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90"/>
  </p:notesMasterIdLst>
  <p:handoutMasterIdLst>
    <p:handoutMasterId r:id="rId91"/>
  </p:handoutMasterIdLst>
  <p:sldIdLst>
    <p:sldId id="256" r:id="rId2"/>
    <p:sldId id="379" r:id="rId3"/>
    <p:sldId id="380" r:id="rId4"/>
    <p:sldId id="268" r:id="rId5"/>
    <p:sldId id="269" r:id="rId6"/>
    <p:sldId id="270" r:id="rId7"/>
    <p:sldId id="347" r:id="rId8"/>
    <p:sldId id="348" r:id="rId9"/>
    <p:sldId id="349" r:id="rId10"/>
    <p:sldId id="350" r:id="rId11"/>
    <p:sldId id="351" r:id="rId12"/>
    <p:sldId id="358" r:id="rId13"/>
    <p:sldId id="359" r:id="rId14"/>
    <p:sldId id="360" r:id="rId15"/>
    <p:sldId id="361" r:id="rId16"/>
    <p:sldId id="362" r:id="rId17"/>
    <p:sldId id="363" r:id="rId18"/>
    <p:sldId id="364" r:id="rId19"/>
    <p:sldId id="365" r:id="rId20"/>
    <p:sldId id="366" r:id="rId21"/>
    <p:sldId id="368" r:id="rId22"/>
    <p:sldId id="369" r:id="rId23"/>
    <p:sldId id="370" r:id="rId24"/>
    <p:sldId id="371" r:id="rId25"/>
    <p:sldId id="372" r:id="rId26"/>
    <p:sldId id="271" r:id="rId27"/>
    <p:sldId id="334" r:id="rId28"/>
    <p:sldId id="278" r:id="rId29"/>
    <p:sldId id="279" r:id="rId30"/>
    <p:sldId id="280" r:id="rId31"/>
    <p:sldId id="281" r:id="rId32"/>
    <p:sldId id="282" r:id="rId33"/>
    <p:sldId id="283" r:id="rId34"/>
    <p:sldId id="284" r:id="rId35"/>
    <p:sldId id="285" r:id="rId36"/>
    <p:sldId id="373" r:id="rId37"/>
    <p:sldId id="286" r:id="rId38"/>
    <p:sldId id="287" r:id="rId39"/>
    <p:sldId id="288" r:id="rId40"/>
    <p:sldId id="289" r:id="rId41"/>
    <p:sldId id="290" r:id="rId42"/>
    <p:sldId id="291" r:id="rId43"/>
    <p:sldId id="335" r:id="rId44"/>
    <p:sldId id="336" r:id="rId45"/>
    <p:sldId id="337" r:id="rId46"/>
    <p:sldId id="293" r:id="rId47"/>
    <p:sldId id="294" r:id="rId48"/>
    <p:sldId id="295" r:id="rId49"/>
    <p:sldId id="296" r:id="rId50"/>
    <p:sldId id="297" r:id="rId51"/>
    <p:sldId id="298" r:id="rId52"/>
    <p:sldId id="321" r:id="rId53"/>
    <p:sldId id="320" r:id="rId54"/>
    <p:sldId id="299" r:id="rId55"/>
    <p:sldId id="300" r:id="rId56"/>
    <p:sldId id="345" r:id="rId57"/>
    <p:sldId id="344" r:id="rId58"/>
    <p:sldId id="301" r:id="rId59"/>
    <p:sldId id="302" r:id="rId60"/>
    <p:sldId id="375" r:id="rId61"/>
    <p:sldId id="303" r:id="rId62"/>
    <p:sldId id="304" r:id="rId63"/>
    <p:sldId id="374" r:id="rId64"/>
    <p:sldId id="305" r:id="rId65"/>
    <p:sldId id="306" r:id="rId66"/>
    <p:sldId id="307" r:id="rId67"/>
    <p:sldId id="308" r:id="rId68"/>
    <p:sldId id="323" r:id="rId69"/>
    <p:sldId id="309" r:id="rId70"/>
    <p:sldId id="322" r:id="rId71"/>
    <p:sldId id="376" r:id="rId72"/>
    <p:sldId id="377" r:id="rId73"/>
    <p:sldId id="310" r:id="rId74"/>
    <p:sldId id="346" r:id="rId75"/>
    <p:sldId id="324" r:id="rId76"/>
    <p:sldId id="340" r:id="rId77"/>
    <p:sldId id="341" r:id="rId78"/>
    <p:sldId id="311" r:id="rId79"/>
    <p:sldId id="326" r:id="rId80"/>
    <p:sldId id="327" r:id="rId81"/>
    <p:sldId id="356" r:id="rId82"/>
    <p:sldId id="357" r:id="rId83"/>
    <p:sldId id="328" r:id="rId84"/>
    <p:sldId id="329" r:id="rId85"/>
    <p:sldId id="330" r:id="rId86"/>
    <p:sldId id="331" r:id="rId87"/>
    <p:sldId id="332" r:id="rId88"/>
    <p:sldId id="378" r:id="rId89"/>
  </p:sldIdLst>
  <p:sldSz cx="9144000" cy="6858000" type="screen4x3"/>
  <p:notesSz cx="7099300" cy="10234613"/>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66"/>
    <a:srgbClr val="0E6BDC"/>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2" d="100"/>
          <a:sy n="72" d="100"/>
        </p:scale>
        <p:origin x="1326" y="5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8558"/>
    </p:cViewPr>
  </p:sorterViewPr>
  <p:notesViewPr>
    <p:cSldViewPr>
      <p:cViewPr varScale="1">
        <p:scale>
          <a:sx n="49" d="100"/>
          <a:sy n="49" d="100"/>
        </p:scale>
        <p:origin x="-3006" y="-11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 Id="rId4" Type="http://schemas.openxmlformats.org/officeDocument/2006/relationships/image" Target="../media/image26.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 Id="rId4" Type="http://schemas.openxmlformats.org/officeDocument/2006/relationships/image" Target="../media/image4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3906"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defRPr sz="1300">
                <a:ea typeface="宋体" pitchFamily="2" charset="-122"/>
              </a:defRPr>
            </a:lvl1pPr>
          </a:lstStyle>
          <a:p>
            <a:pPr>
              <a:defRPr/>
            </a:pPr>
            <a:endParaRPr lang="en-US" altLang="zh-CN"/>
          </a:p>
        </p:txBody>
      </p:sp>
      <p:sp>
        <p:nvSpPr>
          <p:cNvPr id="123907"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a:defRPr sz="1300">
                <a:ea typeface="宋体" pitchFamily="2" charset="-122"/>
              </a:defRPr>
            </a:lvl1pPr>
          </a:lstStyle>
          <a:p>
            <a:pPr>
              <a:defRPr/>
            </a:pPr>
            <a:endParaRPr lang="en-US" altLang="zh-CN"/>
          </a:p>
        </p:txBody>
      </p:sp>
      <p:sp>
        <p:nvSpPr>
          <p:cNvPr id="123908"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defRPr sz="1300">
                <a:ea typeface="宋体" pitchFamily="2" charset="-122"/>
              </a:defRPr>
            </a:lvl1pPr>
          </a:lstStyle>
          <a:p>
            <a:pPr>
              <a:defRPr/>
            </a:pPr>
            <a:r>
              <a:rPr lang="en-US" altLang="zh-CN"/>
              <a:t>© School of Computer Science and Technology, SWUST </a:t>
            </a:r>
          </a:p>
        </p:txBody>
      </p:sp>
      <p:sp>
        <p:nvSpPr>
          <p:cNvPr id="123909"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a:defRPr sz="1300">
                <a:ea typeface="宋体" pitchFamily="2" charset="-122"/>
              </a:defRPr>
            </a:lvl1pPr>
          </a:lstStyle>
          <a:p>
            <a:pPr>
              <a:defRPr/>
            </a:pPr>
            <a:fld id="{4734BF69-2FC7-4715-B87B-B5BA08E17E5F}" type="slidenum">
              <a:rPr lang="en-US" altLang="zh-CN"/>
              <a:pPr>
                <a:defRPr/>
              </a:pPr>
              <a:t>‹#›</a:t>
            </a:fld>
            <a:endParaRPr lang="en-US" altLang="zh-CN"/>
          </a:p>
        </p:txBody>
      </p:sp>
    </p:spTree>
    <p:extLst>
      <p:ext uri="{BB962C8B-B14F-4D97-AF65-F5344CB8AC3E}">
        <p14:creationId xmlns:p14="http://schemas.microsoft.com/office/powerpoint/2010/main" val="11196969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defRPr sz="1300">
                <a:ea typeface="宋体" pitchFamily="2" charset="-122"/>
              </a:defRPr>
            </a:lvl1pPr>
          </a:lstStyle>
          <a:p>
            <a:pPr>
              <a:defRPr/>
            </a:pPr>
            <a:endParaRPr lang="en-US" altLang="zh-CN"/>
          </a:p>
        </p:txBody>
      </p:sp>
      <p:sp>
        <p:nvSpPr>
          <p:cNvPr id="32771"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a:defRPr sz="1300">
                <a:ea typeface="宋体" pitchFamily="2" charset="-122"/>
              </a:defRPr>
            </a:lvl1pPr>
          </a:lstStyle>
          <a:p>
            <a:pPr>
              <a:defRPr/>
            </a:pPr>
            <a:endParaRPr lang="en-US" altLang="zh-CN"/>
          </a:p>
        </p:txBody>
      </p:sp>
      <p:sp>
        <p:nvSpPr>
          <p:cNvPr id="6148" name="Rectangle 4"/>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headEnd/>
            <a:tailEnd/>
          </a:ln>
        </p:spPr>
      </p:sp>
      <p:sp>
        <p:nvSpPr>
          <p:cNvPr id="32773"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32774"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defRPr sz="1300">
                <a:ea typeface="宋体" pitchFamily="2" charset="-122"/>
              </a:defRPr>
            </a:lvl1pPr>
          </a:lstStyle>
          <a:p>
            <a:pPr>
              <a:defRPr/>
            </a:pPr>
            <a:r>
              <a:rPr lang="en-US" altLang="zh-CN"/>
              <a:t>© School of Computer Science and Technology, SWUST </a:t>
            </a:r>
          </a:p>
        </p:txBody>
      </p:sp>
      <p:sp>
        <p:nvSpPr>
          <p:cNvPr id="32775"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a:defRPr sz="1300">
                <a:ea typeface="宋体" pitchFamily="2" charset="-122"/>
              </a:defRPr>
            </a:lvl1pPr>
          </a:lstStyle>
          <a:p>
            <a:pPr>
              <a:defRPr/>
            </a:pPr>
            <a:fld id="{D3CA2A87-176C-4325-80D4-09F9F42E1240}" type="slidenum">
              <a:rPr lang="en-US" altLang="zh-CN"/>
              <a:pPr>
                <a:defRPr/>
              </a:pPr>
              <a:t>‹#›</a:t>
            </a:fld>
            <a:endParaRPr lang="en-US" altLang="zh-CN"/>
          </a:p>
        </p:txBody>
      </p:sp>
    </p:spTree>
    <p:extLst>
      <p:ext uri="{BB962C8B-B14F-4D97-AF65-F5344CB8AC3E}">
        <p14:creationId xmlns:p14="http://schemas.microsoft.com/office/powerpoint/2010/main" val="1484022033"/>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10"/>
          </p:nvPr>
        </p:nvSpPr>
        <p:spPr/>
        <p:txBody>
          <a:bodyPr/>
          <a:lstStyle/>
          <a:p>
            <a:pPr>
              <a:defRPr/>
            </a:pPr>
            <a:r>
              <a:rPr lang="en-US" altLang="zh-CN" smtClean="0"/>
              <a:t>© School of Computer Science and Technology, SWUST </a:t>
            </a:r>
            <a:endParaRPr lang="en-US" altLang="zh-CN"/>
          </a:p>
        </p:txBody>
      </p:sp>
      <p:sp>
        <p:nvSpPr>
          <p:cNvPr id="5" name="灯片编号占位符 4"/>
          <p:cNvSpPr>
            <a:spLocks noGrp="1"/>
          </p:cNvSpPr>
          <p:nvPr>
            <p:ph type="sldNum" sz="quarter" idx="11"/>
          </p:nvPr>
        </p:nvSpPr>
        <p:spPr/>
        <p:txBody>
          <a:bodyPr/>
          <a:lstStyle/>
          <a:p>
            <a:pPr>
              <a:defRPr/>
            </a:pPr>
            <a:fld id="{D3CA2A87-176C-4325-80D4-09F9F42E1240}" type="slidenum">
              <a:rPr lang="en-US" altLang="zh-CN" smtClean="0"/>
              <a:pPr>
                <a:defRPr/>
              </a:pPr>
              <a:t>1</a:t>
            </a:fld>
            <a:endParaRPr lang="en-US" altLang="zh-CN"/>
          </a:p>
        </p:txBody>
      </p:sp>
    </p:spTree>
    <p:extLst>
      <p:ext uri="{BB962C8B-B14F-4D97-AF65-F5344CB8AC3E}">
        <p14:creationId xmlns:p14="http://schemas.microsoft.com/office/powerpoint/2010/main" val="21455893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p:spPr>
        <p:txBody>
          <a:bodyPr/>
          <a:lstStyle/>
          <a:p>
            <a:fld id="{0A9F03ED-FD96-4710-B946-41543B6E36FE}" type="slidenum">
              <a:rPr lang="en-US" altLang="zh-CN" smtClean="0">
                <a:ea typeface="宋体" charset="-122"/>
              </a:rPr>
              <a:pPr/>
              <a:t>12</a:t>
            </a:fld>
            <a:endParaRPr lang="en-US" altLang="zh-CN" smtClean="0">
              <a:ea typeface="宋体" charset="-122"/>
            </a:endParaRPr>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3566082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p:spPr>
        <p:txBody>
          <a:bodyPr/>
          <a:lstStyle/>
          <a:p>
            <a:fld id="{5D70D067-693F-4D9B-A1D1-39B8003F6FE4}" type="slidenum">
              <a:rPr lang="en-US" altLang="zh-CN" smtClean="0">
                <a:ea typeface="宋体" charset="-122"/>
              </a:rPr>
              <a:pPr/>
              <a:t>13</a:t>
            </a:fld>
            <a:endParaRPr lang="en-US" altLang="zh-CN" smtClean="0">
              <a:ea typeface="宋体" charset="-122"/>
            </a:endParaRP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34994480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p:spPr>
        <p:txBody>
          <a:bodyPr/>
          <a:lstStyle/>
          <a:p>
            <a:fld id="{E50E653C-B5E1-4C3F-B4F1-174A33C05796}" type="slidenum">
              <a:rPr lang="en-US" altLang="zh-CN" smtClean="0">
                <a:ea typeface="宋体" charset="-122"/>
              </a:rPr>
              <a:pPr/>
              <a:t>14</a:t>
            </a:fld>
            <a:endParaRPr lang="en-US" altLang="zh-CN" smtClean="0">
              <a:ea typeface="宋体" charset="-122"/>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5123782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p:spPr>
        <p:txBody>
          <a:bodyPr/>
          <a:lstStyle/>
          <a:p>
            <a:fld id="{21FFFCC6-1D41-4F81-9A73-F9C0F5E8EA76}" type="slidenum">
              <a:rPr lang="en-US" altLang="zh-CN" smtClean="0">
                <a:ea typeface="宋体" charset="-122"/>
              </a:rPr>
              <a:pPr/>
              <a:t>15</a:t>
            </a:fld>
            <a:endParaRPr lang="en-US" altLang="zh-CN" smtClean="0">
              <a:ea typeface="宋体" charset="-122"/>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1745125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p:spPr>
        <p:txBody>
          <a:bodyPr/>
          <a:lstStyle/>
          <a:p>
            <a:fld id="{8D495D54-A3B6-4DD1-970D-2C5D6F0FE74A}" type="slidenum">
              <a:rPr lang="en-US" altLang="zh-CN" smtClean="0">
                <a:ea typeface="宋体" charset="-122"/>
              </a:rPr>
              <a:pPr/>
              <a:t>16</a:t>
            </a:fld>
            <a:endParaRPr lang="en-US" altLang="zh-CN" smtClean="0">
              <a:ea typeface="宋体" charset="-122"/>
            </a:endParaRPr>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2733579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p:spPr>
        <p:txBody>
          <a:bodyPr/>
          <a:lstStyle/>
          <a:p>
            <a:fld id="{213074AC-A51F-48C6-AA25-51E750A5DA8E}" type="slidenum">
              <a:rPr lang="en-US" altLang="zh-CN" smtClean="0">
                <a:ea typeface="宋体" charset="-122"/>
              </a:rPr>
              <a:pPr/>
              <a:t>17</a:t>
            </a:fld>
            <a:endParaRPr lang="en-US" altLang="zh-CN" smtClean="0">
              <a:ea typeface="宋体" charset="-122"/>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29315701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p:spPr>
        <p:txBody>
          <a:bodyPr/>
          <a:lstStyle/>
          <a:p>
            <a:fld id="{44762C06-5486-4AE5-B59D-19F46576C09E}" type="slidenum">
              <a:rPr lang="en-US" altLang="zh-CN" smtClean="0">
                <a:ea typeface="宋体" charset="-122"/>
              </a:rPr>
              <a:pPr/>
              <a:t>18</a:t>
            </a:fld>
            <a:endParaRPr lang="en-US" altLang="zh-CN" smtClean="0">
              <a:ea typeface="宋体" charset="-122"/>
            </a:endParaRP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34437275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p:spPr>
        <p:txBody>
          <a:bodyPr/>
          <a:lstStyle/>
          <a:p>
            <a:fld id="{4289D78A-7707-41DE-B533-B48274FA48BB}" type="slidenum">
              <a:rPr lang="en-US" altLang="zh-CN" smtClean="0">
                <a:ea typeface="宋体" charset="-122"/>
              </a:rPr>
              <a:pPr/>
              <a:t>19</a:t>
            </a:fld>
            <a:endParaRPr lang="en-US" altLang="zh-CN" smtClean="0">
              <a:ea typeface="宋体" charset="-122"/>
            </a:endParaRPr>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2671655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a:spLocks noGrp="1" noChangeArrowheads="1"/>
          </p:cNvSpPr>
          <p:nvPr>
            <p:ph type="sldNum" sz="quarter" idx="5"/>
          </p:nvPr>
        </p:nvSpPr>
        <p:spPr>
          <a:noFill/>
        </p:spPr>
        <p:txBody>
          <a:bodyPr/>
          <a:lstStyle/>
          <a:p>
            <a:fld id="{0D4F87D5-1756-49DE-B37E-B01B84FFE8F2}" type="slidenum">
              <a:rPr lang="en-US" altLang="zh-CN" smtClean="0">
                <a:ea typeface="宋体" charset="-122"/>
              </a:rPr>
              <a:pPr/>
              <a:t>20</a:t>
            </a:fld>
            <a:endParaRPr lang="en-US" altLang="zh-CN" smtClean="0">
              <a:ea typeface="宋体" charset="-122"/>
            </a:endParaRPr>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1436462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https://www.geeksforgeeks.org/doolittle-algorithm-lu-decomposition/</a:t>
            </a:r>
            <a:endParaRPr lang="zh-CN" altLang="en-US" dirty="0"/>
          </a:p>
        </p:txBody>
      </p:sp>
      <p:sp>
        <p:nvSpPr>
          <p:cNvPr id="4" name="页脚占位符 3"/>
          <p:cNvSpPr>
            <a:spLocks noGrp="1"/>
          </p:cNvSpPr>
          <p:nvPr>
            <p:ph type="ftr" sz="quarter" idx="10"/>
          </p:nvPr>
        </p:nvSpPr>
        <p:spPr/>
        <p:txBody>
          <a:bodyPr/>
          <a:lstStyle/>
          <a:p>
            <a:pPr>
              <a:defRPr/>
            </a:pPr>
            <a:r>
              <a:rPr lang="en-US" altLang="zh-CN" smtClean="0"/>
              <a:t>© School of Computer Science and Technology, SWUST </a:t>
            </a:r>
            <a:endParaRPr lang="en-US" altLang="zh-CN"/>
          </a:p>
        </p:txBody>
      </p:sp>
      <p:sp>
        <p:nvSpPr>
          <p:cNvPr id="5" name="灯片编号占位符 4"/>
          <p:cNvSpPr>
            <a:spLocks noGrp="1"/>
          </p:cNvSpPr>
          <p:nvPr>
            <p:ph type="sldNum" sz="quarter" idx="11"/>
          </p:nvPr>
        </p:nvSpPr>
        <p:spPr/>
        <p:txBody>
          <a:bodyPr/>
          <a:lstStyle/>
          <a:p>
            <a:pPr>
              <a:defRPr/>
            </a:pPr>
            <a:fld id="{D3CA2A87-176C-4325-80D4-09F9F42E1240}" type="slidenum">
              <a:rPr lang="en-US" altLang="zh-CN" smtClean="0"/>
              <a:pPr>
                <a:defRPr/>
              </a:pPr>
              <a:t>21</a:t>
            </a:fld>
            <a:endParaRPr lang="en-US" altLang="zh-CN"/>
          </a:p>
        </p:txBody>
      </p:sp>
    </p:spTree>
    <p:extLst>
      <p:ext uri="{BB962C8B-B14F-4D97-AF65-F5344CB8AC3E}">
        <p14:creationId xmlns:p14="http://schemas.microsoft.com/office/powerpoint/2010/main" val="2081815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p:spPr>
        <p:txBody>
          <a:bodyPr/>
          <a:lstStyle/>
          <a:p>
            <a:fld id="{78CD9284-B1E2-48C1-A9BA-E39A66420C0F}" type="slidenum">
              <a:rPr lang="en-US" altLang="zh-CN" smtClean="0">
                <a:ea typeface="宋体" charset="-122"/>
              </a:rPr>
              <a:pPr/>
              <a:t>4</a:t>
            </a:fld>
            <a:endParaRPr lang="en-US" altLang="zh-CN" smtClean="0">
              <a:ea typeface="宋体" charset="-122"/>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28805666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3D2D00-55BE-40D2-9F32-F6655414BD33}" type="slidenum">
              <a:rPr lang="zh-CN" altLang="en-US"/>
              <a:pPr/>
              <a:t>23</a:t>
            </a:fld>
            <a:endParaRPr lang="en-US" altLang="zh-CN"/>
          </a:p>
        </p:txBody>
      </p:sp>
      <p:sp>
        <p:nvSpPr>
          <p:cNvPr id="605186" name="Rectangle 2"/>
          <p:cNvSpPr>
            <a:spLocks noGrp="1" noRot="1" noChangeAspect="1" noChangeArrowheads="1" noTextEdit="1"/>
          </p:cNvSpPr>
          <p:nvPr>
            <p:ph type="sldImg"/>
          </p:nvPr>
        </p:nvSpPr>
        <p:spPr>
          <a:ln/>
        </p:spPr>
      </p:sp>
      <p:sp>
        <p:nvSpPr>
          <p:cNvPr id="60518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1687339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1E3095-D70C-4226-B3EC-146C766CA3C6}" type="slidenum">
              <a:rPr lang="zh-CN" altLang="en-US"/>
              <a:pPr/>
              <a:t>24</a:t>
            </a:fld>
            <a:endParaRPr lang="en-US" altLang="zh-CN"/>
          </a:p>
        </p:txBody>
      </p:sp>
      <p:sp>
        <p:nvSpPr>
          <p:cNvPr id="606210" name="Rectangle 2"/>
          <p:cNvSpPr>
            <a:spLocks noGrp="1" noRot="1" noChangeAspect="1" noChangeArrowheads="1" noTextEdit="1"/>
          </p:cNvSpPr>
          <p:nvPr>
            <p:ph type="sldImg"/>
          </p:nvPr>
        </p:nvSpPr>
        <p:spPr>
          <a:ln/>
        </p:spPr>
      </p:sp>
      <p:sp>
        <p:nvSpPr>
          <p:cNvPr id="60621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639786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a:spLocks noGrp="1" noChangeArrowheads="1"/>
          </p:cNvSpPr>
          <p:nvPr>
            <p:ph type="sldNum" sz="quarter" idx="5"/>
          </p:nvPr>
        </p:nvSpPr>
        <p:spPr>
          <a:noFill/>
        </p:spPr>
        <p:txBody>
          <a:bodyPr/>
          <a:lstStyle/>
          <a:p>
            <a:fld id="{12636566-0378-4933-92CB-4D6275CED43C}" type="slidenum">
              <a:rPr lang="en-US" altLang="zh-CN" smtClean="0">
                <a:ea typeface="宋体" charset="-122"/>
              </a:rPr>
              <a:pPr/>
              <a:t>25</a:t>
            </a:fld>
            <a:endParaRPr lang="en-US" altLang="zh-CN" smtClean="0">
              <a:ea typeface="宋体" charset="-122"/>
            </a:endParaRPr>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9363009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p:spPr>
        <p:txBody>
          <a:bodyPr/>
          <a:lstStyle/>
          <a:p>
            <a:fld id="{E5926D86-3726-4EE6-A247-51B8F7179F5C}" type="slidenum">
              <a:rPr lang="en-US" altLang="zh-CN" smtClean="0">
                <a:ea typeface="宋体" charset="-122"/>
              </a:rPr>
              <a:pPr/>
              <a:t>26</a:t>
            </a:fld>
            <a:endParaRPr lang="en-US" altLang="zh-CN" smtClean="0">
              <a:ea typeface="宋体" charset="-122"/>
            </a:endParaRPr>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794923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718FA8-6B9B-4BD8-9F2E-D610A9A702F0}" type="slidenum">
              <a:rPr lang="zh-CN" altLang="en-US"/>
              <a:pPr/>
              <a:t>27</a:t>
            </a:fld>
            <a:endParaRPr lang="en-US" altLang="zh-CN"/>
          </a:p>
        </p:txBody>
      </p:sp>
      <p:sp>
        <p:nvSpPr>
          <p:cNvPr id="593922" name="Rectangle 2"/>
          <p:cNvSpPr>
            <a:spLocks noGrp="1" noRot="1" noChangeAspect="1" noChangeArrowheads="1" noTextEdit="1"/>
          </p:cNvSpPr>
          <p:nvPr>
            <p:ph type="sldImg"/>
          </p:nvPr>
        </p:nvSpPr>
        <p:spPr>
          <a:ln/>
        </p:spPr>
      </p:sp>
      <p:sp>
        <p:nvSpPr>
          <p:cNvPr id="59392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4417234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p:cNvSpPr>
            <a:spLocks noGrp="1" noChangeArrowheads="1"/>
          </p:cNvSpPr>
          <p:nvPr>
            <p:ph type="sldNum" sz="quarter" idx="5"/>
          </p:nvPr>
        </p:nvSpPr>
        <p:spPr>
          <a:noFill/>
        </p:spPr>
        <p:txBody>
          <a:bodyPr/>
          <a:lstStyle/>
          <a:p>
            <a:fld id="{6F1406A4-C6AC-4B89-B22F-60C4F34BBE53}" type="slidenum">
              <a:rPr lang="en-US" altLang="zh-CN" smtClean="0">
                <a:ea typeface="宋体" charset="-122"/>
              </a:rPr>
              <a:pPr/>
              <a:t>28</a:t>
            </a:fld>
            <a:endParaRPr lang="en-US" altLang="zh-CN" smtClean="0">
              <a:ea typeface="宋体" charset="-122"/>
            </a:endParaRPr>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41737233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p:spPr>
        <p:txBody>
          <a:bodyPr/>
          <a:lstStyle/>
          <a:p>
            <a:fld id="{AA47EE52-5F8B-4F39-B9D9-E55E20AEF7DF}" type="slidenum">
              <a:rPr lang="en-US" altLang="zh-CN" smtClean="0">
                <a:ea typeface="宋体" charset="-122"/>
              </a:rPr>
              <a:pPr/>
              <a:t>29</a:t>
            </a:fld>
            <a:endParaRPr lang="en-US" altLang="zh-CN" smtClean="0">
              <a:ea typeface="宋体" charset="-122"/>
            </a:endParaRPr>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6895136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p:cNvSpPr>
            <a:spLocks noGrp="1" noChangeArrowheads="1"/>
          </p:cNvSpPr>
          <p:nvPr>
            <p:ph type="sldNum" sz="quarter" idx="5"/>
          </p:nvPr>
        </p:nvSpPr>
        <p:spPr>
          <a:noFill/>
        </p:spPr>
        <p:txBody>
          <a:bodyPr/>
          <a:lstStyle/>
          <a:p>
            <a:fld id="{FD3A699C-2525-46CD-91E6-65FE534F57EC}" type="slidenum">
              <a:rPr lang="en-US" altLang="zh-CN" smtClean="0">
                <a:ea typeface="宋体" charset="-122"/>
              </a:rPr>
              <a:pPr/>
              <a:t>30</a:t>
            </a:fld>
            <a:endParaRPr lang="en-US" altLang="zh-CN" smtClean="0">
              <a:ea typeface="宋体" charset="-122"/>
            </a:endParaRPr>
          </a:p>
        </p:txBody>
      </p:sp>
      <p:sp>
        <p:nvSpPr>
          <p:cNvPr id="49154" name="Rectangle 2"/>
          <p:cNvSpPr>
            <a:spLocks noGrp="1" noRot="1" noChangeAspect="1" noChangeArrowheads="1" noTextEdit="1"/>
          </p:cNvSpPr>
          <p:nvPr>
            <p:ph type="sldImg"/>
          </p:nvPr>
        </p:nvSpPr>
        <p:spPr>
          <a:xfrm>
            <a:off x="992188" y="768350"/>
            <a:ext cx="5118100" cy="3838575"/>
          </a:xfrm>
          <a:ln/>
        </p:spPr>
      </p:sp>
      <p:sp>
        <p:nvSpPr>
          <p:cNvPr id="49155" name="Rectangle 3"/>
          <p:cNvSpPr>
            <a:spLocks noGrp="1" noChangeArrowheads="1"/>
          </p:cNvSpPr>
          <p:nvPr>
            <p:ph type="body" idx="1"/>
          </p:nvPr>
        </p:nvSpPr>
        <p:spPr>
          <a:xfrm>
            <a:off x="946150" y="4862513"/>
            <a:ext cx="5207000" cy="4603750"/>
          </a:xfrm>
          <a:noFill/>
          <a:ln/>
        </p:spPr>
        <p:txBody>
          <a:bodyPr/>
          <a:lstStyle/>
          <a:p>
            <a:r>
              <a:rPr lang="en-US" altLang="zh-CN" smtClean="0">
                <a:ea typeface="宋体" charset="-122"/>
              </a:rPr>
              <a:t>1.41 lg n = 2 ln n</a:t>
            </a:r>
          </a:p>
        </p:txBody>
      </p:sp>
    </p:spTree>
    <p:extLst>
      <p:ext uri="{BB962C8B-B14F-4D97-AF65-F5344CB8AC3E}">
        <p14:creationId xmlns:p14="http://schemas.microsoft.com/office/powerpoint/2010/main" val="211296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p:spPr>
        <p:txBody>
          <a:bodyPr/>
          <a:lstStyle/>
          <a:p>
            <a:fld id="{2E31DA68-5741-4DBA-9E67-8D7FA5247CA2}" type="slidenum">
              <a:rPr lang="en-US" altLang="zh-CN" smtClean="0">
                <a:ea typeface="宋体" charset="-122"/>
              </a:rPr>
              <a:pPr/>
              <a:t>31</a:t>
            </a:fld>
            <a:endParaRPr lang="en-US" altLang="zh-CN" smtClean="0">
              <a:ea typeface="宋体" charset="-122"/>
            </a:endParaRPr>
          </a:p>
        </p:txBody>
      </p:sp>
      <p:sp>
        <p:nvSpPr>
          <p:cNvPr id="51202" name="Rectangle 2"/>
          <p:cNvSpPr>
            <a:spLocks noGrp="1" noRot="1" noChangeAspect="1" noChangeArrowheads="1" noTextEdit="1"/>
          </p:cNvSpPr>
          <p:nvPr>
            <p:ph type="sldImg"/>
          </p:nvPr>
        </p:nvSpPr>
        <p:spPr>
          <a:xfrm>
            <a:off x="971550" y="733425"/>
            <a:ext cx="5156200" cy="3868738"/>
          </a:xfrm>
          <a:ln w="12700" cap="flat">
            <a:solidFill>
              <a:schemeClr val="tx1"/>
            </a:solidFill>
          </a:ln>
        </p:spPr>
      </p:sp>
      <p:sp>
        <p:nvSpPr>
          <p:cNvPr id="51203" name="Rectangle 3"/>
          <p:cNvSpPr>
            <a:spLocks noGrp="1" noChangeArrowheads="1"/>
          </p:cNvSpPr>
          <p:nvPr>
            <p:ph type="body" idx="1"/>
          </p:nvPr>
        </p:nvSpPr>
        <p:spPr>
          <a:xfrm>
            <a:off x="946150" y="4864100"/>
            <a:ext cx="5207000" cy="4645025"/>
          </a:xfrm>
          <a:noFill/>
          <a:ln/>
        </p:spPr>
        <p:txBody>
          <a:bodyPr lIns="96771" tIns="48386" rIns="96771" bIns="48386"/>
          <a:lstStyle/>
          <a:p>
            <a:endParaRPr lang="zh-CN" altLang="zh-CN" smtClean="0">
              <a:ea typeface="宋体" charset="-122"/>
            </a:endParaRPr>
          </a:p>
        </p:txBody>
      </p:sp>
    </p:spTree>
    <p:extLst>
      <p:ext uri="{BB962C8B-B14F-4D97-AF65-F5344CB8AC3E}">
        <p14:creationId xmlns:p14="http://schemas.microsoft.com/office/powerpoint/2010/main" val="40998806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a:spLocks noGrp="1" noChangeArrowheads="1"/>
          </p:cNvSpPr>
          <p:nvPr>
            <p:ph type="sldNum" sz="quarter" idx="5"/>
          </p:nvPr>
        </p:nvSpPr>
        <p:spPr>
          <a:noFill/>
        </p:spPr>
        <p:txBody>
          <a:bodyPr/>
          <a:lstStyle/>
          <a:p>
            <a:fld id="{965487CE-DA75-4869-9FDE-397055AC3492}" type="slidenum">
              <a:rPr lang="en-US" altLang="zh-CN" smtClean="0">
                <a:ea typeface="宋体" charset="-122"/>
              </a:rPr>
              <a:pPr/>
              <a:t>32</a:t>
            </a:fld>
            <a:endParaRPr lang="en-US" altLang="zh-CN" smtClean="0">
              <a:ea typeface="宋体" charset="-122"/>
            </a:endParaRPr>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3718329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p:cNvSpPr>
            <a:spLocks noGrp="1" noChangeArrowheads="1"/>
          </p:cNvSpPr>
          <p:nvPr>
            <p:ph type="sldNum" sz="quarter" idx="5"/>
          </p:nvPr>
        </p:nvSpPr>
        <p:spPr>
          <a:noFill/>
        </p:spPr>
        <p:txBody>
          <a:bodyPr/>
          <a:lstStyle/>
          <a:p>
            <a:fld id="{45A6F319-C620-4CF4-BFED-6953C5F25CDC}" type="slidenum">
              <a:rPr lang="en-US" altLang="zh-CN" smtClean="0">
                <a:ea typeface="宋体" charset="-122"/>
              </a:rPr>
              <a:pPr/>
              <a:t>5</a:t>
            </a:fld>
            <a:endParaRPr lang="en-US" altLang="zh-CN" smtClean="0">
              <a:ea typeface="宋体" charset="-122"/>
            </a:endParaRPr>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30380205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a:noFill/>
        </p:spPr>
        <p:txBody>
          <a:bodyPr/>
          <a:lstStyle/>
          <a:p>
            <a:fld id="{77B4BD2E-D55D-4C7B-BC45-08AB686A762A}" type="slidenum">
              <a:rPr lang="en-US" altLang="zh-CN" smtClean="0">
                <a:ea typeface="宋体" charset="-122"/>
              </a:rPr>
              <a:pPr/>
              <a:t>33</a:t>
            </a:fld>
            <a:endParaRPr lang="en-US" altLang="zh-CN" smtClean="0">
              <a:ea typeface="宋体" charset="-122"/>
            </a:endParaRPr>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42641712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a:noFill/>
        </p:spPr>
        <p:txBody>
          <a:bodyPr/>
          <a:lstStyle/>
          <a:p>
            <a:fld id="{FECE5EE0-3196-4F19-B1F6-8F447F2462D6}" type="slidenum">
              <a:rPr lang="en-US" altLang="zh-CN" smtClean="0">
                <a:ea typeface="宋体" charset="-122"/>
              </a:rPr>
              <a:pPr/>
              <a:t>34</a:t>
            </a:fld>
            <a:endParaRPr lang="en-US" altLang="zh-CN" smtClean="0">
              <a:ea typeface="宋体" charset="-122"/>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38187220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a:spLocks noGrp="1" noChangeArrowheads="1"/>
          </p:cNvSpPr>
          <p:nvPr>
            <p:ph type="sldNum" sz="quarter" idx="5"/>
          </p:nvPr>
        </p:nvSpPr>
        <p:spPr>
          <a:noFill/>
        </p:spPr>
        <p:txBody>
          <a:bodyPr/>
          <a:lstStyle/>
          <a:p>
            <a:fld id="{3687AC0E-7BE4-46BC-935D-4F2CFE309ECE}" type="slidenum">
              <a:rPr lang="en-US" altLang="zh-CN" smtClean="0">
                <a:ea typeface="宋体" charset="-122"/>
              </a:rPr>
              <a:pPr/>
              <a:t>35</a:t>
            </a:fld>
            <a:endParaRPr lang="en-US" altLang="zh-CN" smtClean="0">
              <a:ea typeface="宋体" charset="-122"/>
            </a:endParaRPr>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25264943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673B91A-9CF6-44C3-87ED-F576ADB53A94}" type="slidenum">
              <a:rPr lang="zh-CN" altLang="en-US">
                <a:latin typeface="Times New Roman" panose="02020603050405020304" pitchFamily="18" charset="0"/>
              </a:rPr>
              <a:pPr eaLnBrk="1" hangingPunct="1"/>
              <a:t>36</a:t>
            </a:fld>
            <a:endParaRPr lang="en-US" altLang="zh-CN">
              <a:latin typeface="Times New Roman" panose="02020603050405020304" pitchFamily="18" charset="0"/>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extLst>
      <p:ext uri="{BB962C8B-B14F-4D97-AF65-F5344CB8AC3E}">
        <p14:creationId xmlns:p14="http://schemas.microsoft.com/office/powerpoint/2010/main" val="13940778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p:cNvSpPr>
            <a:spLocks noGrp="1" noChangeArrowheads="1"/>
          </p:cNvSpPr>
          <p:nvPr>
            <p:ph type="sldNum" sz="quarter" idx="5"/>
          </p:nvPr>
        </p:nvSpPr>
        <p:spPr>
          <a:noFill/>
        </p:spPr>
        <p:txBody>
          <a:bodyPr/>
          <a:lstStyle/>
          <a:p>
            <a:fld id="{D547480E-8B39-4491-A9A3-2D1C5B5A21DD}" type="slidenum">
              <a:rPr lang="en-US" altLang="zh-CN" smtClean="0">
                <a:ea typeface="宋体" charset="-122"/>
              </a:rPr>
              <a:pPr/>
              <a:t>37</a:t>
            </a:fld>
            <a:endParaRPr lang="en-US" altLang="zh-CN" smtClean="0">
              <a:ea typeface="宋体" charset="-122"/>
            </a:endParaRPr>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5500636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p:cNvSpPr>
            <a:spLocks noGrp="1" noChangeArrowheads="1"/>
          </p:cNvSpPr>
          <p:nvPr>
            <p:ph type="sldNum" sz="quarter" idx="5"/>
          </p:nvPr>
        </p:nvSpPr>
        <p:spPr>
          <a:noFill/>
        </p:spPr>
        <p:txBody>
          <a:bodyPr/>
          <a:lstStyle/>
          <a:p>
            <a:fld id="{602A644B-1F05-40E1-8D8F-0A5A4D9C030D}" type="slidenum">
              <a:rPr lang="en-US" altLang="zh-CN" smtClean="0">
                <a:ea typeface="宋体" charset="-122"/>
              </a:rPr>
              <a:pPr/>
              <a:t>38</a:t>
            </a:fld>
            <a:endParaRPr lang="en-US" altLang="zh-CN" smtClean="0">
              <a:ea typeface="宋体" charset="-122"/>
            </a:endParaRPr>
          </a:p>
        </p:txBody>
      </p:sp>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20015298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a:noFill/>
        </p:spPr>
        <p:txBody>
          <a:bodyPr/>
          <a:lstStyle/>
          <a:p>
            <a:fld id="{2080BD3E-82EF-4539-ACDD-BD56D0E7914D}" type="slidenum">
              <a:rPr lang="en-US" altLang="zh-CN" smtClean="0">
                <a:ea typeface="宋体" charset="-122"/>
              </a:rPr>
              <a:pPr/>
              <a:t>39</a:t>
            </a:fld>
            <a:endParaRPr lang="en-US" altLang="zh-CN" smtClean="0">
              <a:ea typeface="宋体" charset="-122"/>
            </a:endParaRPr>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p:spPr>
        <p:txBody>
          <a:bodyPr/>
          <a:lstStyle/>
          <a:p>
            <a:r>
              <a:rPr lang="zh-CN" altLang="en-US" dirty="0" smtClean="0">
                <a:ea typeface="宋体" charset="-122"/>
              </a:rPr>
              <a:t>从平衡二叉树中删除节点更为复杂。首先第一步需要找到要删除的节点</a:t>
            </a:r>
            <a:r>
              <a:rPr lang="en-US" altLang="zh-CN" dirty="0" smtClean="0">
                <a:ea typeface="宋体" charset="-122"/>
              </a:rPr>
              <a:t>x</a:t>
            </a:r>
            <a:r>
              <a:rPr lang="zh-CN" altLang="en-US" dirty="0" smtClean="0">
                <a:ea typeface="宋体" charset="-122"/>
              </a:rPr>
              <a:t>，并分情况进行处理：如果要删除的节点为叶子节点，就找到了要删除的节点如果要删除的节点为只有一棵子树的节点就找到了要删除的节点如果要删除的节点既有左子树，又有右子树，则如果该节点的平衡因子为</a:t>
            </a:r>
            <a:r>
              <a:rPr lang="en-US" altLang="zh-CN" dirty="0" smtClean="0">
                <a:ea typeface="宋体" charset="-122"/>
              </a:rPr>
              <a:t>0</a:t>
            </a:r>
            <a:r>
              <a:rPr lang="zh-CN" altLang="en-US" dirty="0" smtClean="0">
                <a:ea typeface="宋体" charset="-122"/>
              </a:rPr>
              <a:t>或者</a:t>
            </a:r>
            <a:r>
              <a:rPr lang="en-US" altLang="zh-CN" dirty="0" smtClean="0">
                <a:ea typeface="宋体" charset="-122"/>
              </a:rPr>
              <a:t>1</a:t>
            </a:r>
            <a:r>
              <a:rPr lang="zh-CN" altLang="en-US" dirty="0" smtClean="0">
                <a:ea typeface="宋体" charset="-122"/>
              </a:rPr>
              <a:t>，则找到其左子树中具有最大值的节点</a:t>
            </a:r>
            <a:r>
              <a:rPr lang="en-US" altLang="zh-CN" dirty="0" smtClean="0">
                <a:ea typeface="宋体" charset="-122"/>
              </a:rPr>
              <a:t>max</a:t>
            </a:r>
            <a:r>
              <a:rPr lang="zh-CN" altLang="en-US" dirty="0" smtClean="0">
                <a:ea typeface="宋体" charset="-122"/>
              </a:rPr>
              <a:t>（我们只讨论有序平衡二叉树，并且有序平衡二叉树中任意一个节点的左子树上的所有节点的值小于该节点的值，右子树上所有节点的值大于该节点的值），将</a:t>
            </a:r>
            <a:r>
              <a:rPr lang="en-US" altLang="zh-CN" dirty="0" smtClean="0">
                <a:ea typeface="宋体" charset="-122"/>
              </a:rPr>
              <a:t>max</a:t>
            </a:r>
            <a:r>
              <a:rPr lang="zh-CN" altLang="en-US" dirty="0" smtClean="0">
                <a:ea typeface="宋体" charset="-122"/>
              </a:rPr>
              <a:t>的内容与</a:t>
            </a:r>
            <a:r>
              <a:rPr lang="en-US" altLang="zh-CN" dirty="0" smtClean="0">
                <a:ea typeface="宋体" charset="-122"/>
              </a:rPr>
              <a:t>x</a:t>
            </a:r>
            <a:r>
              <a:rPr lang="zh-CN" altLang="en-US" dirty="0" smtClean="0">
                <a:ea typeface="宋体" charset="-122"/>
              </a:rPr>
              <a:t>的内容交换（只替换保存的真正的数据，不替换指针，平衡因子等用于管理目的的信息），并且</a:t>
            </a:r>
            <a:r>
              <a:rPr lang="en-US" altLang="zh-CN" dirty="0" smtClean="0">
                <a:ea typeface="宋体" charset="-122"/>
              </a:rPr>
              <a:t>max</a:t>
            </a:r>
            <a:r>
              <a:rPr lang="zh-CN" altLang="en-US" dirty="0" smtClean="0">
                <a:ea typeface="宋体" charset="-122"/>
              </a:rPr>
              <a:t>即为新的要删除的节点。由于树是有序的，因而这样找到的节点要么是一个叶子节点，要么是一个没有右子树的节点。如果该节点的平衡因子为</a:t>
            </a:r>
            <a:r>
              <a:rPr lang="en-US" altLang="zh-CN" dirty="0" smtClean="0">
                <a:ea typeface="宋体" charset="-122"/>
              </a:rPr>
              <a:t>-1</a:t>
            </a:r>
            <a:r>
              <a:rPr lang="zh-CN" altLang="en-US" dirty="0" smtClean="0">
                <a:ea typeface="宋体" charset="-122"/>
              </a:rPr>
              <a:t>，则找到其右节点中具有最小值的节点</a:t>
            </a:r>
            <a:r>
              <a:rPr lang="en-US" altLang="zh-CN" dirty="0" smtClean="0">
                <a:ea typeface="宋体" charset="-122"/>
              </a:rPr>
              <a:t>min</a:t>
            </a:r>
            <a:r>
              <a:rPr lang="zh-CN" altLang="en-US" dirty="0" smtClean="0">
                <a:ea typeface="宋体" charset="-122"/>
              </a:rPr>
              <a:t>，将</a:t>
            </a:r>
            <a:r>
              <a:rPr lang="en-US" altLang="zh-CN" dirty="0" smtClean="0">
                <a:ea typeface="宋体" charset="-122"/>
              </a:rPr>
              <a:t>min</a:t>
            </a:r>
            <a:r>
              <a:rPr lang="zh-CN" altLang="en-US" dirty="0" smtClean="0">
                <a:ea typeface="宋体" charset="-122"/>
              </a:rPr>
              <a:t>的内容与</a:t>
            </a:r>
            <a:r>
              <a:rPr lang="en-US" altLang="zh-CN" dirty="0" smtClean="0">
                <a:ea typeface="宋体" charset="-122"/>
              </a:rPr>
              <a:t>x</a:t>
            </a:r>
            <a:r>
              <a:rPr lang="zh-CN" altLang="en-US" dirty="0" smtClean="0">
                <a:ea typeface="宋体" charset="-122"/>
              </a:rPr>
              <a:t>的内容交换，并且</a:t>
            </a:r>
            <a:r>
              <a:rPr lang="en-US" altLang="zh-CN" dirty="0" smtClean="0">
                <a:ea typeface="宋体" charset="-122"/>
              </a:rPr>
              <a:t>min</a:t>
            </a:r>
            <a:r>
              <a:rPr lang="zh-CN" altLang="en-US" dirty="0" smtClean="0">
                <a:ea typeface="宋体" charset="-122"/>
              </a:rPr>
              <a:t>即为新的要删除的节点。由于树是有序的，因而这样找到的节点要么是一个叶子节点，要么是一个没有左子树的节点。在找到要删除的节点后下一步就是删除节点，假设要删除的节点为</a:t>
            </a:r>
            <a:r>
              <a:rPr lang="en-US" altLang="zh-CN" dirty="0" smtClean="0">
                <a:ea typeface="宋体" charset="-122"/>
              </a:rPr>
              <a:t>delete</a:t>
            </a:r>
            <a:r>
              <a:rPr lang="zh-CN" altLang="en-US" dirty="0" smtClean="0">
                <a:ea typeface="宋体" charset="-122"/>
              </a:rPr>
              <a:t>，其父节点为</a:t>
            </a:r>
            <a:r>
              <a:rPr lang="en-US" altLang="zh-CN" dirty="0" smtClean="0">
                <a:ea typeface="宋体" charset="-122"/>
              </a:rPr>
              <a:t>parent</a:t>
            </a:r>
            <a:r>
              <a:rPr lang="zh-CN" altLang="en-US" dirty="0" smtClean="0">
                <a:ea typeface="宋体" charset="-122"/>
              </a:rPr>
              <a:t>，显然此时</a:t>
            </a:r>
            <a:r>
              <a:rPr lang="en-US" altLang="zh-CN" dirty="0" smtClean="0">
                <a:ea typeface="宋体" charset="-122"/>
              </a:rPr>
              <a:t>delete</a:t>
            </a:r>
            <a:r>
              <a:rPr lang="zh-CN" altLang="en-US" dirty="0" smtClean="0">
                <a:ea typeface="宋体" charset="-122"/>
              </a:rPr>
              <a:t>要么是一个叶子节点，要么是一个只有一棵子树的节点：如果</a:t>
            </a:r>
            <a:r>
              <a:rPr lang="en-US" altLang="zh-CN" dirty="0" smtClean="0">
                <a:ea typeface="宋体" charset="-122"/>
              </a:rPr>
              <a:t>delete</a:t>
            </a:r>
            <a:r>
              <a:rPr lang="zh-CN" altLang="en-US" dirty="0" smtClean="0">
                <a:ea typeface="宋体" charset="-122"/>
              </a:rPr>
              <a:t>是一个叶子节点，则直接删除它如果</a:t>
            </a:r>
            <a:r>
              <a:rPr lang="en-US" altLang="zh-CN" dirty="0" smtClean="0">
                <a:ea typeface="宋体" charset="-122"/>
              </a:rPr>
              <a:t>delete</a:t>
            </a:r>
            <a:r>
              <a:rPr lang="zh-CN" altLang="en-US" dirty="0" smtClean="0">
                <a:ea typeface="宋体" charset="-122"/>
              </a:rPr>
              <a:t>是一个只有一棵子树的节点，则将</a:t>
            </a:r>
            <a:r>
              <a:rPr lang="en-US" altLang="zh-CN" dirty="0" smtClean="0">
                <a:ea typeface="宋体" charset="-122"/>
              </a:rPr>
              <a:t>delete</a:t>
            </a:r>
            <a:r>
              <a:rPr lang="zh-CN" altLang="en-US" dirty="0" smtClean="0">
                <a:ea typeface="宋体" charset="-122"/>
              </a:rPr>
              <a:t>删除，</a:t>
            </a:r>
            <a:r>
              <a:rPr lang="en-US" altLang="zh-CN" dirty="0" smtClean="0">
                <a:ea typeface="宋体" charset="-122"/>
              </a:rPr>
              <a:t>delete</a:t>
            </a:r>
            <a:r>
              <a:rPr lang="zh-CN" altLang="en-US" dirty="0" smtClean="0">
                <a:ea typeface="宋体" charset="-122"/>
              </a:rPr>
              <a:t>节点的子树的根将成为</a:t>
            </a:r>
            <a:r>
              <a:rPr lang="en-US" altLang="zh-CN" dirty="0" smtClean="0">
                <a:ea typeface="宋体" charset="-122"/>
              </a:rPr>
              <a:t>parent</a:t>
            </a:r>
            <a:r>
              <a:rPr lang="zh-CN" altLang="en-US" dirty="0" smtClean="0">
                <a:ea typeface="宋体" charset="-122"/>
              </a:rPr>
              <a:t>的子节点无论是这两种情形中的哪一种都会导致节点</a:t>
            </a:r>
            <a:r>
              <a:rPr lang="en-US" altLang="zh-CN" dirty="0" smtClean="0">
                <a:ea typeface="宋体" charset="-122"/>
              </a:rPr>
              <a:t>parent</a:t>
            </a:r>
            <a:r>
              <a:rPr lang="zh-CN" altLang="en-US" dirty="0" smtClean="0">
                <a:ea typeface="宋体" charset="-122"/>
              </a:rPr>
              <a:t>的以</a:t>
            </a:r>
            <a:r>
              <a:rPr lang="en-US" altLang="zh-CN" dirty="0" smtClean="0">
                <a:ea typeface="宋体" charset="-122"/>
              </a:rPr>
              <a:t>delete</a:t>
            </a:r>
            <a:r>
              <a:rPr lang="zh-CN" altLang="en-US" dirty="0" smtClean="0">
                <a:ea typeface="宋体" charset="-122"/>
              </a:rPr>
              <a:t>节点为根节点的子树的高度降低，因此下一步就是处理高度降低的影响。假设删除节点导致以节点</a:t>
            </a:r>
            <a:r>
              <a:rPr lang="en-US" altLang="zh-CN" dirty="0" smtClean="0">
                <a:ea typeface="宋体" charset="-122"/>
              </a:rPr>
              <a:t>A</a:t>
            </a:r>
            <a:r>
              <a:rPr lang="zh-CN" altLang="en-US" dirty="0" smtClean="0">
                <a:ea typeface="宋体" charset="-122"/>
              </a:rPr>
              <a:t>为根的子树的高度降低了，并且</a:t>
            </a:r>
            <a:r>
              <a:rPr lang="en-US" altLang="zh-CN" dirty="0" smtClean="0">
                <a:ea typeface="宋体" charset="-122"/>
              </a:rPr>
              <a:t>A</a:t>
            </a:r>
            <a:r>
              <a:rPr lang="zh-CN" altLang="en-US" dirty="0" smtClean="0">
                <a:ea typeface="宋体" charset="-122"/>
              </a:rPr>
              <a:t>的父节点为</a:t>
            </a:r>
            <a:r>
              <a:rPr lang="en-US" altLang="zh-CN" dirty="0" smtClean="0">
                <a:ea typeface="宋体" charset="-122"/>
              </a:rPr>
              <a:t>B</a:t>
            </a:r>
            <a:r>
              <a:rPr lang="zh-CN" altLang="en-US" dirty="0" smtClean="0">
                <a:ea typeface="宋体" charset="-122"/>
              </a:rPr>
              <a:t>则：如果</a:t>
            </a:r>
            <a:r>
              <a:rPr lang="en-US" altLang="zh-CN" dirty="0" smtClean="0">
                <a:ea typeface="宋体" charset="-122"/>
              </a:rPr>
              <a:t>B</a:t>
            </a:r>
            <a:r>
              <a:rPr lang="zh-CN" altLang="en-US" dirty="0" smtClean="0">
                <a:ea typeface="宋体" charset="-122"/>
              </a:rPr>
              <a:t>为</a:t>
            </a:r>
            <a:r>
              <a:rPr lang="en-US" altLang="zh-CN" dirty="0" smtClean="0">
                <a:ea typeface="宋体" charset="-122"/>
              </a:rPr>
              <a:t>NULL</a:t>
            </a:r>
            <a:r>
              <a:rPr lang="zh-CN" altLang="en-US" dirty="0" smtClean="0">
                <a:ea typeface="宋体" charset="-122"/>
              </a:rPr>
              <a:t>，即</a:t>
            </a:r>
            <a:r>
              <a:rPr lang="en-US" altLang="zh-CN" dirty="0" smtClean="0">
                <a:ea typeface="宋体" charset="-122"/>
              </a:rPr>
              <a:t>A</a:t>
            </a:r>
            <a:r>
              <a:rPr lang="zh-CN" altLang="en-US" dirty="0" smtClean="0">
                <a:ea typeface="宋体" charset="-122"/>
              </a:rPr>
              <a:t>已经为根节点，则删除完成否则考察</a:t>
            </a:r>
            <a:r>
              <a:rPr lang="en-US" altLang="zh-CN" dirty="0" smtClean="0">
                <a:ea typeface="宋体" charset="-122"/>
              </a:rPr>
              <a:t>B</a:t>
            </a:r>
            <a:r>
              <a:rPr lang="zh-CN" altLang="en-US" dirty="0" smtClean="0">
                <a:ea typeface="宋体" charset="-122"/>
              </a:rPr>
              <a:t>的平衡因子：平衡因子为</a:t>
            </a:r>
            <a:r>
              <a:rPr lang="en-US" altLang="zh-CN" dirty="0" smtClean="0">
                <a:ea typeface="宋体" charset="-122"/>
              </a:rPr>
              <a:t>0</a:t>
            </a:r>
            <a:r>
              <a:rPr lang="zh-CN" altLang="en-US" dirty="0" smtClean="0">
                <a:ea typeface="宋体" charset="-122"/>
              </a:rPr>
              <a:t>，只需要调整平衡因子即可完成删除平衡因子表示以</a:t>
            </a:r>
            <a:r>
              <a:rPr lang="en-US" altLang="zh-CN" dirty="0" smtClean="0">
                <a:ea typeface="宋体" charset="-122"/>
              </a:rPr>
              <a:t>A</a:t>
            </a:r>
            <a:r>
              <a:rPr lang="zh-CN" altLang="en-US" dirty="0" smtClean="0">
                <a:ea typeface="宋体" charset="-122"/>
              </a:rPr>
              <a:t>为子树的根的高度较高，则</a:t>
            </a:r>
            <a:r>
              <a:rPr lang="en-US" altLang="zh-CN" dirty="0" smtClean="0">
                <a:ea typeface="宋体" charset="-122"/>
              </a:rPr>
              <a:t>B</a:t>
            </a:r>
            <a:r>
              <a:rPr lang="zh-CN" altLang="en-US" dirty="0" smtClean="0">
                <a:ea typeface="宋体" charset="-122"/>
              </a:rPr>
              <a:t>的新的平衡因子为</a:t>
            </a:r>
            <a:r>
              <a:rPr lang="en-US" altLang="zh-CN" dirty="0" smtClean="0">
                <a:ea typeface="宋体" charset="-122"/>
              </a:rPr>
              <a:t>0</a:t>
            </a:r>
            <a:r>
              <a:rPr lang="zh-CN" altLang="en-US" dirty="0" smtClean="0">
                <a:ea typeface="宋体" charset="-122"/>
              </a:rPr>
              <a:t>，以</a:t>
            </a:r>
            <a:r>
              <a:rPr lang="en-US" altLang="zh-CN" dirty="0" smtClean="0">
                <a:ea typeface="宋体" charset="-122"/>
              </a:rPr>
              <a:t>B</a:t>
            </a:r>
            <a:r>
              <a:rPr lang="zh-CN" altLang="en-US" dirty="0" smtClean="0">
                <a:ea typeface="宋体" charset="-122"/>
              </a:rPr>
              <a:t>为根的子树的高度降低，需要回溯往前继续处理高度降低的影响平衡因子表示以</a:t>
            </a:r>
            <a:r>
              <a:rPr lang="en-US" altLang="zh-CN" dirty="0" smtClean="0">
                <a:ea typeface="宋体" charset="-122"/>
              </a:rPr>
              <a:t>A</a:t>
            </a:r>
            <a:r>
              <a:rPr lang="zh-CN" altLang="en-US" dirty="0" smtClean="0">
                <a:ea typeface="宋体" charset="-122"/>
              </a:rPr>
              <a:t>为子树的根的高度较矮，则以</a:t>
            </a:r>
            <a:r>
              <a:rPr lang="en-US" altLang="zh-CN" dirty="0" smtClean="0">
                <a:ea typeface="宋体" charset="-122"/>
              </a:rPr>
              <a:t>B</a:t>
            </a:r>
            <a:r>
              <a:rPr lang="zh-CN" altLang="en-US" dirty="0" smtClean="0">
                <a:ea typeface="宋体" charset="-122"/>
              </a:rPr>
              <a:t>为根的子树违背了平衡二叉树的要求，需要对以</a:t>
            </a:r>
            <a:r>
              <a:rPr lang="en-US" altLang="zh-CN" dirty="0" smtClean="0">
                <a:ea typeface="宋体" charset="-122"/>
              </a:rPr>
              <a:t>B</a:t>
            </a:r>
            <a:r>
              <a:rPr lang="zh-CN" altLang="en-US" dirty="0" smtClean="0">
                <a:ea typeface="宋体" charset="-122"/>
              </a:rPr>
              <a:t>为根的子树进行调整，如果调整完后得到的新的子树的高度和原来以</a:t>
            </a:r>
            <a:r>
              <a:rPr lang="en-US" altLang="zh-CN" dirty="0" smtClean="0">
                <a:ea typeface="宋体" charset="-122"/>
              </a:rPr>
              <a:t>B</a:t>
            </a:r>
            <a:r>
              <a:rPr lang="zh-CN" altLang="en-US" dirty="0" smtClean="0">
                <a:ea typeface="宋体" charset="-122"/>
              </a:rPr>
              <a:t>为根的子树的高度相同，则删除完成，否则新得到的子树的高度与原来的以</a:t>
            </a:r>
            <a:r>
              <a:rPr lang="en-US" altLang="zh-CN" dirty="0" smtClean="0">
                <a:ea typeface="宋体" charset="-122"/>
              </a:rPr>
              <a:t>B</a:t>
            </a:r>
            <a:r>
              <a:rPr lang="zh-CN" altLang="en-US" dirty="0" smtClean="0">
                <a:ea typeface="宋体" charset="-122"/>
              </a:rPr>
              <a:t>为根的子树的高度相比必然是减小了，因而还需要继续往前回溯处理高度降低的影响</a:t>
            </a:r>
          </a:p>
          <a:p>
            <a:r>
              <a:rPr lang="en-US" altLang="zh-CN" dirty="0" smtClean="0">
                <a:ea typeface="宋体" charset="-122"/>
              </a:rPr>
              <a:t>————————————————</a:t>
            </a:r>
          </a:p>
        </p:txBody>
      </p:sp>
    </p:spTree>
    <p:extLst>
      <p:ext uri="{BB962C8B-B14F-4D97-AF65-F5344CB8AC3E}">
        <p14:creationId xmlns:p14="http://schemas.microsoft.com/office/powerpoint/2010/main" val="38210163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p:spPr>
        <p:txBody>
          <a:bodyPr/>
          <a:lstStyle/>
          <a:p>
            <a:fld id="{09F05426-CD01-4DC4-9B7C-B9A6EC66B9F7}" type="slidenum">
              <a:rPr lang="en-US" altLang="zh-CN" smtClean="0">
                <a:ea typeface="宋体" charset="-122"/>
              </a:rPr>
              <a:pPr/>
              <a:t>40</a:t>
            </a:fld>
            <a:endParaRPr lang="en-US" altLang="zh-CN" smtClean="0">
              <a:ea typeface="宋体" charset="-122"/>
            </a:endParaRPr>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36500390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p:spPr>
        <p:txBody>
          <a:bodyPr/>
          <a:lstStyle/>
          <a:p>
            <a:fld id="{B04E6EC0-F943-4156-87B4-359285D84D46}" type="slidenum">
              <a:rPr lang="en-US" altLang="zh-CN" smtClean="0">
                <a:ea typeface="宋体" charset="-122"/>
              </a:rPr>
              <a:pPr/>
              <a:t>41</a:t>
            </a:fld>
            <a:endParaRPr lang="en-US" altLang="zh-CN" smtClean="0">
              <a:ea typeface="宋体" charset="-122"/>
            </a:endParaRPr>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1648270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p:spPr>
        <p:txBody>
          <a:bodyPr/>
          <a:lstStyle/>
          <a:p>
            <a:fld id="{16CCA9EF-4664-4844-B9A2-951CFBC11827}" type="slidenum">
              <a:rPr lang="en-US" altLang="zh-CN" smtClean="0">
                <a:ea typeface="宋体" charset="-122"/>
              </a:rPr>
              <a:pPr/>
              <a:t>42</a:t>
            </a:fld>
            <a:endParaRPr lang="en-US" altLang="zh-CN" smtClean="0">
              <a:ea typeface="宋体" charset="-122"/>
            </a:endParaRPr>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1487101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a:spLocks noGrp="1" noChangeArrowheads="1"/>
          </p:cNvSpPr>
          <p:nvPr>
            <p:ph type="sldNum" sz="quarter" idx="5"/>
          </p:nvPr>
        </p:nvSpPr>
        <p:spPr>
          <a:noFill/>
        </p:spPr>
        <p:txBody>
          <a:bodyPr/>
          <a:lstStyle/>
          <a:p>
            <a:fld id="{F5690E1A-D303-4E5B-AB26-365DC2116939}" type="slidenum">
              <a:rPr lang="en-US" altLang="zh-CN" smtClean="0">
                <a:ea typeface="宋体" charset="-122"/>
              </a:rPr>
              <a:pPr/>
              <a:t>6</a:t>
            </a:fld>
            <a:endParaRPr lang="en-US" altLang="zh-CN" smtClean="0">
              <a:ea typeface="宋体" charset="-122"/>
            </a:endParaRPr>
          </a:p>
        </p:txBody>
      </p:sp>
      <p:sp>
        <p:nvSpPr>
          <p:cNvPr id="14338" name="Rectangle 2"/>
          <p:cNvSpPr>
            <a:spLocks noGrp="1" noRot="1" noChangeAspect="1" noChangeArrowheads="1" noTextEdit="1"/>
          </p:cNvSpPr>
          <p:nvPr>
            <p:ph type="sldImg"/>
          </p:nvPr>
        </p:nvSpPr>
        <p:spPr>
          <a:ln/>
        </p:spPr>
      </p:sp>
      <p:sp>
        <p:nvSpPr>
          <p:cNvPr id="14339"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41102947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4BAB9C-0534-4244-A4EE-B21D2295D558}" type="slidenum">
              <a:rPr lang="zh-CN" altLang="en-US"/>
              <a:pPr/>
              <a:t>43</a:t>
            </a:fld>
            <a:endParaRPr lang="en-US" altLang="zh-CN"/>
          </a:p>
        </p:txBody>
      </p:sp>
      <p:sp>
        <p:nvSpPr>
          <p:cNvPr id="618498" name="Rectangle 2"/>
          <p:cNvSpPr>
            <a:spLocks noGrp="1" noRot="1" noChangeAspect="1" noChangeArrowheads="1" noTextEdit="1"/>
          </p:cNvSpPr>
          <p:nvPr>
            <p:ph type="sldImg"/>
          </p:nvPr>
        </p:nvSpPr>
        <p:spPr>
          <a:ln/>
        </p:spPr>
      </p:sp>
      <p:sp>
        <p:nvSpPr>
          <p:cNvPr id="61849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8600811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03E374-77B5-4767-B680-5907261898C3}" type="slidenum">
              <a:rPr lang="zh-CN" altLang="en-US"/>
              <a:pPr/>
              <a:t>44</a:t>
            </a:fld>
            <a:endParaRPr lang="en-US" altLang="zh-CN"/>
          </a:p>
        </p:txBody>
      </p:sp>
      <p:sp>
        <p:nvSpPr>
          <p:cNvPr id="619522" name="Rectangle 2"/>
          <p:cNvSpPr>
            <a:spLocks noGrp="1" noRot="1" noChangeAspect="1" noChangeArrowheads="1" noTextEdit="1"/>
          </p:cNvSpPr>
          <p:nvPr>
            <p:ph type="sldImg"/>
          </p:nvPr>
        </p:nvSpPr>
        <p:spPr>
          <a:ln/>
        </p:spPr>
      </p:sp>
      <p:sp>
        <p:nvSpPr>
          <p:cNvPr id="61952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2835632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F47C3C-6AD6-4D9D-87AF-0492D15A6116}" type="slidenum">
              <a:rPr lang="zh-CN" altLang="en-US"/>
              <a:pPr/>
              <a:t>45</a:t>
            </a:fld>
            <a:endParaRPr lang="en-US" altLang="zh-CN"/>
          </a:p>
        </p:txBody>
      </p:sp>
      <p:sp>
        <p:nvSpPr>
          <p:cNvPr id="620546" name="Rectangle 2"/>
          <p:cNvSpPr>
            <a:spLocks noGrp="1" noRot="1" noChangeAspect="1" noChangeArrowheads="1" noTextEdit="1"/>
          </p:cNvSpPr>
          <p:nvPr>
            <p:ph type="sldImg"/>
          </p:nvPr>
        </p:nvSpPr>
        <p:spPr>
          <a:ln/>
        </p:spPr>
      </p:sp>
      <p:sp>
        <p:nvSpPr>
          <p:cNvPr id="62054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6854984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p:spPr>
        <p:txBody>
          <a:bodyPr/>
          <a:lstStyle/>
          <a:p>
            <a:fld id="{4E9C2F96-0F21-494B-8A5B-740A1AC50312}" type="slidenum">
              <a:rPr lang="en-US" altLang="zh-CN" smtClean="0">
                <a:ea typeface="宋体" charset="-122"/>
              </a:rPr>
              <a:pPr/>
              <a:t>46</a:t>
            </a:fld>
            <a:endParaRPr lang="en-US" altLang="zh-CN" smtClean="0">
              <a:ea typeface="宋体" charset="-122"/>
            </a:endParaRPr>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34571280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p:spPr>
        <p:txBody>
          <a:bodyPr/>
          <a:lstStyle/>
          <a:p>
            <a:fld id="{2F7510BE-A12A-4F57-A5AF-7CCDB30F5727}" type="slidenum">
              <a:rPr lang="en-US" altLang="zh-CN" smtClean="0">
                <a:ea typeface="宋体" charset="-122"/>
              </a:rPr>
              <a:pPr/>
              <a:t>47</a:t>
            </a:fld>
            <a:endParaRPr lang="en-US" altLang="zh-CN" smtClean="0">
              <a:ea typeface="宋体" charset="-122"/>
            </a:endParaRPr>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111554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a:noFill/>
        </p:spPr>
        <p:txBody>
          <a:bodyPr/>
          <a:lstStyle/>
          <a:p>
            <a:fld id="{C6156600-821E-4F52-9600-1493FA1C4369}" type="slidenum">
              <a:rPr lang="en-US" altLang="zh-CN" smtClean="0">
                <a:ea typeface="宋体" charset="-122"/>
              </a:rPr>
              <a:pPr/>
              <a:t>48</a:t>
            </a:fld>
            <a:endParaRPr lang="en-US" altLang="zh-CN" smtClean="0">
              <a:ea typeface="宋体" charset="-122"/>
            </a:endParaRPr>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16588137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p:spPr>
        <p:txBody>
          <a:bodyPr/>
          <a:lstStyle/>
          <a:p>
            <a:fld id="{E47255B8-5992-4C75-9F6E-62061BCE5EE1}" type="slidenum">
              <a:rPr lang="en-US" altLang="zh-CN" smtClean="0">
                <a:ea typeface="宋体" charset="-122"/>
              </a:rPr>
              <a:pPr/>
              <a:t>49</a:t>
            </a:fld>
            <a:endParaRPr lang="en-US" altLang="zh-CN" smtClean="0">
              <a:ea typeface="宋体" charset="-122"/>
            </a:endParaRPr>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36859102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p:spPr>
        <p:txBody>
          <a:bodyPr/>
          <a:lstStyle/>
          <a:p>
            <a:fld id="{C4DD6400-B7DB-4B56-95FA-7A54430A9FF1}" type="slidenum">
              <a:rPr lang="en-US" altLang="zh-CN" smtClean="0">
                <a:ea typeface="宋体" charset="-122"/>
              </a:rPr>
              <a:pPr/>
              <a:t>50</a:t>
            </a:fld>
            <a:endParaRPr lang="en-US" altLang="zh-CN" smtClean="0">
              <a:ea typeface="宋体" charset="-122"/>
            </a:endParaRPr>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35995836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p:spPr>
        <p:txBody>
          <a:bodyPr/>
          <a:lstStyle/>
          <a:p>
            <a:fld id="{1C41E2F6-2D14-43C6-B713-A5116F3D864F}" type="slidenum">
              <a:rPr lang="en-US" altLang="zh-CN" smtClean="0">
                <a:ea typeface="宋体" charset="-122"/>
              </a:rPr>
              <a:pPr/>
              <a:t>51</a:t>
            </a:fld>
            <a:endParaRPr lang="en-US" altLang="zh-CN" smtClean="0">
              <a:ea typeface="宋体" charset="-122"/>
            </a:endParaRPr>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663053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p:spPr>
        <p:txBody>
          <a:bodyPr/>
          <a:lstStyle/>
          <a:p>
            <a:fld id="{13650635-7864-44C3-8782-3BAF2EADB53A}" type="slidenum">
              <a:rPr lang="en-US" altLang="zh-CN" smtClean="0">
                <a:ea typeface="宋体" charset="-122"/>
              </a:rPr>
              <a:pPr/>
              <a:t>54</a:t>
            </a:fld>
            <a:endParaRPr lang="en-US" altLang="zh-CN" smtClean="0">
              <a:ea typeface="宋体" charset="-122"/>
            </a:endParaRPr>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3394871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p:spPr>
        <p:txBody>
          <a:bodyPr/>
          <a:lstStyle/>
          <a:p>
            <a:fld id="{D31DA1EE-B64F-4856-BEC2-A1BE31AC34D1}" type="slidenum">
              <a:rPr lang="en-US" altLang="zh-CN" smtClean="0">
                <a:ea typeface="宋体" charset="-122"/>
              </a:rPr>
              <a:pPr/>
              <a:t>7</a:t>
            </a:fld>
            <a:endParaRPr lang="en-US" altLang="zh-CN" smtClean="0">
              <a:ea typeface="宋体" charset="-122"/>
            </a:endParaRPr>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p:spPr>
        <p:txBody>
          <a:bodyPr/>
          <a:lstStyle/>
          <a:p>
            <a:pPr fontAlgn="base"/>
            <a:r>
              <a:rPr lang="en-US" altLang="zh-CN" sz="1200" b="0" i="0" kern="1200" dirty="0" smtClean="0">
                <a:solidFill>
                  <a:schemeClr val="tx1"/>
                </a:solidFill>
                <a:effectLst/>
                <a:latin typeface="Arial" charset="0"/>
                <a:ea typeface="宋体" pitchFamily="2" charset="-122"/>
                <a:cs typeface="+mn-cs"/>
              </a:rPr>
              <a:t>I see at least two objections to your linear-time solution for the element uniqueness problem. First, the algorithm you propose doesn't work, because hashing works for most datasets and most hashes, but by the pigeon hole principle, not always. If an adversary knows the hash you use, she can give you a list of items that all hash into the same bucket. (She simply draws n items from her </a:t>
            </a:r>
            <a:r>
              <a:rPr lang="en-US" altLang="zh-CN" sz="1200" b="0" i="0" kern="1200" dirty="0" err="1" smtClean="0">
                <a:solidFill>
                  <a:schemeClr val="tx1"/>
                </a:solidFill>
                <a:effectLst/>
                <a:latin typeface="Arial" charset="0"/>
                <a:ea typeface="宋体" pitchFamily="2" charset="-122"/>
                <a:cs typeface="+mn-cs"/>
              </a:rPr>
              <a:t>favourite</a:t>
            </a:r>
            <a:r>
              <a:rPr lang="en-US" altLang="zh-CN" sz="1200" b="0" i="0" kern="1200" dirty="0" smtClean="0">
                <a:solidFill>
                  <a:schemeClr val="tx1"/>
                </a:solidFill>
                <a:effectLst/>
                <a:latin typeface="Arial" charset="0"/>
                <a:ea typeface="宋体" pitchFamily="2" charset="-122"/>
                <a:cs typeface="+mn-cs"/>
              </a:rPr>
              <a:t> bucket. These exist, if the hash sufficiently reduces the length of the item, namely by at least log(n) bits).</a:t>
            </a:r>
          </a:p>
          <a:p>
            <a:pPr fontAlgn="base"/>
            <a:endParaRPr lang="en-US" altLang="zh-CN" sz="1200" b="0" i="0" kern="1200" dirty="0" smtClean="0">
              <a:solidFill>
                <a:schemeClr val="tx1"/>
              </a:solidFill>
              <a:effectLst/>
              <a:latin typeface="Arial" charset="0"/>
              <a:ea typeface="宋体" pitchFamily="2" charset="-122"/>
              <a:cs typeface="+mn-cs"/>
            </a:endParaRPr>
          </a:p>
          <a:p>
            <a:pPr fontAlgn="base"/>
            <a:r>
              <a:rPr lang="en-US" altLang="zh-CN" sz="1200" b="0" i="0" kern="1200" dirty="0" smtClean="0">
                <a:solidFill>
                  <a:schemeClr val="tx1"/>
                </a:solidFill>
                <a:effectLst/>
                <a:latin typeface="Arial" charset="0"/>
                <a:ea typeface="宋体" pitchFamily="2" charset="-122"/>
                <a:cs typeface="+mn-cs"/>
              </a:rPr>
              <a:t>Second, the assumption that hashing is in O(1) time, works in a computational model where you can manipulate these items in constant time, but this isn't necessarily realistic. Suppose that all of n elements are unique. Then each element is described by at least log(n) bits, so the length of these registers grows with n, so realistically you can't manipulate registers in constant time. Then hashing takes Ω(log(n)) time, and hashing n elements takes Ω(</a:t>
            </a:r>
            <a:r>
              <a:rPr lang="en-US" altLang="zh-CN" sz="1200" b="0" i="0" kern="1200" dirty="0" err="1" smtClean="0">
                <a:solidFill>
                  <a:schemeClr val="tx1"/>
                </a:solidFill>
                <a:effectLst/>
                <a:latin typeface="Arial" charset="0"/>
                <a:ea typeface="宋体" pitchFamily="2" charset="-122"/>
                <a:cs typeface="+mn-cs"/>
              </a:rPr>
              <a:t>nlog</a:t>
            </a:r>
            <a:r>
              <a:rPr lang="en-US" altLang="zh-CN" sz="1200" b="0" i="0" kern="1200" dirty="0" smtClean="0">
                <a:solidFill>
                  <a:schemeClr val="tx1"/>
                </a:solidFill>
                <a:effectLst/>
                <a:latin typeface="Arial" charset="0"/>
                <a:ea typeface="宋体" pitchFamily="2" charset="-122"/>
                <a:cs typeface="+mn-cs"/>
              </a:rPr>
              <a:t>(n)) time.</a:t>
            </a:r>
          </a:p>
          <a:p>
            <a:pPr fontAlgn="base"/>
            <a:endParaRPr lang="en-US" altLang="zh-CN" sz="1200" b="0" i="0" kern="1200" dirty="0" smtClean="0">
              <a:solidFill>
                <a:schemeClr val="tx1"/>
              </a:solidFill>
              <a:effectLst/>
              <a:latin typeface="Arial" charset="0"/>
              <a:ea typeface="宋体" pitchFamily="2" charset="-122"/>
              <a:cs typeface="+mn-cs"/>
            </a:endParaRPr>
          </a:p>
          <a:p>
            <a:pPr fontAlgn="base"/>
            <a:r>
              <a:rPr lang="en-US" altLang="zh-CN" sz="1200" b="0" i="0" kern="1200" dirty="0" smtClean="0">
                <a:solidFill>
                  <a:schemeClr val="tx1"/>
                </a:solidFill>
                <a:effectLst/>
                <a:latin typeface="Arial" charset="0"/>
                <a:ea typeface="宋体" pitchFamily="2" charset="-122"/>
                <a:cs typeface="+mn-cs"/>
              </a:rPr>
              <a:t>The same objection holds against the model where comparison is O(1); here sorting takes O(</a:t>
            </a:r>
            <a:r>
              <a:rPr lang="en-US" altLang="zh-CN" sz="1200" b="0" i="0" kern="1200" dirty="0" err="1" smtClean="0">
                <a:solidFill>
                  <a:schemeClr val="tx1"/>
                </a:solidFill>
                <a:effectLst/>
                <a:latin typeface="Arial" charset="0"/>
                <a:ea typeface="宋体" pitchFamily="2" charset="-122"/>
                <a:cs typeface="+mn-cs"/>
              </a:rPr>
              <a:t>nlog</a:t>
            </a:r>
            <a:r>
              <a:rPr lang="en-US" altLang="zh-CN" sz="1200" b="0" i="0" kern="1200" dirty="0" smtClean="0">
                <a:solidFill>
                  <a:schemeClr val="tx1"/>
                </a:solidFill>
                <a:effectLst/>
                <a:latin typeface="Arial" charset="0"/>
                <a:ea typeface="宋体" pitchFamily="2" charset="-122"/>
                <a:cs typeface="+mn-cs"/>
              </a:rPr>
              <a:t>(n)2) real-world steps, where n is the number of items, if you use </a:t>
            </a:r>
            <a:r>
              <a:rPr lang="en-US" altLang="zh-CN" sz="1200" b="0" i="0" kern="1200" dirty="0" err="1" smtClean="0">
                <a:solidFill>
                  <a:schemeClr val="tx1"/>
                </a:solidFill>
                <a:effectLst/>
                <a:latin typeface="Arial" charset="0"/>
                <a:ea typeface="宋体" pitchFamily="2" charset="-122"/>
                <a:cs typeface="+mn-cs"/>
              </a:rPr>
              <a:t>QuickSort</a:t>
            </a:r>
            <a:r>
              <a:rPr lang="en-US" altLang="zh-CN" sz="1200" b="0" i="0" kern="1200" dirty="0" smtClean="0">
                <a:solidFill>
                  <a:schemeClr val="tx1"/>
                </a:solidFill>
                <a:effectLst/>
                <a:latin typeface="Arial" charset="0"/>
                <a:ea typeface="宋体" pitchFamily="2" charset="-122"/>
                <a:cs typeface="+mn-cs"/>
              </a:rPr>
              <a:t> and use a black-box sorting algorithm. </a:t>
            </a:r>
            <a:r>
              <a:rPr lang="en-US" altLang="zh-CN" sz="1200" b="0" i="0" kern="1200" smtClean="0">
                <a:solidFill>
                  <a:schemeClr val="tx1"/>
                </a:solidFill>
                <a:effectLst/>
                <a:latin typeface="Arial" charset="0"/>
                <a:ea typeface="宋体" pitchFamily="2" charset="-122"/>
                <a:cs typeface="+mn-cs"/>
              </a:rPr>
              <a:t>In a sense, this is a strange model; items can be compared in O(1) time, but they can't be hashed in O(1) time.</a:t>
            </a:r>
            <a:endParaRPr lang="zh-CN" altLang="zh-CN" dirty="0" smtClean="0">
              <a:ea typeface="宋体" charset="-122"/>
            </a:endParaRPr>
          </a:p>
        </p:txBody>
      </p:sp>
    </p:spTree>
    <p:extLst>
      <p:ext uri="{BB962C8B-B14F-4D97-AF65-F5344CB8AC3E}">
        <p14:creationId xmlns:p14="http://schemas.microsoft.com/office/powerpoint/2010/main" val="22059308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p:spPr>
        <p:txBody>
          <a:bodyPr/>
          <a:lstStyle/>
          <a:p>
            <a:fld id="{E1FB651E-9869-48A9-98C2-E30DB436E1BD}" type="slidenum">
              <a:rPr lang="en-US" altLang="zh-CN" smtClean="0">
                <a:ea typeface="宋体" charset="-122"/>
              </a:rPr>
              <a:pPr/>
              <a:t>55</a:t>
            </a:fld>
            <a:endParaRPr lang="en-US" altLang="zh-CN" smtClean="0">
              <a:ea typeface="宋体" charset="-122"/>
            </a:endParaRPr>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36031633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p:spPr>
        <p:txBody>
          <a:bodyPr/>
          <a:lstStyle/>
          <a:p>
            <a:fld id="{E1FB651E-9869-48A9-98C2-E30DB436E1BD}" type="slidenum">
              <a:rPr lang="en-US" altLang="zh-CN" smtClean="0">
                <a:ea typeface="宋体" charset="-122"/>
              </a:rPr>
              <a:pPr/>
              <a:t>56</a:t>
            </a:fld>
            <a:endParaRPr lang="en-US" altLang="zh-CN" smtClean="0">
              <a:ea typeface="宋体" charset="-122"/>
            </a:endParaRPr>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29717270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p:spPr>
        <p:txBody>
          <a:bodyPr/>
          <a:lstStyle/>
          <a:p>
            <a:fld id="{E1FB651E-9869-48A9-98C2-E30DB436E1BD}" type="slidenum">
              <a:rPr lang="en-US" altLang="zh-CN" smtClean="0">
                <a:ea typeface="宋体" charset="-122"/>
              </a:rPr>
              <a:pPr/>
              <a:t>57</a:t>
            </a:fld>
            <a:endParaRPr lang="en-US" altLang="zh-CN" smtClean="0">
              <a:ea typeface="宋体" charset="-122"/>
            </a:endParaRPr>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5777758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a:spLocks noGrp="1" noChangeArrowheads="1"/>
          </p:cNvSpPr>
          <p:nvPr>
            <p:ph type="sldNum" sz="quarter" idx="5"/>
          </p:nvPr>
        </p:nvSpPr>
        <p:spPr>
          <a:noFill/>
        </p:spPr>
        <p:txBody>
          <a:bodyPr/>
          <a:lstStyle/>
          <a:p>
            <a:fld id="{9A5A5210-48D4-4CD7-9108-EAC912A1232C}" type="slidenum">
              <a:rPr lang="en-US" altLang="zh-CN" smtClean="0">
                <a:ea typeface="宋体" charset="-122"/>
              </a:rPr>
              <a:pPr/>
              <a:t>58</a:t>
            </a:fld>
            <a:endParaRPr lang="en-US" altLang="zh-CN" smtClean="0">
              <a:ea typeface="宋体" charset="-122"/>
            </a:endParaRPr>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21334136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a:noFill/>
        </p:spPr>
        <p:txBody>
          <a:bodyPr/>
          <a:lstStyle/>
          <a:p>
            <a:fld id="{99EF5A0C-4D51-41E1-AC83-5055C88E8E1C}" type="slidenum">
              <a:rPr lang="en-US" altLang="zh-CN" smtClean="0">
                <a:ea typeface="宋体" charset="-122"/>
              </a:rPr>
              <a:pPr/>
              <a:t>59</a:t>
            </a:fld>
            <a:endParaRPr lang="en-US" altLang="zh-CN" smtClean="0">
              <a:ea typeface="宋体" charset="-122"/>
            </a:endParaRPr>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27004497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a:noFill/>
        </p:spPr>
        <p:txBody>
          <a:bodyPr/>
          <a:lstStyle/>
          <a:p>
            <a:fld id="{99EF5A0C-4D51-41E1-AC83-5055C88E8E1C}" type="slidenum">
              <a:rPr lang="en-US" altLang="zh-CN" smtClean="0">
                <a:ea typeface="宋体" charset="-122"/>
              </a:rPr>
              <a:pPr/>
              <a:t>60</a:t>
            </a:fld>
            <a:endParaRPr lang="en-US" altLang="zh-CN" smtClean="0">
              <a:ea typeface="宋体" charset="-122"/>
            </a:endParaRPr>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29354649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p:spPr>
        <p:txBody>
          <a:bodyPr/>
          <a:lstStyle/>
          <a:p>
            <a:fld id="{B53D4EF5-C2DF-422B-864D-A30A1A7A9A81}" type="slidenum">
              <a:rPr lang="en-US" altLang="zh-CN" smtClean="0">
                <a:ea typeface="宋体" charset="-122"/>
              </a:rPr>
              <a:pPr/>
              <a:t>61</a:t>
            </a:fld>
            <a:endParaRPr lang="en-US" altLang="zh-CN" smtClean="0">
              <a:ea typeface="宋体" charset="-122"/>
            </a:endParaRPr>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7147520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a:spLocks noGrp="1" noChangeArrowheads="1"/>
          </p:cNvSpPr>
          <p:nvPr>
            <p:ph type="sldNum" sz="quarter" idx="5"/>
          </p:nvPr>
        </p:nvSpPr>
        <p:spPr>
          <a:noFill/>
        </p:spPr>
        <p:txBody>
          <a:bodyPr/>
          <a:lstStyle/>
          <a:p>
            <a:fld id="{53A83F59-44C8-44BC-9A24-5BEDE26DCD1F}" type="slidenum">
              <a:rPr lang="en-US" altLang="zh-CN" smtClean="0">
                <a:ea typeface="宋体" charset="-122"/>
              </a:rPr>
              <a:pPr/>
              <a:t>62</a:t>
            </a:fld>
            <a:endParaRPr lang="en-US" altLang="zh-CN" smtClean="0">
              <a:ea typeface="宋体" charset="-122"/>
            </a:endParaRPr>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25451946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p:cNvSpPr>
            <a:spLocks noGrp="1" noChangeArrowheads="1"/>
          </p:cNvSpPr>
          <p:nvPr>
            <p:ph type="sldNum" sz="quarter" idx="5"/>
          </p:nvPr>
        </p:nvSpPr>
        <p:spPr>
          <a:noFill/>
        </p:spPr>
        <p:txBody>
          <a:bodyPr/>
          <a:lstStyle/>
          <a:p>
            <a:fld id="{BB1F7F6F-484C-43EA-8333-3445A3EBAAF5}" type="slidenum">
              <a:rPr lang="en-US" altLang="zh-CN" smtClean="0">
                <a:ea typeface="宋体" charset="-122"/>
              </a:rPr>
              <a:pPr/>
              <a:t>64</a:t>
            </a:fld>
            <a:endParaRPr lang="en-US" altLang="zh-CN" smtClean="0">
              <a:ea typeface="宋体" charset="-122"/>
            </a:endParaRPr>
          </a:p>
        </p:txBody>
      </p:sp>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40553404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p:cNvSpPr>
            <a:spLocks noGrp="1" noChangeArrowheads="1"/>
          </p:cNvSpPr>
          <p:nvPr>
            <p:ph type="sldNum" sz="quarter" idx="5"/>
          </p:nvPr>
        </p:nvSpPr>
        <p:spPr>
          <a:noFill/>
        </p:spPr>
        <p:txBody>
          <a:bodyPr/>
          <a:lstStyle/>
          <a:p>
            <a:fld id="{533206B0-A885-4DA8-8E0A-0DFF2C39A08B}" type="slidenum">
              <a:rPr lang="en-US" altLang="zh-CN" smtClean="0">
                <a:ea typeface="宋体" charset="-122"/>
              </a:rPr>
              <a:pPr/>
              <a:t>65</a:t>
            </a:fld>
            <a:endParaRPr lang="en-US" altLang="zh-CN" smtClean="0">
              <a:ea typeface="宋体" charset="-122"/>
            </a:endParaRPr>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3172196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p:spPr>
        <p:txBody>
          <a:bodyPr/>
          <a:lstStyle/>
          <a:p>
            <a:fld id="{617A4D49-E51D-477C-801D-24ED171AA229}" type="slidenum">
              <a:rPr lang="en-US" altLang="zh-CN" smtClean="0">
                <a:ea typeface="宋体" charset="-122"/>
              </a:rPr>
              <a:pPr/>
              <a:t>8</a:t>
            </a:fld>
            <a:endParaRPr lang="en-US" altLang="zh-CN" smtClean="0">
              <a:ea typeface="宋体" charset="-122"/>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39225340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7"/>
          <p:cNvSpPr>
            <a:spLocks noGrp="1" noChangeArrowheads="1"/>
          </p:cNvSpPr>
          <p:nvPr>
            <p:ph type="sldNum" sz="quarter" idx="5"/>
          </p:nvPr>
        </p:nvSpPr>
        <p:spPr>
          <a:noFill/>
        </p:spPr>
        <p:txBody>
          <a:bodyPr/>
          <a:lstStyle/>
          <a:p>
            <a:fld id="{83AD44B1-584B-492B-9392-AD5D5CC6E283}" type="slidenum">
              <a:rPr lang="en-US" altLang="zh-CN" smtClean="0">
                <a:ea typeface="宋体" charset="-122"/>
              </a:rPr>
              <a:pPr/>
              <a:t>66</a:t>
            </a:fld>
            <a:endParaRPr lang="en-US" altLang="zh-CN" smtClean="0">
              <a:ea typeface="宋体" charset="-122"/>
            </a:endParaRPr>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21323957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p:cNvSpPr>
            <a:spLocks noGrp="1" noChangeArrowheads="1"/>
          </p:cNvSpPr>
          <p:nvPr>
            <p:ph type="sldNum" sz="quarter" idx="5"/>
          </p:nvPr>
        </p:nvSpPr>
        <p:spPr>
          <a:noFill/>
        </p:spPr>
        <p:txBody>
          <a:bodyPr/>
          <a:lstStyle/>
          <a:p>
            <a:fld id="{70F8C336-603C-425A-AA4F-BC56A18A2DDD}" type="slidenum">
              <a:rPr lang="en-US" altLang="zh-CN" smtClean="0">
                <a:ea typeface="宋体" charset="-122"/>
              </a:rPr>
              <a:pPr/>
              <a:t>67</a:t>
            </a:fld>
            <a:endParaRPr lang="en-US" altLang="zh-CN" smtClean="0">
              <a:ea typeface="宋体" charset="-122"/>
            </a:endParaRPr>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21638896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p:spPr>
        <p:txBody>
          <a:bodyPr/>
          <a:lstStyle/>
          <a:p>
            <a:fld id="{2DF47F3A-868F-468D-BEDD-884AB72967EE}" type="slidenum">
              <a:rPr lang="en-US" altLang="zh-CN" smtClean="0">
                <a:ea typeface="宋体" charset="-122"/>
              </a:rPr>
              <a:pPr/>
              <a:t>68</a:t>
            </a:fld>
            <a:endParaRPr lang="en-US" altLang="zh-CN" smtClean="0">
              <a:ea typeface="宋体" charset="-122"/>
            </a:endParaRPr>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35786176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7"/>
          <p:cNvSpPr>
            <a:spLocks noGrp="1" noChangeArrowheads="1"/>
          </p:cNvSpPr>
          <p:nvPr>
            <p:ph type="sldNum" sz="quarter" idx="5"/>
          </p:nvPr>
        </p:nvSpPr>
        <p:spPr>
          <a:noFill/>
        </p:spPr>
        <p:txBody>
          <a:bodyPr/>
          <a:lstStyle/>
          <a:p>
            <a:fld id="{9E653216-70F7-49F6-8416-A9BB7769FF44}" type="slidenum">
              <a:rPr lang="en-US" altLang="zh-CN" smtClean="0">
                <a:ea typeface="宋体" charset="-122"/>
              </a:rPr>
              <a:pPr/>
              <a:t>69</a:t>
            </a:fld>
            <a:endParaRPr lang="en-US" altLang="zh-CN" smtClean="0">
              <a:ea typeface="宋体" charset="-122"/>
            </a:endParaRPr>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29322669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7"/>
          <p:cNvSpPr>
            <a:spLocks noGrp="1" noChangeArrowheads="1"/>
          </p:cNvSpPr>
          <p:nvPr>
            <p:ph type="sldNum" sz="quarter" idx="5"/>
          </p:nvPr>
        </p:nvSpPr>
        <p:spPr>
          <a:noFill/>
        </p:spPr>
        <p:txBody>
          <a:bodyPr/>
          <a:lstStyle/>
          <a:p>
            <a:fld id="{CC191B69-DFF2-430E-A8AB-11E7D0393ABD}" type="slidenum">
              <a:rPr lang="en-US" altLang="zh-CN" smtClean="0">
                <a:ea typeface="宋体" charset="-122"/>
              </a:rPr>
              <a:pPr/>
              <a:t>70</a:t>
            </a:fld>
            <a:endParaRPr lang="en-US" altLang="zh-CN" smtClean="0">
              <a:ea typeface="宋体" charset="-122"/>
            </a:endParaRPr>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a:noFill/>
          <a:ln/>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15311678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7"/>
          <p:cNvSpPr>
            <a:spLocks noGrp="1" noChangeArrowheads="1"/>
          </p:cNvSpPr>
          <p:nvPr>
            <p:ph type="sldNum" sz="quarter" idx="5"/>
          </p:nvPr>
        </p:nvSpPr>
        <p:spPr>
          <a:noFill/>
        </p:spPr>
        <p:txBody>
          <a:bodyPr/>
          <a:lstStyle/>
          <a:p>
            <a:fld id="{1B74A71F-024D-4952-9A74-FCDFB21CD5AC}" type="slidenum">
              <a:rPr lang="en-US" altLang="zh-CN" smtClean="0">
                <a:ea typeface="宋体" charset="-122"/>
              </a:rPr>
              <a:pPr/>
              <a:t>73</a:t>
            </a:fld>
            <a:endParaRPr lang="en-US" altLang="zh-CN" smtClean="0">
              <a:ea typeface="宋体" charset="-122"/>
            </a:endParaRPr>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135914565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7"/>
          <p:cNvSpPr>
            <a:spLocks noGrp="1" noChangeArrowheads="1"/>
          </p:cNvSpPr>
          <p:nvPr>
            <p:ph type="sldNum" sz="quarter" idx="5"/>
          </p:nvPr>
        </p:nvSpPr>
        <p:spPr>
          <a:noFill/>
        </p:spPr>
        <p:txBody>
          <a:bodyPr/>
          <a:lstStyle/>
          <a:p>
            <a:fld id="{1B74A71F-024D-4952-9A74-FCDFB21CD5AC}" type="slidenum">
              <a:rPr lang="en-US" altLang="zh-CN" smtClean="0">
                <a:ea typeface="宋体" charset="-122"/>
              </a:rPr>
              <a:pPr/>
              <a:t>74</a:t>
            </a:fld>
            <a:endParaRPr lang="en-US" altLang="zh-CN" smtClean="0">
              <a:ea typeface="宋体" charset="-122"/>
            </a:endParaRPr>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40254669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7"/>
          <p:cNvSpPr>
            <a:spLocks noGrp="1" noChangeArrowheads="1"/>
          </p:cNvSpPr>
          <p:nvPr>
            <p:ph type="sldNum" sz="quarter" idx="5"/>
          </p:nvPr>
        </p:nvSpPr>
        <p:spPr>
          <a:noFill/>
        </p:spPr>
        <p:txBody>
          <a:bodyPr/>
          <a:lstStyle/>
          <a:p>
            <a:fld id="{45F02164-1CE9-4BCA-983A-90C8725DB023}" type="slidenum">
              <a:rPr lang="en-US" altLang="zh-CN" smtClean="0">
                <a:ea typeface="宋体" charset="-122"/>
              </a:rPr>
              <a:pPr/>
              <a:t>75</a:t>
            </a:fld>
            <a:endParaRPr lang="en-US" altLang="zh-CN" smtClean="0">
              <a:ea typeface="宋体" charset="-122"/>
            </a:endParaRPr>
          </a:p>
        </p:txBody>
      </p:sp>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283831604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9BC0D9-FE2B-474F-B2CD-6FC8DA7AA6F3}" type="slidenum">
              <a:rPr lang="zh-CN" altLang="en-US"/>
              <a:pPr/>
              <a:t>76</a:t>
            </a:fld>
            <a:endParaRPr lang="en-US" altLang="zh-CN"/>
          </a:p>
        </p:txBody>
      </p:sp>
      <p:sp>
        <p:nvSpPr>
          <p:cNvPr id="637954" name="Rectangle 2"/>
          <p:cNvSpPr>
            <a:spLocks noGrp="1" noRot="1" noChangeAspect="1" noChangeArrowheads="1" noTextEdit="1"/>
          </p:cNvSpPr>
          <p:nvPr>
            <p:ph type="sldImg"/>
          </p:nvPr>
        </p:nvSpPr>
        <p:spPr>
          <a:ln/>
        </p:spPr>
      </p:sp>
      <p:sp>
        <p:nvSpPr>
          <p:cNvPr id="63795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7239928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E13A54-E8E5-4B83-A4A7-EF74224DCF72}" type="slidenum">
              <a:rPr lang="zh-CN" altLang="en-US"/>
              <a:pPr/>
              <a:t>77</a:t>
            </a:fld>
            <a:endParaRPr lang="en-US" altLang="zh-CN"/>
          </a:p>
        </p:txBody>
      </p:sp>
      <p:sp>
        <p:nvSpPr>
          <p:cNvPr id="638978" name="Rectangle 2"/>
          <p:cNvSpPr>
            <a:spLocks noGrp="1" noRot="1" noChangeAspect="1" noChangeArrowheads="1" noTextEdit="1"/>
          </p:cNvSpPr>
          <p:nvPr>
            <p:ph type="sldImg"/>
          </p:nvPr>
        </p:nvSpPr>
        <p:spPr>
          <a:ln/>
        </p:spPr>
      </p:sp>
      <p:sp>
        <p:nvSpPr>
          <p:cNvPr id="63897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653144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9D12F6-2D1F-44F8-A803-A33FF46BE99B}" type="slidenum">
              <a:rPr lang="zh-CN" altLang="en-US"/>
              <a:pPr/>
              <a:t>9</a:t>
            </a:fld>
            <a:endParaRPr lang="en-US" altLang="zh-CN"/>
          </a:p>
        </p:txBody>
      </p:sp>
      <p:sp>
        <p:nvSpPr>
          <p:cNvPr id="592898" name="Rectangle 2"/>
          <p:cNvSpPr>
            <a:spLocks noGrp="1" noRot="1" noChangeAspect="1" noChangeArrowheads="1" noTextEdit="1"/>
          </p:cNvSpPr>
          <p:nvPr>
            <p:ph type="sldImg"/>
          </p:nvPr>
        </p:nvSpPr>
        <p:spPr>
          <a:ln/>
        </p:spPr>
      </p:sp>
      <p:sp>
        <p:nvSpPr>
          <p:cNvPr id="59289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4220562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7"/>
          <p:cNvSpPr>
            <a:spLocks noGrp="1" noChangeArrowheads="1"/>
          </p:cNvSpPr>
          <p:nvPr>
            <p:ph type="sldNum" sz="quarter" idx="5"/>
          </p:nvPr>
        </p:nvSpPr>
        <p:spPr>
          <a:noFill/>
        </p:spPr>
        <p:txBody>
          <a:bodyPr/>
          <a:lstStyle/>
          <a:p>
            <a:fld id="{A3355995-0D3C-4745-B56B-F1CF0BD298FD}" type="slidenum">
              <a:rPr lang="en-US" altLang="zh-CN" smtClean="0">
                <a:ea typeface="宋体" charset="-122"/>
              </a:rPr>
              <a:pPr/>
              <a:t>78</a:t>
            </a:fld>
            <a:endParaRPr lang="en-US" altLang="zh-CN" smtClean="0">
              <a:ea typeface="宋体" charset="-122"/>
            </a:endParaRPr>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9995148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p:cNvSpPr>
            <a:spLocks noGrp="1" noChangeArrowheads="1"/>
          </p:cNvSpPr>
          <p:nvPr>
            <p:ph type="sldNum" sz="quarter" idx="5"/>
          </p:nvPr>
        </p:nvSpPr>
        <p:spPr>
          <a:noFill/>
        </p:spPr>
        <p:txBody>
          <a:bodyPr/>
          <a:lstStyle/>
          <a:p>
            <a:fld id="{581112AA-EC1E-4CB1-95E6-BBAE254C9718}" type="slidenum">
              <a:rPr lang="en-US" altLang="zh-CN" smtClean="0">
                <a:ea typeface="宋体" charset="-122"/>
              </a:rPr>
              <a:pPr/>
              <a:t>79</a:t>
            </a:fld>
            <a:endParaRPr lang="en-US" altLang="zh-CN" smtClean="0">
              <a:ea typeface="宋体" charset="-122"/>
            </a:endParaRPr>
          </a:p>
        </p:txBody>
      </p:sp>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a:noFill/>
          <a:ln/>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26783893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7"/>
          <p:cNvSpPr>
            <a:spLocks noGrp="1" noChangeArrowheads="1"/>
          </p:cNvSpPr>
          <p:nvPr>
            <p:ph type="sldNum" sz="quarter" idx="5"/>
          </p:nvPr>
        </p:nvSpPr>
        <p:spPr>
          <a:noFill/>
        </p:spPr>
        <p:txBody>
          <a:bodyPr/>
          <a:lstStyle/>
          <a:p>
            <a:fld id="{D7115708-A3B5-4630-88CB-4FB832ADB7CA}" type="slidenum">
              <a:rPr lang="en-US" altLang="zh-CN" smtClean="0">
                <a:ea typeface="宋体" charset="-122"/>
              </a:rPr>
              <a:pPr/>
              <a:t>80</a:t>
            </a:fld>
            <a:endParaRPr lang="en-US" altLang="zh-CN" smtClean="0">
              <a:ea typeface="宋体" charset="-122"/>
            </a:endParaRPr>
          </a:p>
        </p:txBody>
      </p:sp>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ln/>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41858935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DC9633-2C23-40C5-B61D-7622FA69D301}" type="slidenum">
              <a:rPr lang="zh-CN" altLang="en-US"/>
              <a:pPr/>
              <a:t>82</a:t>
            </a:fld>
            <a:endParaRPr lang="en-US" altLang="zh-CN"/>
          </a:p>
        </p:txBody>
      </p:sp>
      <p:sp>
        <p:nvSpPr>
          <p:cNvPr id="642050" name="Rectangle 2"/>
          <p:cNvSpPr>
            <a:spLocks noGrp="1" noRot="1" noChangeAspect="1" noChangeArrowheads="1" noTextEdit="1"/>
          </p:cNvSpPr>
          <p:nvPr>
            <p:ph type="sldImg"/>
          </p:nvPr>
        </p:nvSpPr>
        <p:spPr>
          <a:ln/>
        </p:spPr>
      </p:sp>
      <p:sp>
        <p:nvSpPr>
          <p:cNvPr id="64205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93112959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7"/>
          <p:cNvSpPr>
            <a:spLocks noGrp="1" noChangeArrowheads="1"/>
          </p:cNvSpPr>
          <p:nvPr>
            <p:ph type="sldNum" sz="quarter" idx="5"/>
          </p:nvPr>
        </p:nvSpPr>
        <p:spPr>
          <a:noFill/>
        </p:spPr>
        <p:txBody>
          <a:bodyPr/>
          <a:lstStyle/>
          <a:p>
            <a:fld id="{7EF53B10-FFC1-40C8-A447-7B1DBD447440}" type="slidenum">
              <a:rPr lang="en-US" altLang="zh-CN" smtClean="0">
                <a:ea typeface="宋体" charset="-122"/>
              </a:rPr>
              <a:pPr/>
              <a:t>83</a:t>
            </a:fld>
            <a:endParaRPr lang="en-US" altLang="zh-CN" smtClean="0">
              <a:ea typeface="宋体" charset="-122"/>
            </a:endParaRPr>
          </a:p>
        </p:txBody>
      </p:sp>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a:noFill/>
          <a:ln/>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90819065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7"/>
          <p:cNvSpPr>
            <a:spLocks noGrp="1" noChangeArrowheads="1"/>
          </p:cNvSpPr>
          <p:nvPr>
            <p:ph type="sldNum" sz="quarter" idx="5"/>
          </p:nvPr>
        </p:nvSpPr>
        <p:spPr>
          <a:noFill/>
        </p:spPr>
        <p:txBody>
          <a:bodyPr/>
          <a:lstStyle/>
          <a:p>
            <a:fld id="{92710F90-1FF3-4EF3-A5FC-C4C0906008CC}" type="slidenum">
              <a:rPr lang="en-US" altLang="zh-CN" smtClean="0">
                <a:ea typeface="宋体" charset="-122"/>
              </a:rPr>
              <a:pPr/>
              <a:t>84</a:t>
            </a:fld>
            <a:endParaRPr lang="en-US" altLang="zh-CN" smtClean="0">
              <a:ea typeface="宋体" charset="-122"/>
            </a:endParaRPr>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a:noFill/>
          <a:ln/>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4334745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xfrm>
            <a:off x="990600" y="768350"/>
            <a:ext cx="5118100" cy="3838575"/>
          </a:xfrm>
          <a:ln/>
        </p:spPr>
      </p:sp>
      <p:sp>
        <p:nvSpPr>
          <p:cNvPr id="137219" name="Rectangle 3"/>
          <p:cNvSpPr>
            <a:spLocks noGrp="1" noChangeArrowheads="1"/>
          </p:cNvSpPr>
          <p:nvPr>
            <p:ph type="body" idx="1"/>
          </p:nvPr>
        </p:nvSpPr>
        <p:spPr>
          <a:xfrm>
            <a:off x="709613" y="4862513"/>
            <a:ext cx="5680075" cy="4603750"/>
          </a:xfrm>
          <a:noFill/>
          <a:ln/>
        </p:spPr>
        <p:txBody>
          <a:bodyPr/>
          <a:lstStyle/>
          <a:p>
            <a:endParaRPr lang="zh-CN" altLang="en-US" smtClean="0">
              <a:ea typeface="宋体" charset="-122"/>
            </a:endParaRPr>
          </a:p>
        </p:txBody>
      </p:sp>
    </p:spTree>
    <p:extLst>
      <p:ext uri="{BB962C8B-B14F-4D97-AF65-F5344CB8AC3E}">
        <p14:creationId xmlns:p14="http://schemas.microsoft.com/office/powerpoint/2010/main" val="3212406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9D12F6-2D1F-44F8-A803-A33FF46BE99B}" type="slidenum">
              <a:rPr lang="zh-CN" altLang="en-US"/>
              <a:pPr/>
              <a:t>10</a:t>
            </a:fld>
            <a:endParaRPr lang="en-US" altLang="zh-CN"/>
          </a:p>
        </p:txBody>
      </p:sp>
      <p:sp>
        <p:nvSpPr>
          <p:cNvPr id="592898" name="Rectangle 2"/>
          <p:cNvSpPr>
            <a:spLocks noGrp="1" noRot="1" noChangeAspect="1" noChangeArrowheads="1" noTextEdit="1"/>
          </p:cNvSpPr>
          <p:nvPr>
            <p:ph type="sldImg"/>
          </p:nvPr>
        </p:nvSpPr>
        <p:spPr>
          <a:ln/>
        </p:spPr>
      </p:sp>
      <p:sp>
        <p:nvSpPr>
          <p:cNvPr id="59289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537504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9D12F6-2D1F-44F8-A803-A33FF46BE99B}" type="slidenum">
              <a:rPr lang="zh-CN" altLang="en-US"/>
              <a:pPr/>
              <a:t>11</a:t>
            </a:fld>
            <a:endParaRPr lang="en-US" altLang="zh-CN"/>
          </a:p>
        </p:txBody>
      </p:sp>
      <p:sp>
        <p:nvSpPr>
          <p:cNvPr id="592898" name="Rectangle 2"/>
          <p:cNvSpPr>
            <a:spLocks noGrp="1" noRot="1" noChangeAspect="1" noChangeArrowheads="1" noTextEdit="1"/>
          </p:cNvSpPr>
          <p:nvPr>
            <p:ph type="sldImg"/>
          </p:nvPr>
        </p:nvSpPr>
        <p:spPr>
          <a:ln/>
        </p:spPr>
      </p:sp>
      <p:sp>
        <p:nvSpPr>
          <p:cNvPr id="59289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9414725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标题幻灯片">
    <p:bg>
      <p:bgPr>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effectLst/>
      </p:bgPr>
    </p:bg>
    <p:spTree>
      <p:nvGrpSpPr>
        <p:cNvPr id="1" name=""/>
        <p:cNvGrpSpPr/>
        <p:nvPr/>
      </p:nvGrpSpPr>
      <p:grpSpPr>
        <a:xfrm>
          <a:off x="0" y="0"/>
          <a:ext cx="0" cy="0"/>
          <a:chOff x="0" y="0"/>
          <a:chExt cx="0" cy="0"/>
        </a:xfrm>
      </p:grpSpPr>
      <p:sp>
        <p:nvSpPr>
          <p:cNvPr id="4" name="Rectangle 17"/>
          <p:cNvSpPr>
            <a:spLocks noChangeArrowheads="1"/>
          </p:cNvSpPr>
          <p:nvPr userDrawn="1"/>
        </p:nvSpPr>
        <p:spPr bwMode="auto">
          <a:xfrm>
            <a:off x="0" y="0"/>
            <a:ext cx="9144000" cy="981075"/>
          </a:xfrm>
          <a:prstGeom prst="rect">
            <a:avLst/>
          </a:prstGeom>
          <a:gradFill rotWithShape="1">
            <a:gsLst>
              <a:gs pos="0">
                <a:srgbClr val="0E6BDC">
                  <a:alpha val="88000"/>
                </a:srgbClr>
              </a:gs>
              <a:gs pos="100000">
                <a:schemeClr val="tx1">
                  <a:alpha val="41000"/>
                </a:schemeClr>
              </a:gs>
            </a:gsLst>
            <a:lin ang="5400000" scaled="1"/>
          </a:gradFill>
          <a:ln w="9525">
            <a:solidFill>
              <a:schemeClr val="tx1"/>
            </a:solidFill>
            <a:miter lim="800000"/>
            <a:headEnd/>
            <a:tailEnd/>
          </a:ln>
          <a:effectLst/>
        </p:spPr>
        <p:txBody>
          <a:bodyPr wrap="none" anchor="ctr"/>
          <a:lstStyle/>
          <a:p>
            <a:pPr>
              <a:defRPr/>
            </a:pPr>
            <a:endParaRPr lang="zh-CN" altLang="en-US" dirty="0">
              <a:ea typeface="宋体" pitchFamily="2" charset="-122"/>
            </a:endParaRPr>
          </a:p>
        </p:txBody>
      </p:sp>
      <p:sp>
        <p:nvSpPr>
          <p:cNvPr id="5" name="Rectangle 17"/>
          <p:cNvSpPr>
            <a:spLocks noChangeArrowheads="1"/>
          </p:cNvSpPr>
          <p:nvPr userDrawn="1"/>
        </p:nvSpPr>
        <p:spPr bwMode="auto">
          <a:xfrm>
            <a:off x="0" y="6237288"/>
            <a:ext cx="9144000" cy="620712"/>
          </a:xfrm>
          <a:prstGeom prst="rect">
            <a:avLst/>
          </a:prstGeom>
          <a:gradFill rotWithShape="1">
            <a:gsLst>
              <a:gs pos="0">
                <a:srgbClr val="0E6BDC">
                  <a:alpha val="88000"/>
                </a:srgbClr>
              </a:gs>
              <a:gs pos="100000">
                <a:schemeClr val="tx1">
                  <a:alpha val="41000"/>
                </a:schemeClr>
              </a:gs>
            </a:gsLst>
            <a:lin ang="5400000" scaled="1"/>
          </a:gradFill>
          <a:ln w="9525">
            <a:solidFill>
              <a:schemeClr val="tx1"/>
            </a:solidFill>
            <a:miter lim="800000"/>
            <a:headEnd/>
            <a:tailEnd/>
          </a:ln>
          <a:effectLst/>
        </p:spPr>
        <p:txBody>
          <a:bodyPr wrap="none" anchor="ctr"/>
          <a:lstStyle/>
          <a:p>
            <a:pPr>
              <a:defRPr/>
            </a:pPr>
            <a:endParaRPr lang="zh-CN" altLang="en-US">
              <a:ea typeface="宋体" pitchFamily="2" charset="-122"/>
            </a:endParaRPr>
          </a:p>
        </p:txBody>
      </p:sp>
      <p:sp>
        <p:nvSpPr>
          <p:cNvPr id="6" name="矩形 13"/>
          <p:cNvSpPr/>
          <p:nvPr userDrawn="1"/>
        </p:nvSpPr>
        <p:spPr>
          <a:xfrm>
            <a:off x="539750" y="260350"/>
            <a:ext cx="6624638" cy="523875"/>
          </a:xfrm>
          <a:prstGeom prst="rect">
            <a:avLst/>
          </a:prstGeom>
        </p:spPr>
        <p:txBody>
          <a:bodyPr>
            <a:spAutoFit/>
          </a:bodyPr>
          <a:lstStyle/>
          <a:p>
            <a:pPr>
              <a:defRPr/>
            </a:pPr>
            <a:r>
              <a:rPr lang="en-US" sz="2800" b="1" dirty="0">
                <a:solidFill>
                  <a:srgbClr val="FF9966"/>
                </a:solidFill>
                <a:effectLst>
                  <a:outerShdw blurRad="38100" dist="38100" dir="2700000" algn="tl">
                    <a:srgbClr val="FFFFFF"/>
                  </a:outerShdw>
                </a:effectLst>
                <a:ea typeface="宋体" pitchFamily="2" charset="-122"/>
              </a:rPr>
              <a:t>Analysis and Design of Algorithms</a:t>
            </a:r>
            <a:endParaRPr lang="zh-CN" altLang="en-US" sz="2800" dirty="0">
              <a:solidFill>
                <a:srgbClr val="FF9966"/>
              </a:solidFill>
              <a:ea typeface="宋体" pitchFamily="2" charset="-122"/>
            </a:endParaRPr>
          </a:p>
        </p:txBody>
      </p:sp>
      <p:pic>
        <p:nvPicPr>
          <p:cNvPr id="7" name="Picture 2"/>
          <p:cNvPicPr>
            <a:picLocks noChangeAspect="1" noChangeArrowheads="1"/>
          </p:cNvPicPr>
          <p:nvPr userDrawn="1"/>
        </p:nvPicPr>
        <p:blipFill>
          <a:blip r:embed="rId2" cstate="print"/>
          <a:srcRect/>
          <a:stretch>
            <a:fillRect/>
          </a:stretch>
        </p:blipFill>
        <p:spPr bwMode="auto">
          <a:xfrm>
            <a:off x="7572375" y="0"/>
            <a:ext cx="1571625" cy="947738"/>
          </a:xfrm>
          <a:prstGeom prst="rect">
            <a:avLst/>
          </a:prstGeom>
          <a:noFill/>
          <a:ln w="9525">
            <a:noFill/>
            <a:miter lim="800000"/>
            <a:headEnd/>
            <a:tailEnd/>
          </a:ln>
        </p:spPr>
      </p:pic>
      <p:sp>
        <p:nvSpPr>
          <p:cNvPr id="8" name="TextBox 10"/>
          <p:cNvSpPr txBox="1"/>
          <p:nvPr userDrawn="1"/>
        </p:nvSpPr>
        <p:spPr>
          <a:xfrm>
            <a:off x="684213" y="6381750"/>
            <a:ext cx="2933700" cy="522288"/>
          </a:xfrm>
          <a:prstGeom prst="rect">
            <a:avLst/>
          </a:prstGeom>
          <a:noFill/>
        </p:spPr>
        <p:txBody>
          <a:bodyPr wrap="none">
            <a:spAutoFit/>
          </a:bodyPr>
          <a:lstStyle/>
          <a:p>
            <a:pPr>
              <a:defRPr/>
            </a:pPr>
            <a:r>
              <a:rPr lang="en-US" altLang="zh-CN" sz="1400" dirty="0">
                <a:ea typeface="宋体" pitchFamily="2" charset="-122"/>
              </a:rPr>
              <a:t>Yu </a:t>
            </a:r>
            <a:r>
              <a:rPr lang="en-US" altLang="zh-CN" sz="1400" dirty="0" err="1">
                <a:ea typeface="宋体" pitchFamily="2" charset="-122"/>
              </a:rPr>
              <a:t>Lasheng</a:t>
            </a:r>
            <a:r>
              <a:rPr lang="en-US" altLang="zh-CN" sz="1400" dirty="0">
                <a:ea typeface="宋体" pitchFamily="2" charset="-122"/>
              </a:rPr>
              <a:t>  apple6097@163.com</a:t>
            </a:r>
          </a:p>
          <a:p>
            <a:pPr>
              <a:defRPr/>
            </a:pPr>
            <a:endParaRPr lang="en-US" sz="1400" dirty="0">
              <a:ea typeface="宋体" pitchFamily="2" charset="-122"/>
            </a:endParaRPr>
          </a:p>
        </p:txBody>
      </p:sp>
      <p:sp>
        <p:nvSpPr>
          <p:cNvPr id="9" name="TextBox 11"/>
          <p:cNvSpPr txBox="1"/>
          <p:nvPr userDrawn="1"/>
        </p:nvSpPr>
        <p:spPr>
          <a:xfrm>
            <a:off x="3563938" y="6381750"/>
            <a:ext cx="4678362" cy="307975"/>
          </a:xfrm>
          <a:prstGeom prst="rect">
            <a:avLst/>
          </a:prstGeom>
          <a:noFill/>
        </p:spPr>
        <p:txBody>
          <a:bodyPr wrap="none">
            <a:spAutoFit/>
          </a:bodyPr>
          <a:lstStyle/>
          <a:p>
            <a:pPr>
              <a:defRPr/>
            </a:pPr>
            <a:r>
              <a:rPr lang="en-US" sz="1400" dirty="0">
                <a:ea typeface="宋体" pitchFamily="2" charset="-122"/>
              </a:rPr>
              <a:t>© </a:t>
            </a:r>
            <a:r>
              <a:rPr lang="en-US" sz="1400" dirty="0" smtClean="0">
                <a:ea typeface="宋体" pitchFamily="2" charset="-122"/>
              </a:rPr>
              <a:t>School of Computer  Science and Engineering, </a:t>
            </a:r>
            <a:r>
              <a:rPr lang="en-US" sz="1400" dirty="0">
                <a:ea typeface="宋体" pitchFamily="2" charset="-122"/>
              </a:rPr>
              <a:t>CSU </a:t>
            </a:r>
          </a:p>
        </p:txBody>
      </p:sp>
      <p:sp>
        <p:nvSpPr>
          <p:cNvPr id="30732" name="Rectangle 12"/>
          <p:cNvSpPr>
            <a:spLocks noGrp="1" noChangeArrowheads="1"/>
          </p:cNvSpPr>
          <p:nvPr>
            <p:ph type="ctrTitle"/>
          </p:nvPr>
        </p:nvSpPr>
        <p:spPr>
          <a:xfrm>
            <a:off x="685800" y="1219200"/>
            <a:ext cx="7772400" cy="1933575"/>
          </a:xfrm>
        </p:spPr>
        <p:txBody>
          <a:bodyPr anchor="b"/>
          <a:lstStyle>
            <a:lvl1pPr algn="r">
              <a:defRPr sz="4400"/>
            </a:lvl1pPr>
          </a:lstStyle>
          <a:p>
            <a:r>
              <a:rPr lang="zh-CN" altLang="en-US"/>
              <a:t>单击此处编辑母版标题样式</a:t>
            </a:r>
          </a:p>
        </p:txBody>
      </p:sp>
      <p:sp>
        <p:nvSpPr>
          <p:cNvPr id="30733" name="Rectangle 13"/>
          <p:cNvSpPr>
            <a:spLocks noGrp="1" noChangeArrowheads="1"/>
          </p:cNvSpPr>
          <p:nvPr>
            <p:ph type="subTitle" idx="1"/>
          </p:nvPr>
        </p:nvSpPr>
        <p:spPr>
          <a:xfrm>
            <a:off x="2057400" y="3505200"/>
            <a:ext cx="6400800" cy="1752600"/>
          </a:xfrm>
        </p:spPr>
        <p:txBody>
          <a:bodyPr/>
          <a:lstStyle>
            <a:lvl1pPr marL="0" indent="0" algn="r">
              <a:buFont typeface="Wingdings" pitchFamily="2" charset="2"/>
              <a:buNone/>
              <a:defRPr/>
            </a:lvl1pPr>
          </a:lstStyle>
          <a:p>
            <a:r>
              <a:rPr lang="zh-CN" altLang="en-US"/>
              <a:t>单击此处编辑母版副标题样式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a:xfrm>
            <a:off x="1225550" y="6248400"/>
            <a:ext cx="1905000" cy="457200"/>
          </a:xfrm>
          <a:prstGeom prst="rect">
            <a:avLst/>
          </a:prstGeom>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a:xfrm>
            <a:off x="7885113" y="6356350"/>
            <a:ext cx="1079375" cy="457200"/>
          </a:xfrm>
        </p:spPr>
        <p:txBody>
          <a:bodyPr/>
          <a:lstStyle>
            <a:lvl1pPr>
              <a:defRPr/>
            </a:lvl1pPr>
          </a:lstStyle>
          <a:p>
            <a:pPr>
              <a:defRPr/>
            </a:pPr>
            <a:r>
              <a:rPr lang="en-US" altLang="zh-CN" dirty="0" smtClean="0"/>
              <a:t>Chapter 6- </a:t>
            </a:r>
            <a:fld id="{093AFD0F-6FED-4A94-919A-90AEA533C2FF}" type="slidenum">
              <a:rPr lang="en-US" altLang="zh-CN" smtClean="0"/>
              <a:pPr>
                <a:defRPr/>
              </a:pPr>
              <a:t>‹#›</a:t>
            </a:fld>
            <a:endParaRPr lang="en-US" alt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7588250" cy="685800"/>
          </a:xfrm>
        </p:spPr>
        <p:txBody>
          <a:bodyPr/>
          <a:lstStyle/>
          <a:p>
            <a:r>
              <a:rPr lang="en-US" altLang="zh-CN" smtClean="0"/>
              <a:t>Click to edit Master title style</a:t>
            </a:r>
            <a:endParaRPr lang="zh-CN" altLang="en-US"/>
          </a:p>
        </p:txBody>
      </p:sp>
      <p:sp>
        <p:nvSpPr>
          <p:cNvPr id="3" name="Text Placeholder 2"/>
          <p:cNvSpPr>
            <a:spLocks noGrp="1"/>
          </p:cNvSpPr>
          <p:nvPr>
            <p:ph type="body" sz="half" idx="1"/>
          </p:nvPr>
        </p:nvSpPr>
        <p:spPr>
          <a:xfrm>
            <a:off x="609600" y="1266825"/>
            <a:ext cx="4076700" cy="4905375"/>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Content Placeholder 3"/>
          <p:cNvSpPr>
            <a:spLocks noGrp="1"/>
          </p:cNvSpPr>
          <p:nvPr>
            <p:ph sz="half" idx="2"/>
          </p:nvPr>
        </p:nvSpPr>
        <p:spPr>
          <a:xfrm>
            <a:off x="4838700" y="1266825"/>
            <a:ext cx="4076700" cy="4905375"/>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Date Placeholder 4"/>
          <p:cNvSpPr>
            <a:spLocks noGrp="1"/>
          </p:cNvSpPr>
          <p:nvPr>
            <p:ph type="dt" sz="half" idx="10"/>
          </p:nvPr>
        </p:nvSpPr>
        <p:spPr>
          <a:xfrm>
            <a:off x="1225550" y="6248400"/>
            <a:ext cx="1905000" cy="457200"/>
          </a:xfrm>
          <a:prstGeom prst="rect">
            <a:avLst/>
          </a:prstGeom>
        </p:spPr>
        <p:txBody>
          <a:bodyPr/>
          <a:lstStyle>
            <a:lvl1pPr>
              <a:defRPr/>
            </a:lvl1pPr>
          </a:lstStyle>
          <a:p>
            <a:pPr>
              <a:defRPr/>
            </a:pPr>
            <a:endParaRPr lang="en-US" altLang="zh-CN"/>
          </a:p>
        </p:txBody>
      </p:sp>
      <p:sp>
        <p:nvSpPr>
          <p:cNvPr id="7" name="Slide Number Placeholder 6"/>
          <p:cNvSpPr>
            <a:spLocks noGrp="1"/>
          </p:cNvSpPr>
          <p:nvPr>
            <p:ph type="sldNum" sz="quarter" idx="12"/>
          </p:nvPr>
        </p:nvSpPr>
        <p:spPr>
          <a:xfrm>
            <a:off x="7239000" y="6553200"/>
            <a:ext cx="1905000" cy="304800"/>
          </a:xfrm>
        </p:spPr>
        <p:txBody>
          <a:bodyPr/>
          <a:lstStyle>
            <a:lvl1pPr>
              <a:defRPr/>
            </a:lvl1pPr>
          </a:lstStyle>
          <a:p>
            <a:pPr>
              <a:defRPr/>
            </a:pPr>
            <a:r>
              <a:rPr lang="en-US" altLang="zh-CN" dirty="0" smtClean="0"/>
              <a:t>Chapter 6- </a:t>
            </a:r>
            <a:fld id="{C491BF85-F3FE-4F11-8AEE-8DFF2A21861A}" type="slidenum">
              <a:rPr lang="en-US" altLang="zh-CN" smtClean="0"/>
              <a:pPr>
                <a:defRPr/>
              </a:pPr>
              <a:t>‹#›</a:t>
            </a:fld>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7588250" cy="685800"/>
          </a:xfrm>
        </p:spPr>
        <p:txBody>
          <a:bodyPr/>
          <a:lstStyle/>
          <a:p>
            <a:r>
              <a:rPr lang="en-US" altLang="zh-CN" smtClean="0"/>
              <a:t>Click to edit Master title style</a:t>
            </a:r>
            <a:endParaRPr lang="zh-CN" altLang="en-US"/>
          </a:p>
        </p:txBody>
      </p:sp>
      <p:sp>
        <p:nvSpPr>
          <p:cNvPr id="3" name="Text Placeholder 2"/>
          <p:cNvSpPr>
            <a:spLocks noGrp="1"/>
          </p:cNvSpPr>
          <p:nvPr>
            <p:ph type="body" sz="half" idx="1"/>
          </p:nvPr>
        </p:nvSpPr>
        <p:spPr>
          <a:xfrm>
            <a:off x="609600" y="1266825"/>
            <a:ext cx="4076700" cy="4905375"/>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Content Placeholder 3"/>
          <p:cNvSpPr>
            <a:spLocks noGrp="1"/>
          </p:cNvSpPr>
          <p:nvPr>
            <p:ph sz="quarter" idx="2"/>
          </p:nvPr>
        </p:nvSpPr>
        <p:spPr>
          <a:xfrm>
            <a:off x="4838700" y="1266825"/>
            <a:ext cx="4076700" cy="237648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Content Placeholder 4"/>
          <p:cNvSpPr>
            <a:spLocks noGrp="1"/>
          </p:cNvSpPr>
          <p:nvPr>
            <p:ph sz="quarter" idx="3"/>
          </p:nvPr>
        </p:nvSpPr>
        <p:spPr>
          <a:xfrm>
            <a:off x="4838700" y="3795713"/>
            <a:ext cx="4076700" cy="2376487"/>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6" name="Date Placeholder 5"/>
          <p:cNvSpPr>
            <a:spLocks noGrp="1"/>
          </p:cNvSpPr>
          <p:nvPr>
            <p:ph type="dt" sz="half" idx="10"/>
          </p:nvPr>
        </p:nvSpPr>
        <p:spPr>
          <a:xfrm>
            <a:off x="1225550" y="6248400"/>
            <a:ext cx="1905000" cy="457200"/>
          </a:xfrm>
          <a:prstGeom prst="rect">
            <a:avLst/>
          </a:prstGeom>
        </p:spPr>
        <p:txBody>
          <a:bodyPr/>
          <a:lstStyle>
            <a:lvl1pPr>
              <a:defRPr/>
            </a:lvl1pPr>
          </a:lstStyle>
          <a:p>
            <a:pPr>
              <a:defRPr/>
            </a:pPr>
            <a:endParaRPr lang="en-US" altLang="zh-CN"/>
          </a:p>
        </p:txBody>
      </p:sp>
      <p:sp>
        <p:nvSpPr>
          <p:cNvPr id="8" name="Slide Number Placeholder 7"/>
          <p:cNvSpPr>
            <a:spLocks noGrp="1"/>
          </p:cNvSpPr>
          <p:nvPr>
            <p:ph type="sldNum" sz="quarter" idx="12"/>
          </p:nvPr>
        </p:nvSpPr>
        <p:spPr>
          <a:xfrm>
            <a:off x="7239000" y="6553200"/>
            <a:ext cx="1905000" cy="304800"/>
          </a:xfrm>
        </p:spPr>
        <p:txBody>
          <a:bodyPr/>
          <a:lstStyle>
            <a:lvl1pPr>
              <a:defRPr/>
            </a:lvl1pPr>
          </a:lstStyle>
          <a:p>
            <a:pPr>
              <a:defRPr/>
            </a:pPr>
            <a:r>
              <a:rPr lang="en-US" altLang="zh-CN" dirty="0" smtClean="0"/>
              <a:t>Chapter 6 -</a:t>
            </a:r>
            <a:fld id="{7132E779-0C52-4797-A3DD-9DB701C84BCA}" type="slidenum">
              <a:rPr lang="en-US" altLang="zh-CN" smtClean="0"/>
              <a:pPr>
                <a:defRPr/>
              </a:pPr>
              <a:t>‹#›</a:t>
            </a:fld>
            <a:endParaRPr lang="en-US" altLang="zh-C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23850" y="1198563"/>
            <a:ext cx="4243388" cy="5183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19638" y="1198563"/>
            <a:ext cx="4244975" cy="5183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323850" y="6524625"/>
            <a:ext cx="1328738" cy="258763"/>
          </a:xfrm>
          <a:prstGeom prst="rect">
            <a:avLst/>
          </a:prstGeom>
        </p:spPr>
        <p:txBody>
          <a:bodyPr/>
          <a:lstStyle>
            <a:lvl1pPr>
              <a:defRPr/>
            </a:lvl1pPr>
          </a:lstStyle>
          <a:p>
            <a:endParaRPr lang="en-US" altLang="en-US"/>
          </a:p>
        </p:txBody>
      </p:sp>
      <p:sp>
        <p:nvSpPr>
          <p:cNvPr id="6" name="灯片编号占位符 5"/>
          <p:cNvSpPr>
            <a:spLocks noGrp="1"/>
          </p:cNvSpPr>
          <p:nvPr>
            <p:ph type="sldNum" sz="quarter" idx="11"/>
          </p:nvPr>
        </p:nvSpPr>
        <p:spPr>
          <a:xfrm>
            <a:off x="7885113" y="6356350"/>
            <a:ext cx="1079500" cy="457200"/>
          </a:xfrm>
        </p:spPr>
        <p:txBody>
          <a:bodyPr/>
          <a:lstStyle>
            <a:lvl1pPr>
              <a:defRPr/>
            </a:lvl1pPr>
          </a:lstStyle>
          <a:p>
            <a:r>
              <a:rPr lang="en-US" altLang="zh-CN" dirty="0" smtClean="0"/>
              <a:t>Chapter 6 -</a:t>
            </a:r>
            <a:fld id="{33B85212-1E88-4360-8472-BC0076B880FA}" type="slidenum">
              <a:rPr lang="en-US" altLang="en-US" smtClean="0"/>
              <a:pPr/>
              <a:t>‹#›</a:t>
            </a:fld>
            <a:endParaRPr lang="en-US" altLang="en-US" dirty="0"/>
          </a:p>
        </p:txBody>
      </p:sp>
    </p:spTree>
    <p:extLst>
      <p:ext uri="{BB962C8B-B14F-4D97-AF65-F5344CB8AC3E}">
        <p14:creationId xmlns:p14="http://schemas.microsoft.com/office/powerpoint/2010/main" val="1133245146"/>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7"/>
          <p:cNvSpPr>
            <a:spLocks noChangeArrowheads="1"/>
          </p:cNvSpPr>
          <p:nvPr userDrawn="1"/>
        </p:nvSpPr>
        <p:spPr bwMode="auto">
          <a:xfrm>
            <a:off x="0" y="0"/>
            <a:ext cx="9144000" cy="981075"/>
          </a:xfrm>
          <a:prstGeom prst="rect">
            <a:avLst/>
          </a:prstGeom>
          <a:gradFill rotWithShape="1">
            <a:gsLst>
              <a:gs pos="0">
                <a:srgbClr val="0E6BDC">
                  <a:alpha val="88000"/>
                </a:srgbClr>
              </a:gs>
              <a:gs pos="100000">
                <a:schemeClr val="tx1">
                  <a:alpha val="41000"/>
                </a:schemeClr>
              </a:gs>
            </a:gsLst>
            <a:lin ang="5400000" scaled="1"/>
          </a:gradFill>
          <a:ln w="9525">
            <a:solidFill>
              <a:schemeClr val="tx1"/>
            </a:solidFill>
            <a:miter lim="800000"/>
            <a:headEnd/>
            <a:tailEnd/>
          </a:ln>
          <a:effectLst/>
        </p:spPr>
        <p:txBody>
          <a:bodyPr wrap="none" anchor="ctr"/>
          <a:lstStyle/>
          <a:p>
            <a:pPr>
              <a:defRPr/>
            </a:pPr>
            <a:endParaRPr lang="zh-CN" altLang="en-US" dirty="0">
              <a:ea typeface="宋体" pitchFamily="2" charset="-122"/>
            </a:endParaRPr>
          </a:p>
        </p:txBody>
      </p:sp>
      <p:sp>
        <p:nvSpPr>
          <p:cNvPr id="29713" name="Rectangle 17"/>
          <p:cNvSpPr>
            <a:spLocks noChangeArrowheads="1"/>
          </p:cNvSpPr>
          <p:nvPr userDrawn="1"/>
        </p:nvSpPr>
        <p:spPr bwMode="auto">
          <a:xfrm>
            <a:off x="0" y="6237288"/>
            <a:ext cx="9144000" cy="620712"/>
          </a:xfrm>
          <a:prstGeom prst="rect">
            <a:avLst/>
          </a:prstGeom>
          <a:gradFill rotWithShape="1">
            <a:gsLst>
              <a:gs pos="0">
                <a:srgbClr val="0E6BDC">
                  <a:alpha val="88000"/>
                </a:srgbClr>
              </a:gs>
              <a:gs pos="100000">
                <a:schemeClr val="tx1">
                  <a:alpha val="41000"/>
                </a:schemeClr>
              </a:gs>
            </a:gsLst>
            <a:lin ang="5400000" scaled="1"/>
          </a:gradFill>
          <a:ln w="9525">
            <a:solidFill>
              <a:schemeClr val="tx1"/>
            </a:solidFill>
            <a:miter lim="800000"/>
            <a:headEnd/>
            <a:tailEnd/>
          </a:ln>
          <a:effectLst/>
        </p:spPr>
        <p:txBody>
          <a:bodyPr wrap="none" anchor="ctr"/>
          <a:lstStyle/>
          <a:p>
            <a:pPr>
              <a:defRPr/>
            </a:pPr>
            <a:endParaRPr lang="zh-CN" altLang="en-US">
              <a:ea typeface="宋体" pitchFamily="2" charset="-122"/>
            </a:endParaRPr>
          </a:p>
        </p:txBody>
      </p:sp>
      <p:sp>
        <p:nvSpPr>
          <p:cNvPr id="1028" name="Rectangle 8"/>
          <p:cNvSpPr>
            <a:spLocks noGrp="1" noChangeArrowheads="1"/>
          </p:cNvSpPr>
          <p:nvPr>
            <p:ph type="body" idx="1"/>
          </p:nvPr>
        </p:nvSpPr>
        <p:spPr bwMode="auto">
          <a:xfrm>
            <a:off x="214313" y="1052513"/>
            <a:ext cx="8643937" cy="50784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9707" name="Rectangle 11"/>
          <p:cNvSpPr>
            <a:spLocks noGrp="1" noChangeArrowheads="1"/>
          </p:cNvSpPr>
          <p:nvPr>
            <p:ph type="sldNum" sz="quarter" idx="4"/>
          </p:nvPr>
        </p:nvSpPr>
        <p:spPr bwMode="auto">
          <a:xfrm>
            <a:off x="7885113" y="6356350"/>
            <a:ext cx="801687"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ea typeface="宋体" pitchFamily="2" charset="-122"/>
              </a:defRPr>
            </a:lvl1pPr>
          </a:lstStyle>
          <a:p>
            <a:pPr>
              <a:defRPr/>
            </a:pPr>
            <a:fld id="{4B24EA0E-9712-47D5-8862-971B632F1457}" type="slidenum">
              <a:rPr lang="en-US" altLang="zh-CN"/>
              <a:pPr>
                <a:defRPr/>
              </a:pPr>
              <a:t>‹#›</a:t>
            </a:fld>
            <a:endParaRPr lang="en-US" altLang="zh-CN"/>
          </a:p>
        </p:txBody>
      </p:sp>
      <p:sp>
        <p:nvSpPr>
          <p:cNvPr id="1030" name="Rectangle 12"/>
          <p:cNvSpPr>
            <a:spLocks noGrp="1" noChangeArrowheads="1"/>
          </p:cNvSpPr>
          <p:nvPr>
            <p:ph type="title"/>
          </p:nvPr>
        </p:nvSpPr>
        <p:spPr bwMode="auto">
          <a:xfrm>
            <a:off x="428625" y="357188"/>
            <a:ext cx="7143750" cy="6238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9712" name="Line 16"/>
          <p:cNvSpPr>
            <a:spLocks noChangeShapeType="1"/>
          </p:cNvSpPr>
          <p:nvPr userDrawn="1"/>
        </p:nvSpPr>
        <p:spPr bwMode="auto">
          <a:xfrm>
            <a:off x="304800" y="357188"/>
            <a:ext cx="6624638" cy="0"/>
          </a:xfrm>
          <a:prstGeom prst="line">
            <a:avLst/>
          </a:prstGeom>
          <a:noFill/>
          <a:ln w="28575" cmpd="dbl">
            <a:solidFill>
              <a:schemeClr val="bg1"/>
            </a:solidFill>
            <a:round/>
            <a:headEnd/>
            <a:tailEnd/>
          </a:ln>
          <a:effectLst/>
        </p:spPr>
        <p:txBody>
          <a:bodyPr/>
          <a:lstStyle/>
          <a:p>
            <a:pPr>
              <a:defRPr/>
            </a:pPr>
            <a:endParaRPr lang="zh-CN" altLang="en-US">
              <a:ea typeface="宋体" pitchFamily="2" charset="-122"/>
            </a:endParaRPr>
          </a:p>
        </p:txBody>
      </p:sp>
      <p:pic>
        <p:nvPicPr>
          <p:cNvPr id="1032" name="Picture 2"/>
          <p:cNvPicPr>
            <a:picLocks noChangeAspect="1" noChangeArrowheads="1"/>
          </p:cNvPicPr>
          <p:nvPr userDrawn="1"/>
        </p:nvPicPr>
        <p:blipFill>
          <a:blip r:embed="rId7" cstate="print"/>
          <a:srcRect/>
          <a:stretch>
            <a:fillRect/>
          </a:stretch>
        </p:blipFill>
        <p:spPr bwMode="auto">
          <a:xfrm>
            <a:off x="7572375" y="0"/>
            <a:ext cx="1571625" cy="947738"/>
          </a:xfrm>
          <a:prstGeom prst="rect">
            <a:avLst/>
          </a:prstGeom>
          <a:noFill/>
          <a:ln w="9525">
            <a:noFill/>
            <a:miter lim="800000"/>
            <a:headEnd/>
            <a:tailEnd/>
          </a:ln>
        </p:spPr>
      </p:pic>
      <p:sp>
        <p:nvSpPr>
          <p:cNvPr id="14" name="矩形 13"/>
          <p:cNvSpPr/>
          <p:nvPr userDrawn="1"/>
        </p:nvSpPr>
        <p:spPr>
          <a:xfrm>
            <a:off x="1785938" y="0"/>
            <a:ext cx="4572000" cy="369888"/>
          </a:xfrm>
          <a:prstGeom prst="rect">
            <a:avLst/>
          </a:prstGeom>
        </p:spPr>
        <p:txBody>
          <a:bodyPr>
            <a:spAutoFit/>
          </a:bodyPr>
          <a:lstStyle/>
          <a:p>
            <a:pPr>
              <a:defRPr/>
            </a:pPr>
            <a:r>
              <a:rPr lang="en-US" b="1" dirty="0">
                <a:solidFill>
                  <a:srgbClr val="FF9966"/>
                </a:solidFill>
                <a:effectLst>
                  <a:outerShdw blurRad="38100" dist="38100" dir="2700000" algn="tl">
                    <a:srgbClr val="FFFFFF"/>
                  </a:outerShdw>
                </a:effectLst>
                <a:ea typeface="宋体" pitchFamily="2" charset="-122"/>
              </a:rPr>
              <a:t>Analysis and Design of Algorithms</a:t>
            </a:r>
            <a:endParaRPr lang="zh-CN" altLang="en-US" dirty="0">
              <a:solidFill>
                <a:srgbClr val="FF9966"/>
              </a:solidFill>
              <a:ea typeface="宋体" pitchFamily="2" charset="-122"/>
            </a:endParaRPr>
          </a:p>
        </p:txBody>
      </p:sp>
      <p:sp>
        <p:nvSpPr>
          <p:cNvPr id="15" name="TextBox 10"/>
          <p:cNvSpPr txBox="1"/>
          <p:nvPr userDrawn="1"/>
        </p:nvSpPr>
        <p:spPr>
          <a:xfrm>
            <a:off x="684213" y="6381750"/>
            <a:ext cx="2933700" cy="522288"/>
          </a:xfrm>
          <a:prstGeom prst="rect">
            <a:avLst/>
          </a:prstGeom>
          <a:noFill/>
        </p:spPr>
        <p:txBody>
          <a:bodyPr wrap="none">
            <a:spAutoFit/>
          </a:bodyPr>
          <a:lstStyle/>
          <a:p>
            <a:pPr>
              <a:defRPr/>
            </a:pPr>
            <a:r>
              <a:rPr lang="en-US" altLang="zh-CN" sz="1400" dirty="0">
                <a:ea typeface="宋体" pitchFamily="2" charset="-122"/>
              </a:rPr>
              <a:t>Yu </a:t>
            </a:r>
            <a:r>
              <a:rPr lang="en-US" altLang="zh-CN" sz="1400" dirty="0" err="1">
                <a:ea typeface="宋体" pitchFamily="2" charset="-122"/>
              </a:rPr>
              <a:t>Lasheng</a:t>
            </a:r>
            <a:r>
              <a:rPr lang="en-US" altLang="zh-CN" sz="1400" dirty="0">
                <a:ea typeface="宋体" pitchFamily="2" charset="-122"/>
              </a:rPr>
              <a:t>  apple6097@163.com</a:t>
            </a:r>
          </a:p>
          <a:p>
            <a:pPr>
              <a:defRPr/>
            </a:pPr>
            <a:endParaRPr lang="en-US" sz="1400" dirty="0">
              <a:ea typeface="宋体" pitchFamily="2" charset="-122"/>
            </a:endParaRPr>
          </a:p>
        </p:txBody>
      </p:sp>
      <p:sp>
        <p:nvSpPr>
          <p:cNvPr id="16" name="TextBox 11"/>
          <p:cNvSpPr txBox="1"/>
          <p:nvPr userDrawn="1"/>
        </p:nvSpPr>
        <p:spPr>
          <a:xfrm>
            <a:off x="3679825" y="6381750"/>
            <a:ext cx="4678362" cy="307975"/>
          </a:xfrm>
          <a:prstGeom prst="rect">
            <a:avLst/>
          </a:prstGeom>
          <a:noFill/>
        </p:spPr>
        <p:txBody>
          <a:bodyPr wrap="none">
            <a:spAutoFit/>
          </a:bodyPr>
          <a:lstStyle/>
          <a:p>
            <a:pPr>
              <a:defRPr/>
            </a:pPr>
            <a:r>
              <a:rPr lang="en-US" sz="1400" dirty="0">
                <a:ea typeface="宋体" pitchFamily="2" charset="-122"/>
              </a:rPr>
              <a:t>© </a:t>
            </a:r>
            <a:r>
              <a:rPr lang="en-US" sz="1400" dirty="0" smtClean="0">
                <a:ea typeface="宋体" pitchFamily="2" charset="-122"/>
              </a:rPr>
              <a:t>School of Computer  Science and Engineering, </a:t>
            </a:r>
            <a:r>
              <a:rPr lang="en-US" sz="1400" dirty="0">
                <a:ea typeface="宋体" pitchFamily="2" charset="-122"/>
              </a:rPr>
              <a:t>CSU </a:t>
            </a:r>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Lst>
  <p:timing>
    <p:tnLst>
      <p:par>
        <p:cTn id="1" dur="indefinite" restart="never" nodeType="tmRoot"/>
      </p:par>
    </p:tnLst>
  </p:timing>
  <p:hf hdr="0" ftr="0" dt="0"/>
  <p:txStyles>
    <p:titleStyle>
      <a:lvl1pPr algn="l" rtl="0" eaLnBrk="0" fontAlgn="base" hangingPunct="0">
        <a:spcBef>
          <a:spcPct val="0"/>
        </a:spcBef>
        <a:spcAft>
          <a:spcPct val="0"/>
        </a:spcAft>
        <a:defRPr sz="3800">
          <a:solidFill>
            <a:schemeClr val="bg1"/>
          </a:solidFill>
          <a:latin typeface="+mj-lt"/>
          <a:ea typeface="+mj-ea"/>
          <a:cs typeface="+mj-cs"/>
        </a:defRPr>
      </a:lvl1pPr>
      <a:lvl2pPr algn="l" rtl="0" eaLnBrk="0" fontAlgn="base" hangingPunct="0">
        <a:spcBef>
          <a:spcPct val="0"/>
        </a:spcBef>
        <a:spcAft>
          <a:spcPct val="0"/>
        </a:spcAft>
        <a:defRPr sz="3800">
          <a:solidFill>
            <a:schemeClr val="bg1"/>
          </a:solidFill>
          <a:latin typeface="Arial" charset="0"/>
          <a:ea typeface="黑体" pitchFamily="2" charset="-122"/>
        </a:defRPr>
      </a:lvl2pPr>
      <a:lvl3pPr algn="l" rtl="0" eaLnBrk="0" fontAlgn="base" hangingPunct="0">
        <a:spcBef>
          <a:spcPct val="0"/>
        </a:spcBef>
        <a:spcAft>
          <a:spcPct val="0"/>
        </a:spcAft>
        <a:defRPr sz="3800">
          <a:solidFill>
            <a:schemeClr val="bg1"/>
          </a:solidFill>
          <a:latin typeface="Arial" charset="0"/>
          <a:ea typeface="黑体" pitchFamily="2" charset="-122"/>
        </a:defRPr>
      </a:lvl3pPr>
      <a:lvl4pPr algn="l" rtl="0" eaLnBrk="0" fontAlgn="base" hangingPunct="0">
        <a:spcBef>
          <a:spcPct val="0"/>
        </a:spcBef>
        <a:spcAft>
          <a:spcPct val="0"/>
        </a:spcAft>
        <a:defRPr sz="3800">
          <a:solidFill>
            <a:schemeClr val="bg1"/>
          </a:solidFill>
          <a:latin typeface="Arial" charset="0"/>
          <a:ea typeface="黑体" pitchFamily="2" charset="-122"/>
        </a:defRPr>
      </a:lvl4pPr>
      <a:lvl5pPr algn="l" rtl="0" eaLnBrk="0" fontAlgn="base" hangingPunct="0">
        <a:spcBef>
          <a:spcPct val="0"/>
        </a:spcBef>
        <a:spcAft>
          <a:spcPct val="0"/>
        </a:spcAft>
        <a:defRPr sz="3800">
          <a:solidFill>
            <a:schemeClr val="bg1"/>
          </a:solidFill>
          <a:latin typeface="Arial" charset="0"/>
          <a:ea typeface="黑体" pitchFamily="2" charset="-122"/>
        </a:defRPr>
      </a:lvl5pPr>
      <a:lvl6pPr marL="457200" algn="l" rtl="0" fontAlgn="base">
        <a:spcBef>
          <a:spcPct val="0"/>
        </a:spcBef>
        <a:spcAft>
          <a:spcPct val="0"/>
        </a:spcAft>
        <a:defRPr sz="3800">
          <a:solidFill>
            <a:schemeClr val="bg1"/>
          </a:solidFill>
          <a:latin typeface="Arial" charset="0"/>
          <a:ea typeface="黑体" pitchFamily="2" charset="-122"/>
        </a:defRPr>
      </a:lvl6pPr>
      <a:lvl7pPr marL="914400" algn="l" rtl="0" fontAlgn="base">
        <a:spcBef>
          <a:spcPct val="0"/>
        </a:spcBef>
        <a:spcAft>
          <a:spcPct val="0"/>
        </a:spcAft>
        <a:defRPr sz="3800">
          <a:solidFill>
            <a:schemeClr val="bg1"/>
          </a:solidFill>
          <a:latin typeface="Arial" charset="0"/>
          <a:ea typeface="黑体" pitchFamily="2" charset="-122"/>
        </a:defRPr>
      </a:lvl7pPr>
      <a:lvl8pPr marL="1371600" algn="l" rtl="0" fontAlgn="base">
        <a:spcBef>
          <a:spcPct val="0"/>
        </a:spcBef>
        <a:spcAft>
          <a:spcPct val="0"/>
        </a:spcAft>
        <a:defRPr sz="3800">
          <a:solidFill>
            <a:schemeClr val="bg1"/>
          </a:solidFill>
          <a:latin typeface="Arial" charset="0"/>
          <a:ea typeface="黑体" pitchFamily="2" charset="-122"/>
        </a:defRPr>
      </a:lvl8pPr>
      <a:lvl9pPr marL="1828800" algn="l" rtl="0" fontAlgn="base">
        <a:spcBef>
          <a:spcPct val="0"/>
        </a:spcBef>
        <a:spcAft>
          <a:spcPct val="0"/>
        </a:spcAft>
        <a:defRPr sz="3800">
          <a:solidFill>
            <a:schemeClr val="bg1"/>
          </a:solidFill>
          <a:latin typeface="Arial" charset="0"/>
          <a:ea typeface="黑体" pitchFamily="2" charset="-122"/>
        </a:defRPr>
      </a:lvl9pPr>
    </p:titleStyle>
    <p:bodyStyle>
      <a:lvl1pPr marL="342900" indent="-342900" algn="l" rtl="0" eaLnBrk="0" fontAlgn="base" hangingPunct="0">
        <a:spcBef>
          <a:spcPct val="20000"/>
        </a:spcBef>
        <a:spcAft>
          <a:spcPct val="0"/>
        </a:spcAft>
        <a:buClr>
          <a:schemeClr val="accent1"/>
        </a:buClr>
        <a:buFont typeface="Wingdings" pitchFamily="2" charset="2"/>
        <a:buChar char="l"/>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700">
          <a:solidFill>
            <a:schemeClr val="tx1"/>
          </a:solidFill>
          <a:latin typeface="+mn-lt"/>
          <a:ea typeface="+mn-ea"/>
        </a:defRPr>
      </a:lvl2pPr>
      <a:lvl3pPr marL="1143000" indent="-228600" algn="l" rtl="0" eaLnBrk="0" fontAlgn="base" hangingPunct="0">
        <a:spcBef>
          <a:spcPct val="20000"/>
        </a:spcBef>
        <a:spcAft>
          <a:spcPct val="0"/>
        </a:spcAft>
        <a:buClr>
          <a:schemeClr val="accent1"/>
        </a:buClr>
        <a:buFont typeface="Wingdings" pitchFamily="2" charset="2"/>
        <a:buChar char="l"/>
        <a:defRPr sz="2300">
          <a:solidFill>
            <a:schemeClr val="tx1"/>
          </a:solidFill>
          <a:latin typeface="+mn-lt"/>
          <a:ea typeface="+mn-ea"/>
        </a:defRPr>
      </a:lvl3pPr>
      <a:lvl4pPr marL="1600200" indent="-228600" algn="l" rtl="0" eaLnBrk="0" fontAlgn="base" hangingPunct="0">
        <a:spcBef>
          <a:spcPct val="20000"/>
        </a:spcBef>
        <a:spcAft>
          <a:spcPct val="0"/>
        </a:spcAft>
        <a:buClr>
          <a:schemeClr val="accent1"/>
        </a:buClr>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9.xml"/><Relationship Id="rId7" Type="http://schemas.openxmlformats.org/officeDocument/2006/relationships/image" Target="../media/image24.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26.wmf"/><Relationship Id="rId5" Type="http://schemas.openxmlformats.org/officeDocument/2006/relationships/image" Target="../media/image23.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25.w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28.wmf"/><Relationship Id="rId2" Type="http://schemas.openxmlformats.org/officeDocument/2006/relationships/slideLayout" Target="../slideLayouts/slideLayout5.xml"/><Relationship Id="rId1" Type="http://schemas.openxmlformats.org/officeDocument/2006/relationships/vmlDrawing" Target="../drawings/vmlDrawing2.vml"/><Relationship Id="rId6" Type="http://schemas.openxmlformats.org/officeDocument/2006/relationships/oleObject" Target="../embeddings/oleObject6.bin"/><Relationship Id="rId5" Type="http://schemas.openxmlformats.org/officeDocument/2006/relationships/image" Target="../media/image27.wmf"/><Relationship Id="rId4" Type="http://schemas.openxmlformats.org/officeDocument/2006/relationships/oleObject" Target="../embeddings/oleObject5.bin"/></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zh.wikipedia.org/w/index.php?title=Georgii_Adelson-Velsky&amp;action=edit&amp;redlink=1"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zh.wikipedia.org/w/index.php?title=Yevgeniy_Landis&amp;action=edit&amp;redlink=1"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32.wmf"/></Relationships>
</file>

<file path=ppt/slides/_rels/slide3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37.wmf"/></Relationships>
</file>

<file path=ppt/slides/_rels/slide38.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39.w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42.xml"/><Relationship Id="rId7" Type="http://schemas.openxmlformats.org/officeDocument/2006/relationships/image" Target="../media/image43.wmf"/><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oleObject" Target="../embeddings/oleObject8.bin"/><Relationship Id="rId11" Type="http://schemas.openxmlformats.org/officeDocument/2006/relationships/image" Target="../media/image45.wmf"/><Relationship Id="rId5" Type="http://schemas.openxmlformats.org/officeDocument/2006/relationships/image" Target="../media/image42.wmf"/><Relationship Id="rId10" Type="http://schemas.openxmlformats.org/officeDocument/2006/relationships/oleObject" Target="../embeddings/oleObject10.bin"/><Relationship Id="rId4" Type="http://schemas.openxmlformats.org/officeDocument/2006/relationships/oleObject" Target="../embeddings/oleObject7.bin"/><Relationship Id="rId9" Type="http://schemas.openxmlformats.org/officeDocument/2006/relationships/image" Target="../media/image44.w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3"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552950" y="0"/>
            <a:ext cx="4591050" cy="6858000"/>
          </a:xfrm>
          <a:prstGeom prst="rect">
            <a:avLst/>
          </a:prstGeom>
          <a:noFill/>
          <a:ln w="9525">
            <a:noFill/>
            <a:miter lim="800000"/>
            <a:headEnd/>
            <a:tailEnd/>
          </a:ln>
        </p:spPr>
      </p:pic>
      <p:pic>
        <p:nvPicPr>
          <p:cNvPr id="8194"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0" y="0"/>
            <a:ext cx="4554538" cy="6858000"/>
          </a:xfrm>
          <a:prstGeom prst="rect">
            <a:avLst/>
          </a:prstGeom>
          <a:noFill/>
          <a:ln w="9525">
            <a:noFill/>
            <a:miter lim="800000"/>
            <a:headEnd/>
            <a:tailEnd/>
          </a:ln>
        </p:spPr>
      </p:pic>
      <p:sp>
        <p:nvSpPr>
          <p:cNvPr id="8195" name="Title 1"/>
          <p:cNvSpPr>
            <a:spLocks noGrp="1"/>
          </p:cNvSpPr>
          <p:nvPr>
            <p:ph type="ctrTitle"/>
          </p:nvPr>
        </p:nvSpPr>
        <p:spPr/>
        <p:txBody>
          <a:bodyPr/>
          <a:lstStyle/>
          <a:p>
            <a:pPr eaLnBrk="1" hangingPunct="1"/>
            <a:endParaRPr lang="zh-CN" altLang="zh-CN" smtClean="0">
              <a:ea typeface="ＭＳ Ｐゴシック" pitchFamily="34" charset="-128"/>
            </a:endParaRPr>
          </a:p>
        </p:txBody>
      </p:sp>
      <p:sp>
        <p:nvSpPr>
          <p:cNvPr id="8196" name="Subtitle 2"/>
          <p:cNvSpPr>
            <a:spLocks noGrp="1"/>
          </p:cNvSpPr>
          <p:nvPr>
            <p:ph type="subTitle" idx="1"/>
          </p:nvPr>
        </p:nvSpPr>
        <p:spPr/>
        <p:txBody>
          <a:bodyPr/>
          <a:lstStyle/>
          <a:p>
            <a:pPr eaLnBrk="1" hangingPunct="1"/>
            <a:endParaRPr lang="zh-CN" altLang="zh-CN" smtClean="0">
              <a:solidFill>
                <a:srgbClr val="898989"/>
              </a:solidFill>
              <a:ea typeface="ＭＳ Ｐゴシック" pitchFamily="34" charset="-128"/>
            </a:endParaRPr>
          </a:p>
        </p:txBody>
      </p:sp>
      <p:sp>
        <p:nvSpPr>
          <p:cNvPr id="5" name="TextBox 4"/>
          <p:cNvSpPr txBox="1"/>
          <p:nvPr/>
        </p:nvSpPr>
        <p:spPr>
          <a:xfrm>
            <a:off x="500034" y="4357694"/>
            <a:ext cx="8083238" cy="1446550"/>
          </a:xfrm>
          <a:prstGeom prst="rect">
            <a:avLst/>
          </a:prstGeom>
          <a:noFill/>
        </p:spPr>
        <p:txBody>
          <a:bodyPr wrap="none">
            <a:spAutoFit/>
          </a:bodyPr>
          <a:lstStyle/>
          <a:p>
            <a:pPr algn="ctr" fontAlgn="auto">
              <a:spcBef>
                <a:spcPts val="0"/>
              </a:spcBef>
              <a:spcAft>
                <a:spcPts val="0"/>
              </a:spcAft>
              <a:defRPr/>
            </a:pPr>
            <a:r>
              <a:rPr lang="en-US" sz="2800" dirty="0">
                <a:ln w="28575" cap="flat" cmpd="sng" algn="ctr">
                  <a:solidFill>
                    <a:schemeClr val="tx1"/>
                  </a:solidFill>
                  <a:prstDash val="solid"/>
                  <a:round/>
                  <a:headEnd type="none" w="med" len="med"/>
                  <a:tailEnd type="none" w="med" len="med"/>
                </a:ln>
                <a:solidFill>
                  <a:srgbClr val="0070C0"/>
                </a:solidFill>
                <a:latin typeface="+mn-lt"/>
                <a:ea typeface="+mn-ea"/>
              </a:rPr>
              <a:t>Welcome</a:t>
            </a:r>
            <a:r>
              <a:rPr lang="en-US" sz="2800" dirty="0">
                <a:solidFill>
                  <a:srgbClr val="00B0F0"/>
                </a:solidFill>
                <a:latin typeface="+mn-lt"/>
                <a:ea typeface="+mn-ea"/>
              </a:rPr>
              <a:t> </a:t>
            </a:r>
          </a:p>
          <a:p>
            <a:pPr algn="ctr" fontAlgn="auto">
              <a:spcBef>
                <a:spcPts val="0"/>
              </a:spcBef>
              <a:spcAft>
                <a:spcPts val="0"/>
              </a:spcAft>
              <a:defRPr/>
            </a:pPr>
            <a:r>
              <a:rPr lang="en-US" sz="2000" dirty="0">
                <a:solidFill>
                  <a:srgbClr val="C00000"/>
                </a:solidFill>
                <a:latin typeface="+mn-lt"/>
                <a:ea typeface="+mn-ea"/>
              </a:rPr>
              <a:t>to</a:t>
            </a:r>
            <a:r>
              <a:rPr lang="en-US" sz="1600" dirty="0">
                <a:latin typeface="+mn-lt"/>
                <a:ea typeface="+mn-ea"/>
              </a:rPr>
              <a:t> </a:t>
            </a:r>
          </a:p>
          <a:p>
            <a:pPr algn="ctr" fontAlgn="auto">
              <a:spcBef>
                <a:spcPts val="0"/>
              </a:spcBef>
              <a:spcAft>
                <a:spcPts val="0"/>
              </a:spcAft>
              <a:defRPr/>
            </a:pPr>
            <a:r>
              <a:rPr lang="en-US" altLang="zh-CN" sz="4000" dirty="0">
                <a:solidFill>
                  <a:srgbClr val="0E6BDC"/>
                </a:solidFill>
                <a:ea typeface="宋体" pitchFamily="2" charset="-122"/>
              </a:rPr>
              <a:t>Analysis and Design of  Algorithms</a:t>
            </a:r>
            <a:endParaRPr lang="en-US" sz="4000" dirty="0">
              <a:solidFill>
                <a:srgbClr val="0E6BDC"/>
              </a:solidFill>
              <a:latin typeface="+mn-lt"/>
              <a:ea typeface="+mn-e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3" name="Rectangle 3"/>
          <p:cNvSpPr>
            <a:spLocks noGrp="1" noChangeArrowheads="1"/>
          </p:cNvSpPr>
          <p:nvPr>
            <p:ph type="body" idx="1"/>
          </p:nvPr>
        </p:nvSpPr>
        <p:spPr/>
        <p:txBody>
          <a:bodyPr/>
          <a:lstStyle/>
          <a:p>
            <a:pPr algn="just"/>
            <a:r>
              <a:rPr lang="zh-CN" altLang="en-US" sz="2800" dirty="0">
                <a:cs typeface="Courier New" pitchFamily="49" charset="0"/>
              </a:rPr>
              <a:t>例</a:t>
            </a:r>
            <a:r>
              <a:rPr lang="en-US" altLang="zh-CN" sz="2800" dirty="0">
                <a:cs typeface="Courier New" pitchFamily="49" charset="0"/>
              </a:rPr>
              <a:t>2</a:t>
            </a:r>
            <a:r>
              <a:rPr lang="zh-CN" altLang="en-US" sz="2800" dirty="0">
                <a:cs typeface="Courier New" pitchFamily="49" charset="0"/>
              </a:rPr>
              <a:t>、模式计算</a:t>
            </a:r>
          </a:p>
          <a:p>
            <a:pPr algn="just"/>
            <a:r>
              <a:rPr lang="zh-CN" altLang="en-US" sz="2000" dirty="0">
                <a:solidFill>
                  <a:srgbClr val="FF0066"/>
                </a:solidFill>
                <a:cs typeface="Courier New" pitchFamily="49" charset="0"/>
              </a:rPr>
              <a:t>模式：</a:t>
            </a:r>
            <a:r>
              <a:rPr lang="zh-CN" altLang="en-US" sz="2000" dirty="0">
                <a:cs typeface="Courier New" pitchFamily="49" charset="0"/>
              </a:rPr>
              <a:t>指数组列表中</a:t>
            </a:r>
            <a:r>
              <a:rPr lang="zh-CN" altLang="en-US" sz="2000" dirty="0">
                <a:solidFill>
                  <a:srgbClr val="FF0066"/>
                </a:solidFill>
                <a:cs typeface="Courier New" pitchFamily="49" charset="0"/>
              </a:rPr>
              <a:t>出现次数</a:t>
            </a:r>
            <a:r>
              <a:rPr lang="zh-CN" altLang="en-US" sz="2000" dirty="0">
                <a:cs typeface="Courier New" pitchFamily="49" charset="0"/>
              </a:rPr>
              <a:t>最多的</a:t>
            </a:r>
            <a:r>
              <a:rPr lang="zh-CN" altLang="en-US" sz="2000" dirty="0">
                <a:solidFill>
                  <a:srgbClr val="FF0066"/>
                </a:solidFill>
                <a:cs typeface="Courier New" pitchFamily="49" charset="0"/>
              </a:rPr>
              <a:t>值</a:t>
            </a:r>
            <a:r>
              <a:rPr lang="zh-CN" altLang="en-US" sz="2000" dirty="0">
                <a:cs typeface="Courier New" pitchFamily="49" charset="0"/>
              </a:rPr>
              <a:t>。</a:t>
            </a:r>
          </a:p>
          <a:p>
            <a:pPr algn="just">
              <a:buFontTx/>
              <a:buNone/>
            </a:pPr>
            <a:r>
              <a:rPr lang="zh-CN" altLang="en-US" sz="2000" dirty="0">
                <a:cs typeface="Courier New" pitchFamily="49" charset="0"/>
              </a:rPr>
              <a:t>  </a:t>
            </a:r>
            <a:r>
              <a:rPr lang="zh-CN" altLang="en-US" sz="2000" dirty="0" smtClean="0">
                <a:cs typeface="Courier New" pitchFamily="49" charset="0"/>
              </a:rPr>
              <a:t>              如</a:t>
            </a:r>
            <a:r>
              <a:rPr lang="en-US" altLang="zh-CN" sz="2000" dirty="0">
                <a:cs typeface="Courier New" pitchFamily="49" charset="0"/>
              </a:rPr>
              <a:t>{5,1,5,7,6,5,7}</a:t>
            </a:r>
            <a:r>
              <a:rPr lang="zh-CN" altLang="en-US" sz="2000" dirty="0">
                <a:cs typeface="Courier New" pitchFamily="49" charset="0"/>
              </a:rPr>
              <a:t>中</a:t>
            </a:r>
            <a:r>
              <a:rPr lang="en-US" altLang="zh-CN" sz="2000" dirty="0">
                <a:cs typeface="Courier New" pitchFamily="49" charset="0"/>
              </a:rPr>
              <a:t>5</a:t>
            </a:r>
            <a:r>
              <a:rPr lang="zh-CN" altLang="en-US" sz="2000" dirty="0">
                <a:cs typeface="Courier New" pitchFamily="49" charset="0"/>
              </a:rPr>
              <a:t>是模式</a:t>
            </a:r>
          </a:p>
          <a:p>
            <a:pPr algn="just"/>
            <a:endParaRPr lang="zh-CN" altLang="en-US" sz="2800" dirty="0">
              <a:cs typeface="Courier New" pitchFamily="49" charset="0"/>
            </a:endParaRPr>
          </a:p>
          <a:p>
            <a:pPr algn="just"/>
            <a:r>
              <a:rPr lang="zh-CN" altLang="en-US" sz="2800" dirty="0">
                <a:cs typeface="Courier New" pitchFamily="49" charset="0"/>
              </a:rPr>
              <a:t> </a:t>
            </a:r>
          </a:p>
          <a:p>
            <a:pPr algn="just"/>
            <a:endParaRPr lang="zh-CN" altLang="en-US" dirty="0">
              <a:latin typeface="Courier New" pitchFamily="49" charset="0"/>
            </a:endParaRPr>
          </a:p>
        </p:txBody>
      </p:sp>
      <p:pic>
        <p:nvPicPr>
          <p:cNvPr id="4098" name="Picture 2"/>
          <p:cNvPicPr>
            <a:picLocks noChangeAspect="1" noChangeArrowheads="1"/>
          </p:cNvPicPr>
          <p:nvPr/>
        </p:nvPicPr>
        <p:blipFill>
          <a:blip r:embed="rId3" cstate="print"/>
          <a:srcRect/>
          <a:stretch>
            <a:fillRect/>
          </a:stretch>
        </p:blipFill>
        <p:spPr bwMode="auto">
          <a:xfrm>
            <a:off x="1218437" y="2359303"/>
            <a:ext cx="5724525" cy="3257550"/>
          </a:xfrm>
          <a:prstGeom prst="rect">
            <a:avLst/>
          </a:prstGeom>
          <a:noFill/>
          <a:ln w="9525">
            <a:noFill/>
            <a:miter lim="800000"/>
            <a:headEnd/>
            <a:tailEnd/>
          </a:ln>
        </p:spPr>
      </p:pic>
      <p:pic>
        <p:nvPicPr>
          <p:cNvPr id="4099" name="Picture 3"/>
          <p:cNvPicPr>
            <a:picLocks noChangeAspect="1" noChangeArrowheads="1"/>
          </p:cNvPicPr>
          <p:nvPr/>
        </p:nvPicPr>
        <p:blipFill>
          <a:blip r:embed="rId4" cstate="print"/>
          <a:srcRect/>
          <a:stretch>
            <a:fillRect/>
          </a:stretch>
        </p:blipFill>
        <p:spPr bwMode="auto">
          <a:xfrm>
            <a:off x="1589912" y="5703993"/>
            <a:ext cx="5353050" cy="515144"/>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10</a:t>
            </a:fld>
            <a:endParaRPr lang="en-US" altLang="zh-CN" dirty="0"/>
          </a:p>
        </p:txBody>
      </p:sp>
      <p:sp>
        <p:nvSpPr>
          <p:cNvPr id="8" name="矩形 7"/>
          <p:cNvSpPr/>
          <p:nvPr/>
        </p:nvSpPr>
        <p:spPr>
          <a:xfrm>
            <a:off x="2699792" y="449872"/>
            <a:ext cx="2052165" cy="535531"/>
          </a:xfrm>
          <a:prstGeom prst="rect">
            <a:avLst/>
          </a:prstGeom>
        </p:spPr>
        <p:txBody>
          <a:bodyPr wrap="none">
            <a:spAutoFit/>
          </a:bodyPr>
          <a:lstStyle/>
          <a:p>
            <a:pPr>
              <a:lnSpc>
                <a:spcPct val="90000"/>
              </a:lnSpc>
              <a:buFont typeface="Monotype Sorts"/>
              <a:buNone/>
            </a:pPr>
            <a:r>
              <a:rPr lang="en-US" altLang="zh-CN" sz="3200" dirty="0">
                <a:solidFill>
                  <a:schemeClr val="bg1"/>
                </a:solidFill>
              </a:rPr>
              <a:t>Presorting</a:t>
            </a:r>
          </a:p>
        </p:txBody>
      </p:sp>
    </p:spTree>
    <p:extLst>
      <p:ext uri="{BB962C8B-B14F-4D97-AF65-F5344CB8AC3E}">
        <p14:creationId xmlns:p14="http://schemas.microsoft.com/office/powerpoint/2010/main" val="108479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50563">
                                            <p:txEl>
                                              <p:pRg st="1" end="1"/>
                                            </p:txEl>
                                          </p:spTgt>
                                        </p:tgtEl>
                                        <p:attrNameLst>
                                          <p:attrName>style.visibility</p:attrName>
                                        </p:attrNameLst>
                                      </p:cBhvr>
                                      <p:to>
                                        <p:strVal val="visible"/>
                                      </p:to>
                                    </p:set>
                                    <p:anim calcmode="lin" valueType="num">
                                      <p:cBhvr additive="base">
                                        <p:cTn id="7" dur="500" fill="hold"/>
                                        <p:tgtEl>
                                          <p:spTgt spid="45056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5056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450563">
                                            <p:txEl>
                                              <p:pRg st="2" end="2"/>
                                            </p:txEl>
                                          </p:spTgt>
                                        </p:tgtEl>
                                        <p:attrNameLst>
                                          <p:attrName>style.visibility</p:attrName>
                                        </p:attrNameLst>
                                      </p:cBhvr>
                                      <p:to>
                                        <p:strVal val="visible"/>
                                      </p:to>
                                    </p:set>
                                    <p:animEffect transition="in" filter="blinds(horizontal)">
                                      <p:cBhvr>
                                        <p:cTn id="13" dur="500"/>
                                        <p:tgtEl>
                                          <p:spTgt spid="45056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4098"/>
                                        </p:tgtEl>
                                        <p:attrNameLst>
                                          <p:attrName>style.visibility</p:attrName>
                                        </p:attrNameLst>
                                      </p:cBhvr>
                                      <p:to>
                                        <p:strVal val="visible"/>
                                      </p:to>
                                    </p:set>
                                    <p:anim calcmode="lin" valueType="num">
                                      <p:cBhvr additive="base">
                                        <p:cTn id="18" dur="500" fill="hold"/>
                                        <p:tgtEl>
                                          <p:spTgt spid="4098"/>
                                        </p:tgtEl>
                                        <p:attrNameLst>
                                          <p:attrName>ppt_x</p:attrName>
                                        </p:attrNameLst>
                                      </p:cBhvr>
                                      <p:tavLst>
                                        <p:tav tm="0">
                                          <p:val>
                                            <p:strVal val="#ppt_x"/>
                                          </p:val>
                                        </p:tav>
                                        <p:tav tm="100000">
                                          <p:val>
                                            <p:strVal val="#ppt_x"/>
                                          </p:val>
                                        </p:tav>
                                      </p:tavLst>
                                    </p:anim>
                                    <p:anim calcmode="lin" valueType="num">
                                      <p:cBhvr additive="base">
                                        <p:cTn id="19"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099"/>
                                        </p:tgtEl>
                                        <p:attrNameLst>
                                          <p:attrName>style.visibility</p:attrName>
                                        </p:attrNameLst>
                                      </p:cBhvr>
                                      <p:to>
                                        <p:strVal val="visible"/>
                                      </p:to>
                                    </p:set>
                                    <p:anim calcmode="lin" valueType="num">
                                      <p:cBhvr additive="base">
                                        <p:cTn id="24" dur="500" fill="hold"/>
                                        <p:tgtEl>
                                          <p:spTgt spid="4099"/>
                                        </p:tgtEl>
                                        <p:attrNameLst>
                                          <p:attrName>ppt_x</p:attrName>
                                        </p:attrNameLst>
                                      </p:cBhvr>
                                      <p:tavLst>
                                        <p:tav tm="0">
                                          <p:val>
                                            <p:strVal val="#ppt_x"/>
                                          </p:val>
                                        </p:tav>
                                        <p:tav tm="100000">
                                          <p:val>
                                            <p:strVal val="#ppt_x"/>
                                          </p:val>
                                        </p:tav>
                                      </p:tavLst>
                                    </p:anim>
                                    <p:anim calcmode="lin" valueType="num">
                                      <p:cBhvr additive="base">
                                        <p:cTn id="25"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3" name="Rectangle 3"/>
          <p:cNvSpPr>
            <a:spLocks noGrp="1" noChangeArrowheads="1"/>
          </p:cNvSpPr>
          <p:nvPr>
            <p:ph type="body" idx="1"/>
          </p:nvPr>
        </p:nvSpPr>
        <p:spPr/>
        <p:txBody>
          <a:bodyPr/>
          <a:lstStyle/>
          <a:p>
            <a:pPr algn="just"/>
            <a:r>
              <a:rPr lang="zh-CN" altLang="en-US" sz="2000" dirty="0">
                <a:cs typeface="Courier New" pitchFamily="49" charset="0"/>
              </a:rPr>
              <a:t>例</a:t>
            </a:r>
            <a:r>
              <a:rPr lang="en-US" altLang="zh-CN" sz="2000" dirty="0">
                <a:cs typeface="Courier New" pitchFamily="49" charset="0"/>
              </a:rPr>
              <a:t>2</a:t>
            </a:r>
            <a:r>
              <a:rPr lang="zh-CN" altLang="en-US" sz="2000" dirty="0">
                <a:cs typeface="Courier New" pitchFamily="49" charset="0"/>
              </a:rPr>
              <a:t>、模式计算</a:t>
            </a:r>
          </a:p>
          <a:p>
            <a:pPr algn="just"/>
            <a:r>
              <a:rPr lang="zh-CN" altLang="en-US" sz="2000" dirty="0">
                <a:solidFill>
                  <a:srgbClr val="FF0066"/>
                </a:solidFill>
                <a:cs typeface="Courier New" pitchFamily="49" charset="0"/>
              </a:rPr>
              <a:t>模式：</a:t>
            </a:r>
            <a:r>
              <a:rPr lang="zh-CN" altLang="en-US" sz="2000" dirty="0">
                <a:cs typeface="Courier New" pitchFamily="49" charset="0"/>
              </a:rPr>
              <a:t>指数组列表中</a:t>
            </a:r>
            <a:r>
              <a:rPr lang="zh-CN" altLang="en-US" sz="2000" dirty="0">
                <a:solidFill>
                  <a:srgbClr val="FF0066"/>
                </a:solidFill>
                <a:cs typeface="Courier New" pitchFamily="49" charset="0"/>
              </a:rPr>
              <a:t>出现次数</a:t>
            </a:r>
            <a:r>
              <a:rPr lang="zh-CN" altLang="en-US" sz="2000" dirty="0">
                <a:cs typeface="Courier New" pitchFamily="49" charset="0"/>
              </a:rPr>
              <a:t>最多的</a:t>
            </a:r>
            <a:r>
              <a:rPr lang="zh-CN" altLang="en-US" sz="2000" dirty="0">
                <a:solidFill>
                  <a:srgbClr val="FF0066"/>
                </a:solidFill>
                <a:cs typeface="Courier New" pitchFamily="49" charset="0"/>
              </a:rPr>
              <a:t>值</a:t>
            </a:r>
            <a:r>
              <a:rPr lang="zh-CN" altLang="en-US" sz="2000" dirty="0">
                <a:cs typeface="Courier New" pitchFamily="49" charset="0"/>
              </a:rPr>
              <a:t>。</a:t>
            </a:r>
          </a:p>
          <a:p>
            <a:pPr algn="just">
              <a:buFontTx/>
              <a:buNone/>
            </a:pPr>
            <a:r>
              <a:rPr lang="zh-CN" altLang="en-US" sz="2000" dirty="0">
                <a:cs typeface="Courier New" pitchFamily="49" charset="0"/>
              </a:rPr>
              <a:t>  </a:t>
            </a:r>
            <a:r>
              <a:rPr lang="zh-CN" altLang="en-US" sz="2000" dirty="0" smtClean="0">
                <a:cs typeface="Courier New" pitchFamily="49" charset="0"/>
              </a:rPr>
              <a:t>     如</a:t>
            </a:r>
            <a:r>
              <a:rPr lang="en-US" altLang="zh-CN" sz="2000" dirty="0">
                <a:cs typeface="Courier New" pitchFamily="49" charset="0"/>
              </a:rPr>
              <a:t>{5,1,5,7,6,5,7}</a:t>
            </a:r>
            <a:r>
              <a:rPr lang="zh-CN" altLang="en-US" sz="2000" dirty="0">
                <a:cs typeface="Courier New" pitchFamily="49" charset="0"/>
              </a:rPr>
              <a:t>中</a:t>
            </a:r>
            <a:r>
              <a:rPr lang="en-US" altLang="zh-CN" sz="2000" dirty="0">
                <a:cs typeface="Courier New" pitchFamily="49" charset="0"/>
              </a:rPr>
              <a:t>5</a:t>
            </a:r>
            <a:r>
              <a:rPr lang="zh-CN" altLang="en-US" sz="2000" dirty="0">
                <a:cs typeface="Courier New" pitchFamily="49" charset="0"/>
              </a:rPr>
              <a:t>是模式</a:t>
            </a:r>
          </a:p>
          <a:p>
            <a:pPr algn="just"/>
            <a:endParaRPr lang="zh-CN" altLang="en-US" sz="2000" dirty="0">
              <a:cs typeface="Courier New" pitchFamily="49" charset="0"/>
            </a:endParaRPr>
          </a:p>
          <a:p>
            <a:pPr algn="just"/>
            <a:r>
              <a:rPr lang="zh-CN" altLang="en-US" sz="2000" dirty="0">
                <a:cs typeface="Courier New" pitchFamily="49" charset="0"/>
              </a:rPr>
              <a:t> </a:t>
            </a:r>
          </a:p>
          <a:p>
            <a:pPr algn="just"/>
            <a:endParaRPr lang="zh-CN" altLang="en-US" sz="2400" dirty="0">
              <a:latin typeface="Courier New" pitchFamily="49" charset="0"/>
            </a:endParaRPr>
          </a:p>
        </p:txBody>
      </p:sp>
      <p:pic>
        <p:nvPicPr>
          <p:cNvPr id="5122" name="Picture 2"/>
          <p:cNvPicPr>
            <a:picLocks noChangeAspect="1" noChangeArrowheads="1"/>
          </p:cNvPicPr>
          <p:nvPr/>
        </p:nvPicPr>
        <p:blipFill>
          <a:blip r:embed="rId3" cstate="print"/>
          <a:srcRect/>
          <a:stretch>
            <a:fillRect/>
          </a:stretch>
        </p:blipFill>
        <p:spPr bwMode="auto">
          <a:xfrm>
            <a:off x="1259632" y="2348880"/>
            <a:ext cx="5524500" cy="3838575"/>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11</a:t>
            </a:fld>
            <a:endParaRPr lang="en-US" altLang="zh-CN" dirty="0"/>
          </a:p>
        </p:txBody>
      </p:sp>
      <p:sp>
        <p:nvSpPr>
          <p:cNvPr id="7" name="矩形 6"/>
          <p:cNvSpPr/>
          <p:nvPr/>
        </p:nvSpPr>
        <p:spPr>
          <a:xfrm>
            <a:off x="2699792" y="449872"/>
            <a:ext cx="2052165" cy="535531"/>
          </a:xfrm>
          <a:prstGeom prst="rect">
            <a:avLst/>
          </a:prstGeom>
        </p:spPr>
        <p:txBody>
          <a:bodyPr wrap="none">
            <a:spAutoFit/>
          </a:bodyPr>
          <a:lstStyle/>
          <a:p>
            <a:pPr>
              <a:lnSpc>
                <a:spcPct val="90000"/>
              </a:lnSpc>
              <a:buFont typeface="Monotype Sorts"/>
              <a:buNone/>
            </a:pPr>
            <a:r>
              <a:rPr lang="en-US" altLang="zh-CN" sz="3200" dirty="0">
                <a:solidFill>
                  <a:schemeClr val="bg1"/>
                </a:solidFill>
              </a:rPr>
              <a:t>Presorting</a:t>
            </a:r>
          </a:p>
        </p:txBody>
      </p:sp>
    </p:spTree>
    <p:extLst>
      <p:ext uri="{BB962C8B-B14F-4D97-AF65-F5344CB8AC3E}">
        <p14:creationId xmlns:p14="http://schemas.microsoft.com/office/powerpoint/2010/main" val="2819625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50563">
                                            <p:txEl>
                                              <p:pRg st="1" end="1"/>
                                            </p:txEl>
                                          </p:spTgt>
                                        </p:tgtEl>
                                        <p:attrNameLst>
                                          <p:attrName>style.visibility</p:attrName>
                                        </p:attrNameLst>
                                      </p:cBhvr>
                                      <p:to>
                                        <p:strVal val="visible"/>
                                      </p:to>
                                    </p:set>
                                    <p:anim calcmode="lin" valueType="num">
                                      <p:cBhvr additive="base">
                                        <p:cTn id="7" dur="500" fill="hold"/>
                                        <p:tgtEl>
                                          <p:spTgt spid="45056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5056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50563">
                                            <p:txEl>
                                              <p:pRg st="2" end="2"/>
                                            </p:txEl>
                                          </p:spTgt>
                                        </p:tgtEl>
                                        <p:attrNameLst>
                                          <p:attrName>style.visibility</p:attrName>
                                        </p:attrNameLst>
                                      </p:cBhvr>
                                      <p:to>
                                        <p:strVal val="visible"/>
                                      </p:to>
                                    </p:set>
                                    <p:anim calcmode="lin" valueType="num">
                                      <p:cBhvr additive="base">
                                        <p:cTn id="11" dur="500" fill="hold"/>
                                        <p:tgtEl>
                                          <p:spTgt spid="45056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5056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122"/>
                                        </p:tgtEl>
                                        <p:attrNameLst>
                                          <p:attrName>style.visibility</p:attrName>
                                        </p:attrNameLst>
                                      </p:cBhvr>
                                      <p:to>
                                        <p:strVal val="visible"/>
                                      </p:to>
                                    </p:set>
                                    <p:anim calcmode="lin" valueType="num">
                                      <p:cBhvr additive="base">
                                        <p:cTn id="17" dur="500" fill="hold"/>
                                        <p:tgtEl>
                                          <p:spTgt spid="5122"/>
                                        </p:tgtEl>
                                        <p:attrNameLst>
                                          <p:attrName>ppt_x</p:attrName>
                                        </p:attrNameLst>
                                      </p:cBhvr>
                                      <p:tavLst>
                                        <p:tav tm="0">
                                          <p:val>
                                            <p:strVal val="#ppt_x"/>
                                          </p:val>
                                        </p:tav>
                                        <p:tav tm="100000">
                                          <p:val>
                                            <p:strVal val="#ppt_x"/>
                                          </p:val>
                                        </p:tav>
                                      </p:tavLst>
                                    </p:anim>
                                    <p:anim calcmode="lin" valueType="num">
                                      <p:cBhvr additive="base">
                                        <p:cTn id="1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a:xfrm>
            <a:off x="0" y="161925"/>
            <a:ext cx="8686800" cy="838200"/>
          </a:xfrm>
        </p:spPr>
        <p:txBody>
          <a:bodyPr lIns="92075" tIns="46038" rIns="92075" bIns="46038"/>
          <a:lstStyle/>
          <a:p>
            <a:pPr algn="ctr"/>
            <a:r>
              <a:rPr lang="en-US" altLang="zh-CN" sz="2800" dirty="0" smtClean="0">
                <a:ea typeface="宋体" charset="-122"/>
              </a:rPr>
              <a:t>6.1 Instance simplification</a:t>
            </a:r>
            <a:endParaRPr lang="en-US" altLang="zh-CN" sz="2800" dirty="0" smtClean="0">
              <a:ea typeface="宋体" charset="-122"/>
              <a:cs typeface="Times New Roman" pitchFamily="18" charset="0"/>
            </a:endParaRPr>
          </a:p>
        </p:txBody>
      </p:sp>
      <p:sp>
        <p:nvSpPr>
          <p:cNvPr id="23554" name="Rectangle 3"/>
          <p:cNvSpPr>
            <a:spLocks noGrp="1" noChangeArrowheads="1"/>
          </p:cNvSpPr>
          <p:nvPr>
            <p:ph type="body" idx="1"/>
          </p:nvPr>
        </p:nvSpPr>
        <p:spPr>
          <a:xfrm>
            <a:off x="228600" y="1304503"/>
            <a:ext cx="8686800" cy="5076825"/>
          </a:xfrm>
        </p:spPr>
        <p:txBody>
          <a:bodyPr lIns="92075" tIns="46038" rIns="92075" bIns="46038"/>
          <a:lstStyle/>
          <a:p>
            <a:pPr marL="0" indent="0">
              <a:buFont typeface="Monotype Sorts"/>
              <a:buNone/>
            </a:pPr>
            <a:r>
              <a:rPr lang="en-US" altLang="zh-CN" sz="1600" dirty="0" smtClean="0"/>
              <a:t>Given: A system of </a:t>
            </a:r>
            <a:r>
              <a:rPr lang="en-US" altLang="zh-CN" sz="1600" i="1" dirty="0" smtClean="0"/>
              <a:t>n</a:t>
            </a:r>
            <a:r>
              <a:rPr lang="en-US" altLang="zh-CN" sz="1600" dirty="0" smtClean="0"/>
              <a:t> linear equations in </a:t>
            </a:r>
            <a:r>
              <a:rPr lang="en-US" altLang="zh-CN" sz="1600" i="1" dirty="0" smtClean="0"/>
              <a:t>n </a:t>
            </a:r>
            <a:r>
              <a:rPr lang="en-US" altLang="zh-CN" sz="1600" dirty="0" smtClean="0"/>
              <a:t>unknowns with an arbitrary coefficient matrix.</a:t>
            </a:r>
            <a:br>
              <a:rPr lang="en-US" altLang="zh-CN" sz="1600" dirty="0" smtClean="0"/>
            </a:br>
            <a:endParaRPr lang="en-US" altLang="zh-CN" sz="1600" dirty="0" smtClean="0"/>
          </a:p>
          <a:p>
            <a:pPr marL="0" indent="0">
              <a:buFont typeface="Monotype Sorts"/>
              <a:buNone/>
            </a:pPr>
            <a:r>
              <a:rPr lang="en-US" altLang="zh-CN" sz="1600" dirty="0" smtClean="0">
                <a:solidFill>
                  <a:srgbClr val="FF0000"/>
                </a:solidFill>
              </a:rPr>
              <a:t>Transform to:</a:t>
            </a:r>
            <a:r>
              <a:rPr lang="en-US" altLang="zh-CN" sz="1600" dirty="0" smtClean="0"/>
              <a:t> An equivalent system of </a:t>
            </a:r>
            <a:r>
              <a:rPr lang="en-US" altLang="zh-CN" sz="1600" i="1" dirty="0" smtClean="0"/>
              <a:t>n</a:t>
            </a:r>
            <a:r>
              <a:rPr lang="en-US" altLang="zh-CN" sz="1600" dirty="0" smtClean="0"/>
              <a:t> linear equations in </a:t>
            </a:r>
            <a:r>
              <a:rPr lang="en-US" altLang="zh-CN" sz="1600" i="1" dirty="0" smtClean="0"/>
              <a:t>n </a:t>
            </a:r>
            <a:r>
              <a:rPr lang="en-US" altLang="zh-CN" sz="1600" dirty="0" smtClean="0"/>
              <a:t>unknowns with an upper triangular coefficient matrix.</a:t>
            </a:r>
          </a:p>
          <a:p>
            <a:pPr marL="0" indent="0">
              <a:buFont typeface="Monotype Sorts"/>
              <a:buNone/>
            </a:pPr>
            <a:endParaRPr lang="en-US" altLang="zh-CN" sz="1600" dirty="0"/>
          </a:p>
          <a:p>
            <a:pPr marL="0" indent="0">
              <a:buFont typeface="Monotype Sorts"/>
              <a:buNone/>
            </a:pPr>
            <a:endParaRPr lang="en-US" altLang="zh-CN" sz="1600" dirty="0" smtClean="0"/>
          </a:p>
          <a:p>
            <a:pPr marL="0" indent="0">
              <a:buFont typeface="Monotype Sorts"/>
              <a:buNone/>
            </a:pPr>
            <a:endParaRPr lang="en-US" altLang="zh-CN" sz="1600" dirty="0"/>
          </a:p>
          <a:p>
            <a:pPr marL="0" indent="0">
              <a:buFont typeface="Monotype Sorts"/>
              <a:buNone/>
            </a:pPr>
            <a:endParaRPr lang="en-US" altLang="zh-CN" sz="1600" dirty="0" smtClean="0"/>
          </a:p>
          <a:p>
            <a:pPr marL="0" indent="0">
              <a:buFont typeface="Monotype Sorts"/>
              <a:buNone/>
            </a:pPr>
            <a:endParaRPr lang="en-US" altLang="zh-CN" sz="1600" dirty="0"/>
          </a:p>
          <a:p>
            <a:pPr marL="0" indent="0">
              <a:buFont typeface="Monotype Sorts"/>
              <a:buNone/>
            </a:pPr>
            <a:endParaRPr lang="en-US" altLang="zh-CN" sz="1600" dirty="0" smtClean="0"/>
          </a:p>
          <a:p>
            <a:pPr marL="0" indent="0">
              <a:buFont typeface="Monotype Sorts"/>
              <a:buNone/>
            </a:pPr>
            <a:endParaRPr lang="en-US" altLang="zh-CN" sz="1600" dirty="0"/>
          </a:p>
          <a:p>
            <a:pPr marL="0" indent="0">
              <a:buFont typeface="Monotype Sorts"/>
              <a:buNone/>
            </a:pPr>
            <a:endParaRPr lang="en-US" altLang="zh-CN" sz="1600" dirty="0" smtClean="0"/>
          </a:p>
          <a:p>
            <a:pPr marL="0" indent="0">
              <a:buFont typeface="Monotype Sorts"/>
              <a:buNone/>
            </a:pPr>
            <a:endParaRPr lang="en-US" altLang="zh-CN" sz="1600" dirty="0"/>
          </a:p>
          <a:p>
            <a:pPr marL="0" indent="0">
              <a:buFont typeface="Monotype Sorts"/>
              <a:buNone/>
            </a:pPr>
            <a:endParaRPr lang="en-US" altLang="zh-CN" sz="1600" dirty="0" smtClean="0"/>
          </a:p>
          <a:p>
            <a:pPr marL="0" indent="0">
              <a:buFont typeface="Monotype Sorts"/>
              <a:buNone/>
            </a:pPr>
            <a:endParaRPr lang="en-US" altLang="zh-CN" sz="1600" dirty="0"/>
          </a:p>
          <a:p>
            <a:pPr marL="0" indent="0">
              <a:buFont typeface="Monotype Sorts"/>
              <a:buNone/>
            </a:pPr>
            <a:endParaRPr lang="en-US" altLang="zh-CN" sz="1600" dirty="0" smtClean="0"/>
          </a:p>
          <a:p>
            <a:pPr marL="0" indent="0">
              <a:buFont typeface="Monotype Sorts"/>
              <a:buNone/>
            </a:pPr>
            <a:r>
              <a:rPr lang="en-US" altLang="zh-CN" sz="1600" dirty="0" smtClean="0">
                <a:solidFill>
                  <a:srgbClr val="00B050"/>
                </a:solidFill>
              </a:rPr>
              <a:t>Solve </a:t>
            </a:r>
            <a:r>
              <a:rPr lang="en-US" altLang="zh-CN" sz="1600" dirty="0">
                <a:solidFill>
                  <a:srgbClr val="00B050"/>
                </a:solidFill>
              </a:rPr>
              <a:t>the latter by substitutions starting with the last equation  and moving up to the first one.</a:t>
            </a:r>
            <a:r>
              <a:rPr lang="en-US" altLang="zh-CN" sz="1600" dirty="0" smtClean="0">
                <a:solidFill>
                  <a:srgbClr val="00B050"/>
                </a:solidFill>
              </a:rPr>
              <a:t/>
            </a:r>
            <a:br>
              <a:rPr lang="en-US" altLang="zh-CN" sz="1600" dirty="0" smtClean="0">
                <a:solidFill>
                  <a:srgbClr val="00B050"/>
                </a:solidFill>
              </a:rPr>
            </a:br>
            <a:r>
              <a:rPr lang="en-US" altLang="zh-CN" sz="1600" dirty="0" smtClean="0"/>
              <a:t> </a:t>
            </a:r>
            <a:br>
              <a:rPr lang="en-US" altLang="zh-CN" sz="1600" dirty="0" smtClean="0"/>
            </a:br>
            <a:r>
              <a:rPr lang="en-US" altLang="zh-CN" sz="1600" dirty="0" smtClean="0"/>
              <a:t/>
            </a:r>
            <a:br>
              <a:rPr lang="en-US" altLang="zh-CN" sz="1600" dirty="0" smtClean="0"/>
            </a:br>
            <a:r>
              <a:rPr lang="en-US" altLang="zh-CN" sz="1600" dirty="0" smtClean="0"/>
              <a:t/>
            </a:r>
            <a:br>
              <a:rPr lang="en-US" altLang="zh-CN" sz="1600" dirty="0" smtClean="0"/>
            </a:br>
            <a:endParaRPr lang="en-US" altLang="zh-CN" sz="1600" baseline="-25000" dirty="0" smtClean="0"/>
          </a:p>
        </p:txBody>
      </p:sp>
      <p:sp>
        <p:nvSpPr>
          <p:cNvPr id="23555" name="Line 6"/>
          <p:cNvSpPr>
            <a:spLocks noChangeShapeType="1"/>
          </p:cNvSpPr>
          <p:nvPr/>
        </p:nvSpPr>
        <p:spPr bwMode="auto">
          <a:xfrm>
            <a:off x="8532441" y="3429000"/>
            <a:ext cx="0" cy="422228"/>
          </a:xfrm>
          <a:prstGeom prst="line">
            <a:avLst/>
          </a:prstGeom>
          <a:noFill/>
          <a:ln w="76200">
            <a:solidFill>
              <a:schemeClr val="tx1"/>
            </a:solidFill>
            <a:round/>
            <a:headEnd type="none" w="sm" len="sm"/>
            <a:tailEnd type="triangle" w="med" len="med"/>
          </a:ln>
        </p:spPr>
        <p:txBody>
          <a:bodyPr wrap="none" anchor="ctr"/>
          <a:lstStyle/>
          <a:p>
            <a:endParaRPr lang="zh-CN" altLang="en-US"/>
          </a:p>
        </p:txBody>
      </p:sp>
      <p:pic>
        <p:nvPicPr>
          <p:cNvPr id="5" name="Picture 7"/>
          <p:cNvPicPr>
            <a:picLocks noChangeAspect="1" noChangeArrowheads="1"/>
          </p:cNvPicPr>
          <p:nvPr/>
        </p:nvPicPr>
        <p:blipFill>
          <a:blip r:embed="rId3" cstate="print"/>
          <a:srcRect/>
          <a:stretch>
            <a:fillRect/>
          </a:stretch>
        </p:blipFill>
        <p:spPr bwMode="auto">
          <a:xfrm>
            <a:off x="363007" y="4293096"/>
            <a:ext cx="7561262" cy="1524000"/>
          </a:xfrm>
          <a:prstGeom prst="rect">
            <a:avLst/>
          </a:prstGeom>
          <a:noFill/>
          <a:ln w="9525">
            <a:noFill/>
            <a:miter lim="800000"/>
            <a:headEnd/>
            <a:tailEnd/>
          </a:ln>
        </p:spPr>
      </p:pic>
      <p:pic>
        <p:nvPicPr>
          <p:cNvPr id="6" name="Picture 6"/>
          <p:cNvPicPr>
            <a:picLocks noChangeAspect="1" noChangeArrowheads="1"/>
          </p:cNvPicPr>
          <p:nvPr/>
        </p:nvPicPr>
        <p:blipFill>
          <a:blip r:embed="rId4" cstate="print"/>
          <a:srcRect/>
          <a:stretch>
            <a:fillRect/>
          </a:stretch>
        </p:blipFill>
        <p:spPr bwMode="auto">
          <a:xfrm>
            <a:off x="327025" y="2645122"/>
            <a:ext cx="7632700" cy="1481138"/>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12</a:t>
            </a:fld>
            <a:endParaRPr lang="en-US" altLang="zh-CN" dirty="0"/>
          </a:p>
        </p:txBody>
      </p:sp>
      <p:sp>
        <p:nvSpPr>
          <p:cNvPr id="3" name="矩形 2"/>
          <p:cNvSpPr/>
          <p:nvPr/>
        </p:nvSpPr>
        <p:spPr>
          <a:xfrm>
            <a:off x="0" y="992823"/>
            <a:ext cx="2723823" cy="369332"/>
          </a:xfrm>
          <a:prstGeom prst="rect">
            <a:avLst/>
          </a:prstGeom>
        </p:spPr>
        <p:txBody>
          <a:bodyPr wrap="none">
            <a:spAutoFit/>
          </a:bodyPr>
          <a:lstStyle/>
          <a:p>
            <a:r>
              <a:rPr lang="en-US" altLang="zh-CN" b="1" dirty="0">
                <a:solidFill>
                  <a:srgbClr val="C00000"/>
                </a:solidFill>
                <a:cs typeface="Times New Roman" pitchFamily="18" charset="0"/>
              </a:rPr>
              <a:t> </a:t>
            </a:r>
            <a:r>
              <a:rPr lang="en-US" altLang="zh-CN" b="1" dirty="0" smtClean="0">
                <a:solidFill>
                  <a:srgbClr val="C00000"/>
                </a:solidFill>
                <a:cs typeface="Times New Roman" pitchFamily="18" charset="0"/>
              </a:rPr>
              <a:t>  Gaussian </a:t>
            </a:r>
            <a:r>
              <a:rPr lang="en-US" altLang="zh-CN" b="1" dirty="0">
                <a:solidFill>
                  <a:srgbClr val="C00000"/>
                </a:solidFill>
                <a:cs typeface="Times New Roman" pitchFamily="18" charset="0"/>
              </a:rPr>
              <a:t>Elimination</a:t>
            </a:r>
            <a:endParaRPr lang="zh-CN" altLang="en-US" b="1" dirty="0">
              <a:solidFill>
                <a:srgbClr val="C00000"/>
              </a:solidFill>
            </a:endParaRPr>
          </a:p>
        </p:txBody>
      </p:sp>
    </p:spTree>
    <p:extLst>
      <p:ext uri="{BB962C8B-B14F-4D97-AF65-F5344CB8AC3E}">
        <p14:creationId xmlns:p14="http://schemas.microsoft.com/office/powerpoint/2010/main" val="319294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3555"/>
                                        </p:tgtEl>
                                        <p:attrNameLst>
                                          <p:attrName>style.visibility</p:attrName>
                                        </p:attrNameLst>
                                      </p:cBhvr>
                                      <p:to>
                                        <p:strVal val="visible"/>
                                      </p:to>
                                    </p:set>
                                    <p:anim calcmode="lin" valueType="num">
                                      <p:cBhvr additive="base">
                                        <p:cTn id="11" dur="500" fill="hold"/>
                                        <p:tgtEl>
                                          <p:spTgt spid="23555"/>
                                        </p:tgtEl>
                                        <p:attrNameLst>
                                          <p:attrName>ppt_x</p:attrName>
                                        </p:attrNameLst>
                                      </p:cBhvr>
                                      <p:tavLst>
                                        <p:tav tm="0">
                                          <p:val>
                                            <p:strVal val="#ppt_x"/>
                                          </p:val>
                                        </p:tav>
                                        <p:tav tm="100000">
                                          <p:val>
                                            <p:strVal val="#ppt_x"/>
                                          </p:val>
                                        </p:tav>
                                      </p:tavLst>
                                    </p:anim>
                                    <p:anim calcmode="lin" valueType="num">
                                      <p:cBhvr additive="base">
                                        <p:cTn id="12" dur="500" fill="hold"/>
                                        <p:tgtEl>
                                          <p:spTgt spid="2355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3554">
                                            <p:txEl>
                                              <p:pRg st="14" end="14"/>
                                            </p:txEl>
                                          </p:spTgt>
                                        </p:tgtEl>
                                        <p:attrNameLst>
                                          <p:attrName>style.visibility</p:attrName>
                                        </p:attrNameLst>
                                      </p:cBhvr>
                                      <p:to>
                                        <p:strVal val="visible"/>
                                      </p:to>
                                    </p:set>
                                    <p:anim calcmode="lin" valueType="num">
                                      <p:cBhvr additive="base">
                                        <p:cTn id="21" dur="500" fill="hold"/>
                                        <p:tgtEl>
                                          <p:spTgt spid="23554">
                                            <p:txEl>
                                              <p:pRg st="14" end="1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3554">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xfrm>
            <a:off x="214313" y="500063"/>
            <a:ext cx="7924800" cy="533400"/>
          </a:xfrm>
        </p:spPr>
        <p:txBody>
          <a:bodyPr lIns="92075" tIns="46038" rIns="92075" bIns="46038"/>
          <a:lstStyle/>
          <a:p>
            <a:r>
              <a:rPr lang="en-US" altLang="zh-CN" smtClean="0">
                <a:ea typeface="宋体" charset="-122"/>
              </a:rPr>
              <a:t>Gaussian Elimination (cont.)</a:t>
            </a:r>
          </a:p>
        </p:txBody>
      </p:sp>
      <p:pic>
        <p:nvPicPr>
          <p:cNvPr id="25602" name="Picture 9"/>
          <p:cNvPicPr>
            <a:picLocks noChangeAspect="1" noChangeArrowheads="1"/>
          </p:cNvPicPr>
          <p:nvPr/>
        </p:nvPicPr>
        <p:blipFill>
          <a:blip r:embed="rId3" cstate="print"/>
          <a:srcRect/>
          <a:stretch>
            <a:fillRect/>
          </a:stretch>
        </p:blipFill>
        <p:spPr bwMode="auto">
          <a:xfrm>
            <a:off x="393700" y="1361655"/>
            <a:ext cx="4033838" cy="1954213"/>
          </a:xfrm>
          <a:prstGeom prst="rect">
            <a:avLst/>
          </a:prstGeom>
          <a:noFill/>
          <a:ln w="9525">
            <a:noFill/>
            <a:miter lim="800000"/>
            <a:headEnd/>
            <a:tailEnd/>
          </a:ln>
        </p:spPr>
      </p:pic>
      <p:pic>
        <p:nvPicPr>
          <p:cNvPr id="6" name="Picture 6"/>
          <p:cNvPicPr>
            <a:picLocks noChangeAspect="1" noChangeArrowheads="1"/>
          </p:cNvPicPr>
          <p:nvPr/>
        </p:nvPicPr>
        <p:blipFill>
          <a:blip r:embed="rId4" cstate="print"/>
          <a:srcRect/>
          <a:stretch>
            <a:fillRect/>
          </a:stretch>
        </p:blipFill>
        <p:spPr bwMode="auto">
          <a:xfrm>
            <a:off x="214313" y="3580233"/>
            <a:ext cx="6121400" cy="1957387"/>
          </a:xfrm>
          <a:prstGeom prst="rect">
            <a:avLst/>
          </a:prstGeom>
          <a:noFill/>
          <a:ln w="9525">
            <a:noFill/>
            <a:miter lim="800000"/>
            <a:headEnd/>
            <a:tailEnd/>
          </a:ln>
        </p:spPr>
      </p:pic>
      <p:pic>
        <p:nvPicPr>
          <p:cNvPr id="7" name="Picture 7"/>
          <p:cNvPicPr>
            <a:picLocks noChangeAspect="1" noChangeArrowheads="1"/>
          </p:cNvPicPr>
          <p:nvPr/>
        </p:nvPicPr>
        <p:blipFill>
          <a:blip r:embed="rId5" cstate="print"/>
          <a:srcRect/>
          <a:stretch>
            <a:fillRect/>
          </a:stretch>
        </p:blipFill>
        <p:spPr bwMode="auto">
          <a:xfrm>
            <a:off x="214313" y="5466557"/>
            <a:ext cx="5903912" cy="674687"/>
          </a:xfrm>
          <a:prstGeom prst="rect">
            <a:avLst/>
          </a:prstGeom>
          <a:noFill/>
          <a:ln w="9525">
            <a:noFill/>
            <a:miter lim="800000"/>
            <a:headEnd/>
            <a:tailEnd/>
          </a:ln>
        </p:spPr>
      </p:pic>
      <p:pic>
        <p:nvPicPr>
          <p:cNvPr id="25605" name="Picture 10"/>
          <p:cNvPicPr>
            <a:picLocks noChangeAspect="1" noChangeArrowheads="1"/>
          </p:cNvPicPr>
          <p:nvPr/>
        </p:nvPicPr>
        <p:blipFill>
          <a:blip r:embed="rId6" cstate="print"/>
          <a:srcRect/>
          <a:stretch>
            <a:fillRect/>
          </a:stretch>
        </p:blipFill>
        <p:spPr bwMode="auto">
          <a:xfrm>
            <a:off x="4967288" y="1550568"/>
            <a:ext cx="4176712" cy="1765300"/>
          </a:xfrm>
          <a:prstGeom prst="rect">
            <a:avLst/>
          </a:prstGeom>
          <a:noFill/>
          <a:ln w="9525">
            <a:noFill/>
            <a:miter lim="800000"/>
            <a:headEnd/>
            <a:tailEnd/>
          </a:ln>
        </p:spPr>
      </p:pic>
      <p:sp>
        <p:nvSpPr>
          <p:cNvPr id="25606" name="Line 11"/>
          <p:cNvSpPr>
            <a:spLocks noChangeShapeType="1"/>
          </p:cNvSpPr>
          <p:nvPr/>
        </p:nvSpPr>
        <p:spPr bwMode="auto">
          <a:xfrm>
            <a:off x="4427538" y="2565400"/>
            <a:ext cx="792162" cy="0"/>
          </a:xfrm>
          <a:prstGeom prst="line">
            <a:avLst/>
          </a:prstGeom>
          <a:noFill/>
          <a:ln w="127000">
            <a:solidFill>
              <a:srgbClr val="FF3300"/>
            </a:solidFill>
            <a:round/>
            <a:headEnd/>
            <a:tailEnd type="triangle" w="med" len="med"/>
          </a:ln>
        </p:spPr>
        <p:txBody>
          <a:bodyPr/>
          <a:lstStyle/>
          <a:p>
            <a:endParaRPr lang="zh-CN" altLang="en-US"/>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13</a:t>
            </a:fld>
            <a:endParaRPr lang="en-US" altLang="zh-CN" dirty="0"/>
          </a:p>
        </p:txBody>
      </p:sp>
    </p:spTree>
    <p:extLst>
      <p:ext uri="{BB962C8B-B14F-4D97-AF65-F5344CB8AC3E}">
        <p14:creationId xmlns:p14="http://schemas.microsoft.com/office/powerpoint/2010/main" val="4039741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214313" y="500063"/>
            <a:ext cx="7924800" cy="533400"/>
          </a:xfrm>
        </p:spPr>
        <p:txBody>
          <a:bodyPr lIns="92075" tIns="46038" rIns="92075" bIns="46038"/>
          <a:lstStyle/>
          <a:p>
            <a:r>
              <a:rPr lang="en-US" altLang="zh-CN" smtClean="0">
                <a:ea typeface="宋体" charset="-122"/>
              </a:rPr>
              <a:t>Gaussian Elimination (cont.)</a:t>
            </a:r>
          </a:p>
        </p:txBody>
      </p:sp>
      <p:pic>
        <p:nvPicPr>
          <p:cNvPr id="27650" name="Picture 4"/>
          <p:cNvPicPr>
            <a:picLocks noChangeAspect="1" noChangeArrowheads="1"/>
          </p:cNvPicPr>
          <p:nvPr/>
        </p:nvPicPr>
        <p:blipFill>
          <a:blip r:embed="rId3" cstate="print"/>
          <a:srcRect/>
          <a:stretch>
            <a:fillRect/>
          </a:stretch>
        </p:blipFill>
        <p:spPr bwMode="auto">
          <a:xfrm>
            <a:off x="323850" y="1412875"/>
            <a:ext cx="4824413" cy="1868488"/>
          </a:xfrm>
          <a:prstGeom prst="rect">
            <a:avLst/>
          </a:prstGeom>
          <a:noFill/>
          <a:ln w="9525">
            <a:noFill/>
            <a:miter lim="800000"/>
            <a:headEnd/>
            <a:tailEnd/>
          </a:ln>
        </p:spPr>
      </p:pic>
      <p:pic>
        <p:nvPicPr>
          <p:cNvPr id="6" name="Picture 5"/>
          <p:cNvPicPr>
            <a:picLocks noChangeAspect="1" noChangeArrowheads="1"/>
          </p:cNvPicPr>
          <p:nvPr/>
        </p:nvPicPr>
        <p:blipFill>
          <a:blip r:embed="rId4" cstate="print"/>
          <a:srcRect/>
          <a:stretch>
            <a:fillRect/>
          </a:stretch>
        </p:blipFill>
        <p:spPr bwMode="auto">
          <a:xfrm>
            <a:off x="5486400" y="1341438"/>
            <a:ext cx="3440113" cy="4894262"/>
          </a:xfrm>
          <a:prstGeom prst="rect">
            <a:avLst/>
          </a:prstGeom>
          <a:noFill/>
          <a:ln w="9525">
            <a:noFill/>
            <a:miter lim="800000"/>
            <a:headEnd/>
            <a:tailEnd/>
          </a:ln>
        </p:spPr>
      </p:pic>
      <p:pic>
        <p:nvPicPr>
          <p:cNvPr id="7" name="Picture 7"/>
          <p:cNvPicPr>
            <a:picLocks noChangeAspect="1" noChangeArrowheads="1"/>
          </p:cNvPicPr>
          <p:nvPr/>
        </p:nvPicPr>
        <p:blipFill>
          <a:blip r:embed="rId5" cstate="print"/>
          <a:srcRect/>
          <a:stretch>
            <a:fillRect/>
          </a:stretch>
        </p:blipFill>
        <p:spPr bwMode="auto">
          <a:xfrm>
            <a:off x="468313" y="4005263"/>
            <a:ext cx="3455987" cy="639762"/>
          </a:xfrm>
          <a:prstGeom prst="rect">
            <a:avLst/>
          </a:prstGeom>
          <a:noFill/>
          <a:ln w="9525">
            <a:noFill/>
            <a:miter lim="800000"/>
            <a:headEnd/>
            <a:tailEnd/>
          </a:ln>
        </p:spPr>
      </p:pic>
      <p:pic>
        <p:nvPicPr>
          <p:cNvPr id="8" name="Picture 8"/>
          <p:cNvPicPr>
            <a:picLocks noChangeAspect="1" noChangeArrowheads="1"/>
          </p:cNvPicPr>
          <p:nvPr/>
        </p:nvPicPr>
        <p:blipFill>
          <a:blip r:embed="rId6" cstate="print"/>
          <a:srcRect/>
          <a:stretch>
            <a:fillRect/>
          </a:stretch>
        </p:blipFill>
        <p:spPr bwMode="auto">
          <a:xfrm>
            <a:off x="467544" y="4692650"/>
            <a:ext cx="3959225" cy="536575"/>
          </a:xfrm>
          <a:prstGeom prst="rect">
            <a:avLst/>
          </a:prstGeom>
          <a:noFill/>
          <a:ln w="9525">
            <a:noFill/>
            <a:miter lim="800000"/>
            <a:headEnd/>
            <a:tailEnd/>
          </a:ln>
        </p:spPr>
      </p:pic>
      <p:pic>
        <p:nvPicPr>
          <p:cNvPr id="9" name="Picture 9"/>
          <p:cNvPicPr>
            <a:picLocks noChangeAspect="1" noChangeArrowheads="1"/>
          </p:cNvPicPr>
          <p:nvPr/>
        </p:nvPicPr>
        <p:blipFill>
          <a:blip r:embed="rId7" cstate="print"/>
          <a:srcRect/>
          <a:stretch>
            <a:fillRect/>
          </a:stretch>
        </p:blipFill>
        <p:spPr bwMode="auto">
          <a:xfrm>
            <a:off x="468313" y="5376863"/>
            <a:ext cx="4824412" cy="573087"/>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14</a:t>
            </a:fld>
            <a:endParaRPr lang="en-US" altLang="zh-CN" dirty="0"/>
          </a:p>
        </p:txBody>
      </p:sp>
    </p:spTree>
    <p:extLst>
      <p:ext uri="{BB962C8B-B14F-4D97-AF65-F5344CB8AC3E}">
        <p14:creationId xmlns:p14="http://schemas.microsoft.com/office/powerpoint/2010/main" val="1410360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a:xfrm>
            <a:off x="214313" y="500063"/>
            <a:ext cx="7924800" cy="533400"/>
          </a:xfrm>
        </p:spPr>
        <p:txBody>
          <a:bodyPr lIns="92075" tIns="46038" rIns="92075" bIns="46038"/>
          <a:lstStyle/>
          <a:p>
            <a:r>
              <a:rPr lang="en-US" altLang="zh-CN" smtClean="0">
                <a:ea typeface="宋体" charset="-122"/>
              </a:rPr>
              <a:t>Gaussian Elimination (cont.)</a:t>
            </a:r>
          </a:p>
        </p:txBody>
      </p:sp>
      <p:sp>
        <p:nvSpPr>
          <p:cNvPr id="29698" name="Rectangle 3"/>
          <p:cNvSpPr>
            <a:spLocks noGrp="1" noChangeArrowheads="1"/>
          </p:cNvSpPr>
          <p:nvPr>
            <p:ph type="body" idx="1"/>
          </p:nvPr>
        </p:nvSpPr>
        <p:spPr>
          <a:xfrm>
            <a:off x="533400" y="1143000"/>
            <a:ext cx="8610600" cy="5143500"/>
          </a:xfrm>
        </p:spPr>
        <p:txBody>
          <a:bodyPr lIns="92075" tIns="46038" rIns="92075" bIns="46038"/>
          <a:lstStyle/>
          <a:p>
            <a:pPr marL="0" indent="0">
              <a:buFont typeface="Monotype Sorts"/>
              <a:buNone/>
            </a:pPr>
            <a:r>
              <a:rPr lang="en-US" altLang="zh-CN" sz="2000" dirty="0" smtClean="0"/>
              <a:t>The transformation is accomplished by a sequence of elementary operations on the </a:t>
            </a:r>
            <a:r>
              <a:rPr lang="en-US" altLang="zh-CN" sz="2000" dirty="0" smtClean="0">
                <a:solidFill>
                  <a:srgbClr val="00B0F0"/>
                </a:solidFill>
              </a:rPr>
              <a:t>system’s coefficient matrix  </a:t>
            </a:r>
            <a:r>
              <a:rPr lang="en-US" altLang="zh-CN" sz="2000" dirty="0" smtClean="0"/>
              <a:t>(which don’t change the system’s solution):</a:t>
            </a:r>
            <a:br>
              <a:rPr lang="en-US" altLang="zh-CN" sz="2000" dirty="0" smtClean="0"/>
            </a:br>
            <a:r>
              <a:rPr lang="en-US" altLang="zh-CN" sz="2000" dirty="0" smtClean="0"/>
              <a:t/>
            </a:r>
            <a:br>
              <a:rPr lang="en-US" altLang="zh-CN" sz="2000" dirty="0" smtClean="0"/>
            </a:br>
            <a:r>
              <a:rPr lang="en-US" altLang="zh-CN" sz="2000" dirty="0" smtClean="0"/>
              <a:t> </a:t>
            </a:r>
            <a:r>
              <a:rPr lang="en-US" altLang="zh-CN" sz="2000" dirty="0" smtClean="0">
                <a:solidFill>
                  <a:srgbClr val="002060"/>
                </a:solidFill>
              </a:rPr>
              <a:t>for</a:t>
            </a:r>
            <a:r>
              <a:rPr lang="en-US" altLang="zh-CN" sz="2000" i="1" dirty="0" smtClean="0">
                <a:solidFill>
                  <a:srgbClr val="002060"/>
                </a:solidFill>
              </a:rPr>
              <a:t> </a:t>
            </a:r>
            <a:r>
              <a:rPr lang="en-US" altLang="zh-CN" sz="2000" i="1" dirty="0" err="1" smtClean="0">
                <a:solidFill>
                  <a:srgbClr val="002060"/>
                </a:solidFill>
              </a:rPr>
              <a:t>i</a:t>
            </a:r>
            <a:r>
              <a:rPr lang="en-US" altLang="zh-CN" sz="2000" i="1" dirty="0" smtClean="0">
                <a:solidFill>
                  <a:srgbClr val="002060"/>
                </a:solidFill>
              </a:rPr>
              <a:t> </a:t>
            </a:r>
            <a:r>
              <a:rPr lang="en-US" altLang="zh-CN" sz="2000" i="1" dirty="0" smtClean="0">
                <a:solidFill>
                  <a:srgbClr val="002060"/>
                </a:solidFill>
                <a:cs typeface="Times New Roman" pitchFamily="18" charset="0"/>
              </a:rPr>
              <a:t>←</a:t>
            </a:r>
            <a:r>
              <a:rPr lang="en-US" altLang="zh-CN" sz="2000" dirty="0" smtClean="0">
                <a:solidFill>
                  <a:srgbClr val="002060"/>
                </a:solidFill>
              </a:rPr>
              <a:t>1 to </a:t>
            </a:r>
            <a:r>
              <a:rPr lang="en-US" altLang="zh-CN" sz="2000" i="1" dirty="0" smtClean="0">
                <a:solidFill>
                  <a:srgbClr val="002060"/>
                </a:solidFill>
              </a:rPr>
              <a:t>n-</a:t>
            </a:r>
            <a:r>
              <a:rPr lang="en-US" altLang="zh-CN" sz="2000" dirty="0" smtClean="0">
                <a:solidFill>
                  <a:srgbClr val="002060"/>
                </a:solidFill>
              </a:rPr>
              <a:t>1 do</a:t>
            </a:r>
            <a:br>
              <a:rPr lang="en-US" altLang="zh-CN" sz="2000" dirty="0" smtClean="0">
                <a:solidFill>
                  <a:srgbClr val="002060"/>
                </a:solidFill>
              </a:rPr>
            </a:br>
            <a:r>
              <a:rPr lang="en-US" altLang="zh-CN" sz="2000" dirty="0" smtClean="0">
                <a:solidFill>
                  <a:srgbClr val="002060"/>
                </a:solidFill>
              </a:rPr>
              <a:t>       replace each of the subsequent rows (i.e., rows </a:t>
            </a:r>
            <a:r>
              <a:rPr lang="en-US" altLang="zh-CN" sz="2000" i="1" dirty="0" smtClean="0">
                <a:solidFill>
                  <a:srgbClr val="002060"/>
                </a:solidFill>
              </a:rPr>
              <a:t>i</a:t>
            </a:r>
            <a:r>
              <a:rPr lang="en-US" altLang="zh-CN" sz="2000" dirty="0" smtClean="0">
                <a:solidFill>
                  <a:srgbClr val="002060"/>
                </a:solidFill>
              </a:rPr>
              <a:t>+1, …, </a:t>
            </a:r>
            <a:r>
              <a:rPr lang="en-US" altLang="zh-CN" sz="2000" i="1" dirty="0" smtClean="0">
                <a:solidFill>
                  <a:srgbClr val="002060"/>
                </a:solidFill>
              </a:rPr>
              <a:t>n</a:t>
            </a:r>
            <a:r>
              <a:rPr lang="en-US" altLang="zh-CN" sz="2000" dirty="0" smtClean="0">
                <a:solidFill>
                  <a:srgbClr val="002060"/>
                </a:solidFill>
              </a:rPr>
              <a:t>) by </a:t>
            </a:r>
            <a:br>
              <a:rPr lang="en-US" altLang="zh-CN" sz="2000" dirty="0" smtClean="0">
                <a:solidFill>
                  <a:srgbClr val="002060"/>
                </a:solidFill>
              </a:rPr>
            </a:br>
            <a:r>
              <a:rPr lang="en-US" altLang="zh-CN" sz="2000" dirty="0" smtClean="0">
                <a:solidFill>
                  <a:srgbClr val="002060"/>
                </a:solidFill>
              </a:rPr>
              <a:t>       a  difference between that row and an appropriate multiple </a:t>
            </a:r>
            <a:br>
              <a:rPr lang="en-US" altLang="zh-CN" sz="2000" dirty="0" smtClean="0">
                <a:solidFill>
                  <a:srgbClr val="002060"/>
                </a:solidFill>
              </a:rPr>
            </a:br>
            <a:r>
              <a:rPr lang="en-US" altLang="zh-CN" sz="2000" dirty="0" smtClean="0">
                <a:solidFill>
                  <a:srgbClr val="002060"/>
                </a:solidFill>
              </a:rPr>
              <a:t>       of the </a:t>
            </a:r>
            <a:r>
              <a:rPr lang="en-US" altLang="zh-CN" sz="2000" i="1" dirty="0" err="1" smtClean="0">
                <a:solidFill>
                  <a:srgbClr val="002060"/>
                </a:solidFill>
              </a:rPr>
              <a:t>i-</a:t>
            </a:r>
            <a:r>
              <a:rPr lang="en-US" altLang="zh-CN" sz="2000" dirty="0" err="1" smtClean="0">
                <a:solidFill>
                  <a:srgbClr val="002060"/>
                </a:solidFill>
              </a:rPr>
              <a:t>th</a:t>
            </a:r>
            <a:r>
              <a:rPr lang="en-US" altLang="zh-CN" sz="2000" dirty="0" smtClean="0">
                <a:solidFill>
                  <a:srgbClr val="002060"/>
                </a:solidFill>
              </a:rPr>
              <a:t> row to make the new coefficient in the </a:t>
            </a:r>
            <a:r>
              <a:rPr lang="en-US" altLang="zh-CN" sz="2000" i="1" dirty="0" err="1" smtClean="0">
                <a:solidFill>
                  <a:srgbClr val="002060"/>
                </a:solidFill>
              </a:rPr>
              <a:t>i-</a:t>
            </a:r>
            <a:r>
              <a:rPr lang="en-US" altLang="zh-CN" sz="2000" dirty="0" err="1" smtClean="0">
                <a:solidFill>
                  <a:srgbClr val="002060"/>
                </a:solidFill>
              </a:rPr>
              <a:t>th</a:t>
            </a:r>
            <a:r>
              <a:rPr lang="en-US" altLang="zh-CN" sz="2000" i="1" dirty="0" smtClean="0">
                <a:solidFill>
                  <a:srgbClr val="002060"/>
                </a:solidFill>
              </a:rPr>
              <a:t> </a:t>
            </a:r>
            <a:r>
              <a:rPr lang="en-US" altLang="zh-CN" sz="2000" dirty="0" smtClean="0">
                <a:solidFill>
                  <a:srgbClr val="002060"/>
                </a:solidFill>
              </a:rPr>
              <a:t>column </a:t>
            </a:r>
            <a:br>
              <a:rPr lang="en-US" altLang="zh-CN" sz="2000" dirty="0" smtClean="0">
                <a:solidFill>
                  <a:srgbClr val="002060"/>
                </a:solidFill>
              </a:rPr>
            </a:br>
            <a:r>
              <a:rPr lang="en-US" altLang="zh-CN" sz="2000" dirty="0" smtClean="0">
                <a:solidFill>
                  <a:srgbClr val="002060"/>
                </a:solidFill>
              </a:rPr>
              <a:t>       of that row 0</a:t>
            </a:r>
            <a:br>
              <a:rPr lang="en-US" altLang="zh-CN" sz="2000" dirty="0" smtClean="0">
                <a:solidFill>
                  <a:srgbClr val="002060"/>
                </a:solidFill>
              </a:rPr>
            </a:br>
            <a:r>
              <a:rPr lang="en-US" altLang="zh-CN" sz="2000" dirty="0" smtClean="0"/>
              <a:t/>
            </a:r>
            <a:br>
              <a:rPr lang="en-US" altLang="zh-CN" sz="2000" dirty="0" smtClean="0"/>
            </a:br>
            <a:endParaRPr lang="en-US" altLang="zh-CN" sz="2000" dirty="0" smtClean="0"/>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15</a:t>
            </a:fld>
            <a:endParaRPr lang="en-US" altLang="zh-CN" dirty="0"/>
          </a:p>
        </p:txBody>
      </p:sp>
    </p:spTree>
    <p:extLst>
      <p:ext uri="{BB962C8B-B14F-4D97-AF65-F5344CB8AC3E}">
        <p14:creationId xmlns:p14="http://schemas.microsoft.com/office/powerpoint/2010/main" val="2284086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p:nvPr>
        </p:nvSpPr>
        <p:spPr>
          <a:xfrm>
            <a:off x="0" y="481013"/>
            <a:ext cx="9144000" cy="304800"/>
          </a:xfrm>
        </p:spPr>
        <p:txBody>
          <a:bodyPr lIns="92075" tIns="46038" rIns="92075" bIns="46038"/>
          <a:lstStyle/>
          <a:p>
            <a:r>
              <a:rPr lang="en-US" altLang="zh-CN" sz="2800" smtClean="0">
                <a:ea typeface="宋体" charset="-122"/>
              </a:rPr>
              <a:t>Pseudocode and Efficiency of Gaussian Elimination</a:t>
            </a:r>
          </a:p>
        </p:txBody>
      </p:sp>
      <p:sp>
        <p:nvSpPr>
          <p:cNvPr id="31746" name="Rectangle 3"/>
          <p:cNvSpPr>
            <a:spLocks noGrp="1" noChangeArrowheads="1"/>
          </p:cNvSpPr>
          <p:nvPr>
            <p:ph type="body" idx="1"/>
          </p:nvPr>
        </p:nvSpPr>
        <p:spPr>
          <a:xfrm>
            <a:off x="285750" y="1143000"/>
            <a:ext cx="8532813" cy="5638800"/>
          </a:xfrm>
        </p:spPr>
        <p:txBody>
          <a:bodyPr lIns="92075" tIns="46038" rIns="92075" bIns="46038"/>
          <a:lstStyle/>
          <a:p>
            <a:pPr marL="0" indent="0">
              <a:lnSpc>
                <a:spcPct val="90000"/>
              </a:lnSpc>
              <a:buFont typeface="Monotype Sorts"/>
              <a:buNone/>
            </a:pPr>
            <a:r>
              <a:rPr lang="en-US" altLang="zh-CN" sz="2000" dirty="0" smtClean="0">
                <a:solidFill>
                  <a:srgbClr val="00B0F0"/>
                </a:solidFill>
              </a:rPr>
              <a:t>Stage 1: Reduction to an upper-triangular matrix</a:t>
            </a:r>
          </a:p>
          <a:p>
            <a:pPr marL="0" indent="0">
              <a:lnSpc>
                <a:spcPct val="90000"/>
              </a:lnSpc>
              <a:buFont typeface="Monotype Sorts"/>
              <a:buNone/>
            </a:pPr>
            <a:r>
              <a:rPr lang="en-US" altLang="zh-CN" sz="2000" dirty="0" smtClean="0"/>
              <a:t>for</a:t>
            </a:r>
            <a:r>
              <a:rPr lang="en-US" altLang="zh-CN" sz="2000" i="1" dirty="0" smtClean="0"/>
              <a:t> </a:t>
            </a:r>
            <a:r>
              <a:rPr lang="en-US" altLang="zh-CN" sz="2000" i="1" dirty="0" err="1" smtClean="0"/>
              <a:t>i</a:t>
            </a:r>
            <a:r>
              <a:rPr lang="en-US" altLang="zh-CN" sz="2000" i="1" dirty="0" smtClean="0"/>
              <a:t> </a:t>
            </a:r>
            <a:r>
              <a:rPr lang="en-US" altLang="zh-CN" sz="2000" dirty="0" smtClean="0">
                <a:cs typeface="Times New Roman" pitchFamily="18" charset="0"/>
              </a:rPr>
              <a:t>←</a:t>
            </a:r>
            <a:r>
              <a:rPr lang="en-US" altLang="zh-CN" sz="2000" dirty="0" smtClean="0"/>
              <a:t> 1 to </a:t>
            </a:r>
            <a:r>
              <a:rPr lang="en-US" altLang="zh-CN" sz="2000" i="1" dirty="0" smtClean="0"/>
              <a:t>n-</a:t>
            </a:r>
            <a:r>
              <a:rPr lang="en-US" altLang="zh-CN" sz="2000" dirty="0" smtClean="0"/>
              <a:t>1 do</a:t>
            </a:r>
          </a:p>
          <a:p>
            <a:pPr marL="0" indent="0">
              <a:lnSpc>
                <a:spcPct val="90000"/>
              </a:lnSpc>
              <a:buFont typeface="Monotype Sorts"/>
              <a:buNone/>
            </a:pPr>
            <a:r>
              <a:rPr lang="en-US" altLang="zh-CN" sz="2000" dirty="0" smtClean="0"/>
              <a:t>     for</a:t>
            </a:r>
            <a:r>
              <a:rPr lang="en-US" altLang="zh-CN" sz="2000" i="1" dirty="0" smtClean="0"/>
              <a:t> j </a:t>
            </a:r>
            <a:r>
              <a:rPr lang="en-US" altLang="zh-CN" sz="2000" dirty="0" smtClean="0">
                <a:cs typeface="Times New Roman" pitchFamily="18" charset="0"/>
              </a:rPr>
              <a:t>←</a:t>
            </a:r>
            <a:r>
              <a:rPr lang="en-US" altLang="zh-CN" sz="2000" dirty="0" smtClean="0"/>
              <a:t> </a:t>
            </a:r>
            <a:r>
              <a:rPr lang="en-US" altLang="zh-CN" sz="2000" i="1" dirty="0" smtClean="0"/>
              <a:t>i</a:t>
            </a:r>
            <a:r>
              <a:rPr lang="en-US" altLang="zh-CN" sz="2000" dirty="0" smtClean="0"/>
              <a:t>+1 to </a:t>
            </a:r>
            <a:r>
              <a:rPr lang="en-US" altLang="zh-CN" sz="2000" i="1" dirty="0" smtClean="0"/>
              <a:t>n </a:t>
            </a:r>
            <a:r>
              <a:rPr lang="en-US" altLang="zh-CN" sz="2000" dirty="0" smtClean="0"/>
              <a:t>do</a:t>
            </a:r>
            <a:br>
              <a:rPr lang="en-US" altLang="zh-CN" sz="2000" dirty="0" smtClean="0"/>
            </a:br>
            <a:r>
              <a:rPr lang="en-US" altLang="zh-CN" sz="2000" dirty="0" smtClean="0"/>
              <a:t>          for</a:t>
            </a:r>
            <a:r>
              <a:rPr lang="en-US" altLang="zh-CN" sz="2000" i="1" dirty="0" smtClean="0"/>
              <a:t> k </a:t>
            </a:r>
            <a:r>
              <a:rPr lang="en-US" altLang="zh-CN" sz="2000" dirty="0" smtClean="0">
                <a:cs typeface="Times New Roman" pitchFamily="18" charset="0"/>
              </a:rPr>
              <a:t>←</a:t>
            </a:r>
            <a:r>
              <a:rPr lang="en-US" altLang="zh-CN" sz="2000" dirty="0" smtClean="0"/>
              <a:t> </a:t>
            </a:r>
            <a:r>
              <a:rPr lang="en-US" altLang="zh-CN" sz="2000" i="1" dirty="0" err="1" smtClean="0"/>
              <a:t>i</a:t>
            </a:r>
            <a:r>
              <a:rPr lang="en-US" altLang="zh-CN" sz="2000" i="1" dirty="0" smtClean="0"/>
              <a:t> </a:t>
            </a:r>
            <a:r>
              <a:rPr lang="en-US" altLang="zh-CN" sz="2000" dirty="0" smtClean="0"/>
              <a:t>to </a:t>
            </a:r>
            <a:r>
              <a:rPr lang="en-US" altLang="zh-CN" sz="2000" i="1" dirty="0" smtClean="0"/>
              <a:t>n+</a:t>
            </a:r>
            <a:r>
              <a:rPr lang="en-US" altLang="zh-CN" sz="2000" dirty="0" smtClean="0"/>
              <a:t>1 do</a:t>
            </a:r>
            <a:br>
              <a:rPr lang="en-US" altLang="zh-CN" sz="2000" dirty="0" smtClean="0"/>
            </a:br>
            <a:r>
              <a:rPr lang="en-US" altLang="zh-CN" sz="2000" i="1" dirty="0" smtClean="0"/>
              <a:t>	    A</a:t>
            </a:r>
            <a:r>
              <a:rPr lang="en-US" altLang="zh-CN" sz="2000" dirty="0" smtClean="0"/>
              <a:t>[</a:t>
            </a:r>
            <a:r>
              <a:rPr lang="en-US" altLang="zh-CN" sz="2000" i="1" dirty="0" smtClean="0"/>
              <a:t>j</a:t>
            </a:r>
            <a:r>
              <a:rPr lang="en-US" altLang="zh-CN" sz="2000" dirty="0" smtClean="0"/>
              <a:t>,</a:t>
            </a:r>
            <a:r>
              <a:rPr lang="en-US" altLang="zh-CN" sz="2000" i="1" dirty="0" smtClean="0"/>
              <a:t> k</a:t>
            </a:r>
            <a:r>
              <a:rPr lang="en-US" altLang="zh-CN" sz="2000" dirty="0" smtClean="0"/>
              <a:t>] </a:t>
            </a:r>
            <a:r>
              <a:rPr lang="en-US" altLang="zh-CN" sz="2000" dirty="0" smtClean="0">
                <a:cs typeface="Times New Roman" pitchFamily="18" charset="0"/>
              </a:rPr>
              <a:t>←</a:t>
            </a:r>
            <a:r>
              <a:rPr lang="en-US" altLang="zh-CN" sz="2000" dirty="0" smtClean="0"/>
              <a:t> </a:t>
            </a:r>
            <a:r>
              <a:rPr lang="en-US" altLang="zh-CN" sz="2000" i="1" dirty="0" smtClean="0"/>
              <a:t>A</a:t>
            </a:r>
            <a:r>
              <a:rPr lang="en-US" altLang="zh-CN" sz="2000" dirty="0" smtClean="0"/>
              <a:t>[</a:t>
            </a:r>
            <a:r>
              <a:rPr lang="en-US" altLang="zh-CN" sz="2000" i="1" dirty="0" smtClean="0"/>
              <a:t>j</a:t>
            </a:r>
            <a:r>
              <a:rPr lang="en-US" altLang="zh-CN" sz="2000" dirty="0" smtClean="0"/>
              <a:t>,</a:t>
            </a:r>
            <a:r>
              <a:rPr lang="en-US" altLang="zh-CN" sz="2000" i="1" dirty="0" smtClean="0"/>
              <a:t> k</a:t>
            </a:r>
            <a:r>
              <a:rPr lang="en-US" altLang="zh-CN" sz="2000" dirty="0" smtClean="0"/>
              <a:t>] - </a:t>
            </a:r>
            <a:r>
              <a:rPr lang="en-US" altLang="zh-CN" sz="2000" i="1" dirty="0" smtClean="0"/>
              <a:t>A</a:t>
            </a:r>
            <a:r>
              <a:rPr lang="en-US" altLang="zh-CN" sz="2000" dirty="0" smtClean="0"/>
              <a:t>[</a:t>
            </a:r>
            <a:r>
              <a:rPr lang="en-US" altLang="zh-CN" sz="2000" i="1" dirty="0" err="1" smtClean="0"/>
              <a:t>i</a:t>
            </a:r>
            <a:r>
              <a:rPr lang="en-US" altLang="zh-CN" sz="2000" dirty="0" smtClean="0"/>
              <a:t>,</a:t>
            </a:r>
            <a:r>
              <a:rPr lang="en-US" altLang="zh-CN" sz="2000" i="1" dirty="0" smtClean="0"/>
              <a:t> k</a:t>
            </a:r>
            <a:r>
              <a:rPr lang="en-US" altLang="zh-CN" sz="2000" dirty="0" smtClean="0"/>
              <a:t>]</a:t>
            </a:r>
            <a:r>
              <a:rPr lang="en-US" altLang="zh-CN" sz="2000" i="1" dirty="0" smtClean="0"/>
              <a:t> * A</a:t>
            </a:r>
            <a:r>
              <a:rPr lang="en-US" altLang="zh-CN" sz="2000" dirty="0" smtClean="0"/>
              <a:t>[</a:t>
            </a:r>
            <a:r>
              <a:rPr lang="en-US" altLang="zh-CN" sz="2000" i="1" dirty="0" smtClean="0"/>
              <a:t>j</a:t>
            </a:r>
            <a:r>
              <a:rPr lang="en-US" altLang="zh-CN" sz="2000" dirty="0" smtClean="0"/>
              <a:t>,</a:t>
            </a:r>
            <a:r>
              <a:rPr lang="en-US" altLang="zh-CN" sz="2000" i="1" dirty="0" smtClean="0"/>
              <a:t> </a:t>
            </a:r>
            <a:r>
              <a:rPr lang="en-US" altLang="zh-CN" sz="2000" i="1" dirty="0" err="1" smtClean="0"/>
              <a:t>i</a:t>
            </a:r>
            <a:r>
              <a:rPr lang="en-US" altLang="zh-CN" sz="2000" dirty="0" smtClean="0"/>
              <a:t>] / </a:t>
            </a:r>
            <a:r>
              <a:rPr lang="en-US" altLang="zh-CN" sz="2000" i="1" dirty="0" smtClean="0"/>
              <a:t>A</a:t>
            </a:r>
            <a:r>
              <a:rPr lang="en-US" altLang="zh-CN" sz="2000" dirty="0" smtClean="0"/>
              <a:t>[</a:t>
            </a:r>
            <a:r>
              <a:rPr lang="en-US" altLang="zh-CN" sz="2000" i="1" dirty="0" err="1" smtClean="0"/>
              <a:t>i</a:t>
            </a:r>
            <a:r>
              <a:rPr lang="en-US" altLang="zh-CN" sz="2000" dirty="0" smtClean="0"/>
              <a:t>,</a:t>
            </a:r>
            <a:r>
              <a:rPr lang="en-US" altLang="zh-CN" sz="2000" i="1" dirty="0" smtClean="0"/>
              <a:t> </a:t>
            </a:r>
            <a:r>
              <a:rPr lang="en-US" altLang="zh-CN" sz="2000" i="1" dirty="0" err="1" smtClean="0"/>
              <a:t>i</a:t>
            </a:r>
            <a:r>
              <a:rPr lang="en-US" altLang="zh-CN" sz="2000" dirty="0" smtClean="0"/>
              <a:t>]  //improve!</a:t>
            </a:r>
            <a:br>
              <a:rPr lang="en-US" altLang="zh-CN" sz="2000" dirty="0" smtClean="0"/>
            </a:br>
            <a:endParaRPr lang="en-US" altLang="zh-CN" sz="2000" dirty="0" smtClean="0"/>
          </a:p>
          <a:p>
            <a:pPr marL="0" indent="0">
              <a:lnSpc>
                <a:spcPct val="90000"/>
              </a:lnSpc>
              <a:buFont typeface="Monotype Sorts"/>
              <a:buNone/>
            </a:pPr>
            <a:r>
              <a:rPr lang="en-US" altLang="zh-CN" sz="2000" dirty="0" smtClean="0">
                <a:solidFill>
                  <a:srgbClr val="0070C0"/>
                </a:solidFill>
              </a:rPr>
              <a:t>Stage 2: Back substitutions</a:t>
            </a:r>
            <a:r>
              <a:rPr lang="en-US" altLang="zh-CN" sz="2000" dirty="0" smtClean="0"/>
              <a:t/>
            </a:r>
            <a:br>
              <a:rPr lang="en-US" altLang="zh-CN" sz="2000" dirty="0" smtClean="0"/>
            </a:br>
            <a:r>
              <a:rPr lang="en-US" altLang="zh-CN" sz="2000" dirty="0" smtClean="0"/>
              <a:t>for</a:t>
            </a:r>
            <a:r>
              <a:rPr lang="en-US" altLang="zh-CN" sz="2000" i="1" dirty="0" smtClean="0"/>
              <a:t> j </a:t>
            </a:r>
            <a:r>
              <a:rPr lang="en-US" altLang="zh-CN" sz="2000" dirty="0" smtClean="0">
                <a:cs typeface="Times New Roman" pitchFamily="18" charset="0"/>
              </a:rPr>
              <a:t>←</a:t>
            </a:r>
            <a:r>
              <a:rPr lang="en-US" altLang="zh-CN" sz="2000" dirty="0" smtClean="0"/>
              <a:t> </a:t>
            </a:r>
            <a:r>
              <a:rPr lang="en-US" altLang="zh-CN" sz="2000" i="1" dirty="0" smtClean="0"/>
              <a:t>n</a:t>
            </a:r>
            <a:r>
              <a:rPr lang="en-US" altLang="zh-CN" sz="2000" dirty="0" smtClean="0"/>
              <a:t> </a:t>
            </a:r>
            <a:r>
              <a:rPr lang="en-US" altLang="zh-CN" sz="2000" dirty="0" err="1" smtClean="0"/>
              <a:t>downto</a:t>
            </a:r>
            <a:r>
              <a:rPr lang="en-US" altLang="zh-CN" sz="2000" dirty="0" smtClean="0"/>
              <a:t> 1 do</a:t>
            </a:r>
          </a:p>
          <a:p>
            <a:pPr marL="0" indent="0">
              <a:lnSpc>
                <a:spcPct val="90000"/>
              </a:lnSpc>
              <a:buFont typeface="Monotype Sorts"/>
              <a:buNone/>
            </a:pPr>
            <a:r>
              <a:rPr lang="en-US" altLang="zh-CN" sz="2000" dirty="0" smtClean="0"/>
              <a:t>      </a:t>
            </a:r>
            <a:r>
              <a:rPr lang="en-US" altLang="zh-CN" sz="2000" i="1" dirty="0" smtClean="0"/>
              <a:t>t</a:t>
            </a:r>
            <a:r>
              <a:rPr lang="en-US" altLang="zh-CN" sz="2000" dirty="0" smtClean="0"/>
              <a:t> </a:t>
            </a:r>
            <a:r>
              <a:rPr lang="en-US" altLang="zh-CN" sz="2000" dirty="0" smtClean="0">
                <a:cs typeface="Times New Roman" pitchFamily="18" charset="0"/>
              </a:rPr>
              <a:t>←</a:t>
            </a:r>
            <a:r>
              <a:rPr lang="en-US" altLang="zh-CN" sz="2000" dirty="0" smtClean="0"/>
              <a:t> 0</a:t>
            </a:r>
          </a:p>
          <a:p>
            <a:pPr marL="0" indent="0">
              <a:lnSpc>
                <a:spcPct val="90000"/>
              </a:lnSpc>
              <a:buFont typeface="Monotype Sorts"/>
              <a:buNone/>
            </a:pPr>
            <a:r>
              <a:rPr lang="en-US" altLang="zh-CN" sz="2000" dirty="0" smtClean="0"/>
              <a:t>      for</a:t>
            </a:r>
            <a:r>
              <a:rPr lang="en-US" altLang="zh-CN" sz="2000" i="1" dirty="0" smtClean="0"/>
              <a:t> k </a:t>
            </a:r>
            <a:r>
              <a:rPr lang="en-US" altLang="zh-CN" sz="2000" dirty="0" smtClean="0">
                <a:cs typeface="Times New Roman" pitchFamily="18" charset="0"/>
              </a:rPr>
              <a:t>←</a:t>
            </a:r>
            <a:r>
              <a:rPr lang="en-US" altLang="zh-CN" sz="2000" i="1" dirty="0" smtClean="0"/>
              <a:t> j </a:t>
            </a:r>
            <a:r>
              <a:rPr lang="en-US" altLang="zh-CN" sz="2000" dirty="0" smtClean="0"/>
              <a:t>+1</a:t>
            </a:r>
            <a:r>
              <a:rPr lang="en-US" altLang="zh-CN" sz="2000" i="1" dirty="0" smtClean="0"/>
              <a:t> </a:t>
            </a:r>
            <a:r>
              <a:rPr lang="en-US" altLang="zh-CN" sz="2000" dirty="0" smtClean="0"/>
              <a:t>to </a:t>
            </a:r>
            <a:r>
              <a:rPr lang="en-US" altLang="zh-CN" sz="2000" i="1" dirty="0" smtClean="0"/>
              <a:t>n </a:t>
            </a:r>
            <a:r>
              <a:rPr lang="en-US" altLang="zh-CN" sz="2000" dirty="0" smtClean="0"/>
              <a:t>do</a:t>
            </a:r>
          </a:p>
          <a:p>
            <a:pPr marL="0" indent="0">
              <a:lnSpc>
                <a:spcPct val="90000"/>
              </a:lnSpc>
              <a:buFont typeface="Monotype Sorts"/>
              <a:buNone/>
            </a:pPr>
            <a:r>
              <a:rPr lang="en-US" altLang="zh-CN" sz="2000" dirty="0" smtClean="0"/>
              <a:t>            </a:t>
            </a:r>
            <a:r>
              <a:rPr lang="en-US" altLang="zh-CN" sz="2000" i="1" dirty="0" smtClean="0"/>
              <a:t>t</a:t>
            </a:r>
            <a:r>
              <a:rPr lang="en-US" altLang="zh-CN" sz="2000" dirty="0" smtClean="0"/>
              <a:t> </a:t>
            </a:r>
            <a:r>
              <a:rPr lang="en-US" altLang="zh-CN" sz="2000" dirty="0" smtClean="0">
                <a:cs typeface="Times New Roman" pitchFamily="18" charset="0"/>
              </a:rPr>
              <a:t>←</a:t>
            </a:r>
            <a:r>
              <a:rPr lang="en-US" altLang="zh-CN" sz="2000" dirty="0" smtClean="0"/>
              <a:t> </a:t>
            </a:r>
            <a:r>
              <a:rPr lang="en-US" altLang="zh-CN" sz="2000" i="1" dirty="0" smtClean="0"/>
              <a:t>t</a:t>
            </a:r>
            <a:r>
              <a:rPr lang="en-US" altLang="zh-CN" sz="2000" dirty="0" smtClean="0"/>
              <a:t> + </a:t>
            </a:r>
            <a:r>
              <a:rPr lang="en-US" altLang="zh-CN" sz="2000" i="1" dirty="0" smtClean="0"/>
              <a:t>A</a:t>
            </a:r>
            <a:r>
              <a:rPr lang="en-US" altLang="zh-CN" sz="2000" dirty="0" smtClean="0"/>
              <a:t>[</a:t>
            </a:r>
            <a:r>
              <a:rPr lang="en-US" altLang="zh-CN" sz="2000" i="1" dirty="0" smtClean="0"/>
              <a:t>j</a:t>
            </a:r>
            <a:r>
              <a:rPr lang="en-US" altLang="zh-CN" sz="2000" dirty="0" smtClean="0"/>
              <a:t>,</a:t>
            </a:r>
            <a:r>
              <a:rPr lang="en-US" altLang="zh-CN" sz="2000" i="1" dirty="0" smtClean="0"/>
              <a:t> k</a:t>
            </a:r>
            <a:r>
              <a:rPr lang="en-US" altLang="zh-CN" sz="2000" dirty="0" smtClean="0"/>
              <a:t>] * </a:t>
            </a:r>
            <a:r>
              <a:rPr lang="en-US" altLang="zh-CN" sz="2000" i="1" dirty="0" smtClean="0"/>
              <a:t>x</a:t>
            </a:r>
            <a:r>
              <a:rPr lang="en-US" altLang="zh-CN" sz="2000" dirty="0" smtClean="0"/>
              <a:t>[</a:t>
            </a:r>
            <a:r>
              <a:rPr lang="en-US" altLang="zh-CN" sz="2000" i="1" dirty="0" smtClean="0"/>
              <a:t>k</a:t>
            </a:r>
            <a:r>
              <a:rPr lang="en-US" altLang="zh-CN" sz="2000" dirty="0" smtClean="0"/>
              <a:t>] </a:t>
            </a:r>
            <a:br>
              <a:rPr lang="en-US" altLang="zh-CN" sz="2000" dirty="0" smtClean="0"/>
            </a:br>
            <a:r>
              <a:rPr lang="en-US" altLang="zh-CN" sz="2000" dirty="0" smtClean="0"/>
              <a:t>      </a:t>
            </a:r>
            <a:r>
              <a:rPr lang="en-US" altLang="zh-CN" sz="2000" i="1" dirty="0" smtClean="0"/>
              <a:t>x</a:t>
            </a:r>
            <a:r>
              <a:rPr lang="en-US" altLang="zh-CN" sz="2000" dirty="0" smtClean="0"/>
              <a:t>[</a:t>
            </a:r>
            <a:r>
              <a:rPr lang="en-US" altLang="zh-CN" sz="2000" i="1" dirty="0" smtClean="0"/>
              <a:t>j</a:t>
            </a:r>
            <a:r>
              <a:rPr lang="en-US" altLang="zh-CN" sz="2000" dirty="0" smtClean="0"/>
              <a:t>] </a:t>
            </a:r>
            <a:r>
              <a:rPr lang="en-US" altLang="zh-CN" sz="2000" dirty="0" smtClean="0">
                <a:cs typeface="Times New Roman" pitchFamily="18" charset="0"/>
              </a:rPr>
              <a:t>←</a:t>
            </a:r>
            <a:r>
              <a:rPr lang="en-US" altLang="zh-CN" sz="2000" dirty="0" smtClean="0"/>
              <a:t> (</a:t>
            </a:r>
            <a:r>
              <a:rPr lang="en-US" altLang="zh-CN" sz="2000" i="1" dirty="0" smtClean="0"/>
              <a:t>A</a:t>
            </a:r>
            <a:r>
              <a:rPr lang="en-US" altLang="zh-CN" sz="2000" dirty="0" smtClean="0"/>
              <a:t>[</a:t>
            </a:r>
            <a:r>
              <a:rPr lang="en-US" altLang="zh-CN" sz="2000" i="1" dirty="0" smtClean="0"/>
              <a:t>j</a:t>
            </a:r>
            <a:r>
              <a:rPr lang="en-US" altLang="zh-CN" sz="2000" dirty="0" smtClean="0"/>
              <a:t>,</a:t>
            </a:r>
            <a:r>
              <a:rPr lang="en-US" altLang="zh-CN" sz="2000" i="1" dirty="0" smtClean="0"/>
              <a:t> n</a:t>
            </a:r>
            <a:r>
              <a:rPr lang="en-US" altLang="zh-CN" sz="2000" dirty="0" smtClean="0"/>
              <a:t>+1] - </a:t>
            </a:r>
            <a:r>
              <a:rPr lang="en-US" altLang="zh-CN" sz="2000" i="1" dirty="0" smtClean="0"/>
              <a:t>t</a:t>
            </a:r>
            <a:r>
              <a:rPr lang="en-US" altLang="zh-CN" sz="2000" dirty="0" smtClean="0"/>
              <a:t>) / </a:t>
            </a:r>
            <a:r>
              <a:rPr lang="en-US" altLang="zh-CN" sz="2000" i="1" dirty="0" smtClean="0"/>
              <a:t>A</a:t>
            </a:r>
            <a:r>
              <a:rPr lang="en-US" altLang="zh-CN" sz="2000" dirty="0" smtClean="0"/>
              <a:t>[</a:t>
            </a:r>
            <a:r>
              <a:rPr lang="en-US" altLang="zh-CN" sz="2000" i="1" dirty="0" smtClean="0"/>
              <a:t>j</a:t>
            </a:r>
            <a:r>
              <a:rPr lang="en-US" altLang="zh-CN" sz="2000" dirty="0" smtClean="0"/>
              <a:t>,</a:t>
            </a:r>
            <a:r>
              <a:rPr lang="en-US" altLang="zh-CN" sz="2000" i="1" dirty="0" smtClean="0"/>
              <a:t> j</a:t>
            </a:r>
            <a:r>
              <a:rPr lang="en-US" altLang="zh-CN" sz="2000" dirty="0" smtClean="0"/>
              <a:t>] </a:t>
            </a:r>
          </a:p>
          <a:p>
            <a:pPr marL="0" indent="0">
              <a:lnSpc>
                <a:spcPct val="90000"/>
              </a:lnSpc>
              <a:buFont typeface="Monotype Sorts"/>
              <a:buNone/>
            </a:pPr>
            <a:r>
              <a:rPr lang="en-US" altLang="zh-CN" sz="2000" dirty="0" smtClean="0"/>
              <a:t> </a:t>
            </a:r>
            <a:br>
              <a:rPr lang="en-US" altLang="zh-CN" sz="2000" dirty="0" smtClean="0"/>
            </a:br>
            <a:r>
              <a:rPr lang="en-US" altLang="zh-CN" sz="2000" dirty="0" smtClean="0"/>
              <a:t/>
            </a:r>
            <a:br>
              <a:rPr lang="en-US" altLang="zh-CN" sz="2000" dirty="0" smtClean="0"/>
            </a:br>
            <a:endParaRPr lang="el-GR" altLang="zh-CN" sz="2000" dirty="0" smtClean="0"/>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16</a:t>
            </a:fld>
            <a:endParaRPr lang="en-US" altLang="zh-CN" dirty="0"/>
          </a:p>
        </p:txBody>
      </p:sp>
    </p:spTree>
    <p:extLst>
      <p:ext uri="{BB962C8B-B14F-4D97-AF65-F5344CB8AC3E}">
        <p14:creationId xmlns:p14="http://schemas.microsoft.com/office/powerpoint/2010/main" val="17026789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746">
                                            <p:txEl>
                                              <p:pRg st="0" end="0"/>
                                            </p:txEl>
                                          </p:spTgt>
                                        </p:tgtEl>
                                        <p:attrNameLst>
                                          <p:attrName>style.visibility</p:attrName>
                                        </p:attrNameLst>
                                      </p:cBhvr>
                                      <p:to>
                                        <p:strVal val="visible"/>
                                      </p:to>
                                    </p:set>
                                    <p:anim calcmode="lin" valueType="num">
                                      <p:cBhvr additive="base">
                                        <p:cTn id="7" dur="500" fill="hold"/>
                                        <p:tgtEl>
                                          <p:spTgt spid="317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74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1746">
                                            <p:txEl>
                                              <p:pRg st="1" end="1"/>
                                            </p:txEl>
                                          </p:spTgt>
                                        </p:tgtEl>
                                        <p:attrNameLst>
                                          <p:attrName>style.visibility</p:attrName>
                                        </p:attrNameLst>
                                      </p:cBhvr>
                                      <p:to>
                                        <p:strVal val="visible"/>
                                      </p:to>
                                    </p:set>
                                    <p:anim calcmode="lin" valueType="num">
                                      <p:cBhvr additive="base">
                                        <p:cTn id="11" dur="500" fill="hold"/>
                                        <p:tgtEl>
                                          <p:spTgt spid="3174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1746">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1746">
                                            <p:txEl>
                                              <p:pRg st="2" end="2"/>
                                            </p:txEl>
                                          </p:spTgt>
                                        </p:tgtEl>
                                        <p:attrNameLst>
                                          <p:attrName>style.visibility</p:attrName>
                                        </p:attrNameLst>
                                      </p:cBhvr>
                                      <p:to>
                                        <p:strVal val="visible"/>
                                      </p:to>
                                    </p:set>
                                    <p:anim calcmode="lin" valueType="num">
                                      <p:cBhvr additive="base">
                                        <p:cTn id="15" dur="500" fill="hold"/>
                                        <p:tgtEl>
                                          <p:spTgt spid="31746">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174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1746">
                                            <p:txEl>
                                              <p:pRg st="3" end="3"/>
                                            </p:txEl>
                                          </p:spTgt>
                                        </p:tgtEl>
                                        <p:attrNameLst>
                                          <p:attrName>style.visibility</p:attrName>
                                        </p:attrNameLst>
                                      </p:cBhvr>
                                      <p:to>
                                        <p:strVal val="visible"/>
                                      </p:to>
                                    </p:set>
                                    <p:anim calcmode="lin" valueType="num">
                                      <p:cBhvr additive="base">
                                        <p:cTn id="21" dur="500" fill="hold"/>
                                        <p:tgtEl>
                                          <p:spTgt spid="31746">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1746">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1746">
                                            <p:txEl>
                                              <p:pRg st="4" end="4"/>
                                            </p:txEl>
                                          </p:spTgt>
                                        </p:tgtEl>
                                        <p:attrNameLst>
                                          <p:attrName>style.visibility</p:attrName>
                                        </p:attrNameLst>
                                      </p:cBhvr>
                                      <p:to>
                                        <p:strVal val="visible"/>
                                      </p:to>
                                    </p:set>
                                    <p:anim calcmode="lin" valueType="num">
                                      <p:cBhvr additive="base">
                                        <p:cTn id="25" dur="500" fill="hold"/>
                                        <p:tgtEl>
                                          <p:spTgt spid="3174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1746">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1746">
                                            <p:txEl>
                                              <p:pRg st="5" end="5"/>
                                            </p:txEl>
                                          </p:spTgt>
                                        </p:tgtEl>
                                        <p:attrNameLst>
                                          <p:attrName>style.visibility</p:attrName>
                                        </p:attrNameLst>
                                      </p:cBhvr>
                                      <p:to>
                                        <p:strVal val="visible"/>
                                      </p:to>
                                    </p:set>
                                    <p:anim calcmode="lin" valueType="num">
                                      <p:cBhvr additive="base">
                                        <p:cTn id="29" dur="500" fill="hold"/>
                                        <p:tgtEl>
                                          <p:spTgt spid="31746">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1746">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1746">
                                            <p:txEl>
                                              <p:pRg st="6" end="6"/>
                                            </p:txEl>
                                          </p:spTgt>
                                        </p:tgtEl>
                                        <p:attrNameLst>
                                          <p:attrName>style.visibility</p:attrName>
                                        </p:attrNameLst>
                                      </p:cBhvr>
                                      <p:to>
                                        <p:strVal val="visible"/>
                                      </p:to>
                                    </p:set>
                                    <p:anim calcmode="lin" valueType="num">
                                      <p:cBhvr additive="base">
                                        <p:cTn id="33" dur="500" fill="hold"/>
                                        <p:tgtEl>
                                          <p:spTgt spid="31746">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174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5" descr="6_2a"/>
          <p:cNvPicPr>
            <a:picLocks noChangeAspect="1" noChangeArrowheads="1"/>
          </p:cNvPicPr>
          <p:nvPr/>
        </p:nvPicPr>
        <p:blipFill>
          <a:blip r:embed="rId3" cstate="print"/>
          <a:srcRect/>
          <a:stretch>
            <a:fillRect/>
          </a:stretch>
        </p:blipFill>
        <p:spPr bwMode="auto">
          <a:xfrm>
            <a:off x="179388" y="1215863"/>
            <a:ext cx="8964612" cy="4092575"/>
          </a:xfrm>
          <a:prstGeom prst="rect">
            <a:avLst/>
          </a:prstGeom>
          <a:noFill/>
          <a:ln w="9525">
            <a:noFill/>
            <a:miter lim="800000"/>
            <a:headEnd/>
            <a:tailEnd/>
          </a:ln>
        </p:spPr>
      </p:pic>
      <p:sp>
        <p:nvSpPr>
          <p:cNvPr id="104454" name="Text Box 6"/>
          <p:cNvSpPr txBox="1">
            <a:spLocks noChangeArrowheads="1"/>
          </p:cNvSpPr>
          <p:nvPr/>
        </p:nvSpPr>
        <p:spPr bwMode="auto">
          <a:xfrm>
            <a:off x="766762" y="5425775"/>
            <a:ext cx="8061822" cy="830997"/>
          </a:xfrm>
          <a:prstGeom prst="rect">
            <a:avLst/>
          </a:prstGeom>
          <a:noFill/>
          <a:ln w="9525">
            <a:noFill/>
            <a:miter lim="800000"/>
            <a:headEnd/>
            <a:tailEnd/>
          </a:ln>
        </p:spPr>
        <p:txBody>
          <a:bodyPr wrap="none">
            <a:spAutoFit/>
          </a:bodyPr>
          <a:lstStyle/>
          <a:p>
            <a:r>
              <a:rPr lang="zh-CN" altLang="en-US" sz="2400" b="1" dirty="0">
                <a:solidFill>
                  <a:srgbClr val="FF3300"/>
                </a:solidFill>
                <a:latin typeface="微软雅黑" panose="020B0503020204020204" pitchFamily="34" charset="-122"/>
                <a:ea typeface="微软雅黑" panose="020B0503020204020204" pitchFamily="34" charset="-122"/>
              </a:rPr>
              <a:t>缺点：</a:t>
            </a:r>
            <a:r>
              <a:rPr lang="en-US" altLang="zh-CN" sz="2400" b="1" dirty="0">
                <a:solidFill>
                  <a:srgbClr val="FF3300"/>
                </a:solidFill>
                <a:latin typeface="微软雅黑" panose="020B0503020204020204" pitchFamily="34" charset="-122"/>
                <a:ea typeface="微软雅黑" panose="020B0503020204020204" pitchFamily="34" charset="-122"/>
              </a:rPr>
              <a:t>A[</a:t>
            </a:r>
            <a:r>
              <a:rPr lang="en-US" altLang="zh-CN" sz="2400" b="1" dirty="0" err="1">
                <a:solidFill>
                  <a:srgbClr val="FF3300"/>
                </a:solidFill>
                <a:latin typeface="微软雅黑" panose="020B0503020204020204" pitchFamily="34" charset="-122"/>
                <a:ea typeface="微软雅黑" panose="020B0503020204020204" pitchFamily="34" charset="-122"/>
              </a:rPr>
              <a:t>i,i</a:t>
            </a:r>
            <a:r>
              <a:rPr lang="en-US" altLang="zh-CN" sz="2400" b="1" dirty="0">
                <a:solidFill>
                  <a:srgbClr val="FF3300"/>
                </a:solidFill>
                <a:latin typeface="微软雅黑" panose="020B0503020204020204" pitchFamily="34" charset="-122"/>
                <a:ea typeface="微软雅黑" panose="020B0503020204020204" pitchFamily="34" charset="-122"/>
              </a:rPr>
              <a:t>]=0</a:t>
            </a:r>
            <a:r>
              <a:rPr lang="zh-CN" altLang="en-US" sz="2400" b="1" dirty="0">
                <a:solidFill>
                  <a:srgbClr val="FF3300"/>
                </a:solidFill>
                <a:latin typeface="微软雅黑" panose="020B0503020204020204" pitchFamily="34" charset="-122"/>
                <a:ea typeface="微软雅黑" panose="020B0503020204020204" pitchFamily="34" charset="-122"/>
              </a:rPr>
              <a:t>；</a:t>
            </a:r>
            <a:r>
              <a:rPr lang="en-US" altLang="zh-CN" sz="2400" b="1" dirty="0">
                <a:solidFill>
                  <a:srgbClr val="FF3300"/>
                </a:solidFill>
                <a:latin typeface="微软雅黑" panose="020B0503020204020204" pitchFamily="34" charset="-122"/>
                <a:ea typeface="微软雅黑" panose="020B0503020204020204" pitchFamily="34" charset="-122"/>
              </a:rPr>
              <a:t>A[</a:t>
            </a:r>
            <a:r>
              <a:rPr lang="en-US" altLang="zh-CN" sz="2400" b="1" dirty="0" err="1">
                <a:solidFill>
                  <a:srgbClr val="FF3300"/>
                </a:solidFill>
                <a:latin typeface="微软雅黑" panose="020B0503020204020204" pitchFamily="34" charset="-122"/>
                <a:ea typeface="微软雅黑" panose="020B0503020204020204" pitchFamily="34" charset="-122"/>
              </a:rPr>
              <a:t>i,i</a:t>
            </a:r>
            <a:r>
              <a:rPr lang="en-US" altLang="zh-CN" sz="2400" b="1" dirty="0">
                <a:solidFill>
                  <a:srgbClr val="FF3300"/>
                </a:solidFill>
                <a:latin typeface="微软雅黑" panose="020B0503020204020204" pitchFamily="34" charset="-122"/>
                <a:ea typeface="微软雅黑" panose="020B0503020204020204" pitchFamily="34" charset="-122"/>
              </a:rPr>
              <a:t>]</a:t>
            </a:r>
            <a:r>
              <a:rPr lang="zh-CN" altLang="en-US" sz="2400" b="1" dirty="0">
                <a:solidFill>
                  <a:srgbClr val="FF3300"/>
                </a:solidFill>
                <a:latin typeface="微软雅黑" panose="020B0503020204020204" pitchFamily="34" charset="-122"/>
                <a:ea typeface="微软雅黑" panose="020B0503020204020204" pitchFamily="34" charset="-122"/>
              </a:rPr>
              <a:t>非常小，导致</a:t>
            </a:r>
            <a:r>
              <a:rPr lang="en-US" altLang="zh-CN" sz="2400" b="1" dirty="0">
                <a:solidFill>
                  <a:srgbClr val="FF3300"/>
                </a:solidFill>
                <a:latin typeface="微软雅黑" panose="020B0503020204020204" pitchFamily="34" charset="-122"/>
                <a:ea typeface="微软雅黑" panose="020B0503020204020204" pitchFamily="34" charset="-122"/>
              </a:rPr>
              <a:t>A[</a:t>
            </a:r>
            <a:r>
              <a:rPr lang="en-US" altLang="zh-CN" sz="2400" b="1" dirty="0" err="1">
                <a:solidFill>
                  <a:srgbClr val="FF3300"/>
                </a:solidFill>
                <a:latin typeface="微软雅黑" panose="020B0503020204020204" pitchFamily="34" charset="-122"/>
                <a:ea typeface="微软雅黑" panose="020B0503020204020204" pitchFamily="34" charset="-122"/>
              </a:rPr>
              <a:t>j,i</a:t>
            </a:r>
            <a:r>
              <a:rPr lang="en-US" altLang="zh-CN" sz="2400" b="1" dirty="0">
                <a:solidFill>
                  <a:srgbClr val="FF3300"/>
                </a:solidFill>
                <a:latin typeface="微软雅黑" panose="020B0503020204020204" pitchFamily="34" charset="-122"/>
                <a:ea typeface="微软雅黑" panose="020B0503020204020204" pitchFamily="34" charset="-122"/>
              </a:rPr>
              <a:t>]/A[</a:t>
            </a:r>
            <a:r>
              <a:rPr lang="en-US" altLang="zh-CN" sz="2400" b="1" dirty="0" err="1">
                <a:solidFill>
                  <a:srgbClr val="FF3300"/>
                </a:solidFill>
                <a:latin typeface="微软雅黑" panose="020B0503020204020204" pitchFamily="34" charset="-122"/>
                <a:ea typeface="微软雅黑" panose="020B0503020204020204" pitchFamily="34" charset="-122"/>
              </a:rPr>
              <a:t>i,i</a:t>
            </a:r>
            <a:r>
              <a:rPr lang="en-US" altLang="zh-CN" sz="2400" b="1" dirty="0">
                <a:solidFill>
                  <a:srgbClr val="FF3300"/>
                </a:solidFill>
                <a:latin typeface="微软雅黑" panose="020B0503020204020204" pitchFamily="34" charset="-122"/>
                <a:ea typeface="微软雅黑" panose="020B0503020204020204" pitchFamily="34" charset="-122"/>
              </a:rPr>
              <a:t>]</a:t>
            </a:r>
            <a:r>
              <a:rPr lang="zh-CN" altLang="en-US" sz="2400" b="1" dirty="0">
                <a:solidFill>
                  <a:srgbClr val="FF3300"/>
                </a:solidFill>
                <a:latin typeface="微软雅黑" panose="020B0503020204020204" pitchFamily="34" charset="-122"/>
                <a:ea typeface="微软雅黑" panose="020B0503020204020204" pitchFamily="34" charset="-122"/>
              </a:rPr>
              <a:t>非常大，</a:t>
            </a:r>
          </a:p>
          <a:p>
            <a:r>
              <a:rPr lang="en-US" altLang="zh-CN" sz="2400" b="1" dirty="0">
                <a:solidFill>
                  <a:srgbClr val="FF3300"/>
                </a:solidFill>
                <a:latin typeface="微软雅黑" panose="020B0503020204020204" pitchFamily="34" charset="-122"/>
                <a:ea typeface="微软雅黑" panose="020B0503020204020204" pitchFamily="34" charset="-122"/>
              </a:rPr>
              <a:t>A[</a:t>
            </a:r>
            <a:r>
              <a:rPr lang="en-US" altLang="zh-CN" sz="2400" b="1" dirty="0" err="1">
                <a:solidFill>
                  <a:srgbClr val="FF3300"/>
                </a:solidFill>
                <a:latin typeface="微软雅黑" panose="020B0503020204020204" pitchFamily="34" charset="-122"/>
                <a:ea typeface="微软雅黑" panose="020B0503020204020204" pitchFamily="34" charset="-122"/>
              </a:rPr>
              <a:t>j,k</a:t>
            </a:r>
            <a:r>
              <a:rPr lang="en-US" altLang="zh-CN" sz="2400" b="1" dirty="0">
                <a:solidFill>
                  <a:srgbClr val="FF3300"/>
                </a:solidFill>
                <a:latin typeface="微软雅黑" panose="020B0503020204020204" pitchFamily="34" charset="-122"/>
                <a:ea typeface="微软雅黑" panose="020B0503020204020204" pitchFamily="34" charset="-122"/>
              </a:rPr>
              <a:t>]</a:t>
            </a:r>
            <a:r>
              <a:rPr lang="zh-CN" altLang="en-US" sz="2400" b="1" dirty="0">
                <a:solidFill>
                  <a:srgbClr val="FF3300"/>
                </a:solidFill>
                <a:latin typeface="微软雅黑" panose="020B0503020204020204" pitchFamily="34" charset="-122"/>
                <a:ea typeface="微软雅黑" panose="020B0503020204020204" pitchFamily="34" charset="-122"/>
              </a:rPr>
              <a:t>的新值会有舍入误差；内层循环效率非常低。</a:t>
            </a:r>
          </a:p>
        </p:txBody>
      </p:sp>
      <p:sp>
        <p:nvSpPr>
          <p:cNvPr id="33796" name="Rectangle 2"/>
          <p:cNvSpPr>
            <a:spLocks noGrp="1" noChangeArrowheads="1"/>
          </p:cNvSpPr>
          <p:nvPr>
            <p:ph type="title"/>
          </p:nvPr>
        </p:nvSpPr>
        <p:spPr>
          <a:xfrm>
            <a:off x="214313" y="500063"/>
            <a:ext cx="7924800" cy="533400"/>
          </a:xfrm>
        </p:spPr>
        <p:txBody>
          <a:bodyPr lIns="92075" tIns="46038" rIns="92075" bIns="46038"/>
          <a:lstStyle/>
          <a:p>
            <a:r>
              <a:rPr lang="en-US" altLang="zh-CN" smtClean="0">
                <a:ea typeface="宋体" charset="-122"/>
              </a:rPr>
              <a:t>Gaussian Elimination (cont.)</a:t>
            </a:r>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17</a:t>
            </a:fld>
            <a:endParaRPr lang="en-US" altLang="zh-CN" dirty="0"/>
          </a:p>
        </p:txBody>
      </p:sp>
    </p:spTree>
    <p:extLst>
      <p:ext uri="{BB962C8B-B14F-4D97-AF65-F5344CB8AC3E}">
        <p14:creationId xmlns:p14="http://schemas.microsoft.com/office/powerpoint/2010/main" val="26831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4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p:cNvSpPr>
            <a:spLocks noGrp="1" noChangeArrowheads="1"/>
          </p:cNvSpPr>
          <p:nvPr>
            <p:ph type="body" idx="1"/>
          </p:nvPr>
        </p:nvSpPr>
        <p:spPr/>
        <p:txBody>
          <a:bodyPr/>
          <a:lstStyle/>
          <a:p>
            <a:pPr eaLnBrk="1" hangingPunct="1"/>
            <a:endParaRPr lang="zh-CN" altLang="zh-CN" smtClean="0"/>
          </a:p>
        </p:txBody>
      </p:sp>
      <p:pic>
        <p:nvPicPr>
          <p:cNvPr id="35843" name="Picture 5"/>
          <p:cNvPicPr>
            <a:picLocks noChangeAspect="1" noChangeArrowheads="1"/>
          </p:cNvPicPr>
          <p:nvPr/>
        </p:nvPicPr>
        <p:blipFill>
          <a:blip r:embed="rId3" cstate="print"/>
          <a:srcRect/>
          <a:stretch>
            <a:fillRect/>
          </a:stretch>
        </p:blipFill>
        <p:spPr bwMode="auto">
          <a:xfrm>
            <a:off x="468313" y="1557338"/>
            <a:ext cx="8280400" cy="4300537"/>
          </a:xfrm>
          <a:prstGeom prst="rect">
            <a:avLst/>
          </a:prstGeom>
          <a:noFill/>
          <a:ln w="9525">
            <a:noFill/>
            <a:miter lim="800000"/>
            <a:headEnd/>
            <a:tailEnd/>
          </a:ln>
        </p:spPr>
      </p:pic>
      <p:sp>
        <p:nvSpPr>
          <p:cNvPr id="35844" name="Rectangle 2"/>
          <p:cNvSpPr>
            <a:spLocks noGrp="1" noChangeArrowheads="1"/>
          </p:cNvSpPr>
          <p:nvPr>
            <p:ph type="title"/>
          </p:nvPr>
        </p:nvSpPr>
        <p:spPr>
          <a:xfrm>
            <a:off x="214313" y="500063"/>
            <a:ext cx="7924800" cy="533400"/>
          </a:xfrm>
        </p:spPr>
        <p:txBody>
          <a:bodyPr lIns="92075" tIns="46038" rIns="92075" bIns="46038"/>
          <a:lstStyle/>
          <a:p>
            <a:r>
              <a:rPr lang="en-US" altLang="zh-CN" smtClean="0">
                <a:ea typeface="宋体" charset="-122"/>
              </a:rPr>
              <a:t>Gaussian Elimination (cont.)</a:t>
            </a:r>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18</a:t>
            </a:fld>
            <a:endParaRPr lang="en-US" altLang="zh-CN" dirty="0"/>
          </a:p>
        </p:txBody>
      </p:sp>
    </p:spTree>
    <p:extLst>
      <p:ext uri="{BB962C8B-B14F-4D97-AF65-F5344CB8AC3E}">
        <p14:creationId xmlns:p14="http://schemas.microsoft.com/office/powerpoint/2010/main" val="306325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843"/>
                                        </p:tgtEl>
                                        <p:attrNameLst>
                                          <p:attrName>style.visibility</p:attrName>
                                        </p:attrNameLst>
                                      </p:cBhvr>
                                      <p:to>
                                        <p:strVal val="visible"/>
                                      </p:to>
                                    </p:set>
                                    <p:anim calcmode="lin" valueType="num">
                                      <p:cBhvr additive="base">
                                        <p:cTn id="7" dur="500" fill="hold"/>
                                        <p:tgtEl>
                                          <p:spTgt spid="35843"/>
                                        </p:tgtEl>
                                        <p:attrNameLst>
                                          <p:attrName>ppt_x</p:attrName>
                                        </p:attrNameLst>
                                      </p:cBhvr>
                                      <p:tavLst>
                                        <p:tav tm="0">
                                          <p:val>
                                            <p:strVal val="#ppt_x"/>
                                          </p:val>
                                        </p:tav>
                                        <p:tav tm="100000">
                                          <p:val>
                                            <p:strVal val="#ppt_x"/>
                                          </p:val>
                                        </p:tav>
                                      </p:tavLst>
                                    </p:anim>
                                    <p:anim calcmode="lin" valueType="num">
                                      <p:cBhvr additive="base">
                                        <p:cTn id="8" dur="500" fill="hold"/>
                                        <p:tgtEl>
                                          <p:spTgt spid="358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ChangeArrowheads="1"/>
          </p:cNvSpPr>
          <p:nvPr>
            <p:ph type="body" idx="1"/>
          </p:nvPr>
        </p:nvSpPr>
        <p:spPr/>
        <p:txBody>
          <a:bodyPr/>
          <a:lstStyle/>
          <a:p>
            <a:pPr eaLnBrk="1" hangingPunct="1"/>
            <a:endParaRPr lang="zh-CN" altLang="zh-CN" smtClean="0"/>
          </a:p>
        </p:txBody>
      </p:sp>
      <p:pic>
        <p:nvPicPr>
          <p:cNvPr id="37891" name="Picture 4" descr="6_2b"/>
          <p:cNvPicPr>
            <a:picLocks noChangeAspect="1" noChangeArrowheads="1"/>
          </p:cNvPicPr>
          <p:nvPr/>
        </p:nvPicPr>
        <p:blipFill>
          <a:blip r:embed="rId3" cstate="print"/>
          <a:srcRect/>
          <a:stretch>
            <a:fillRect/>
          </a:stretch>
        </p:blipFill>
        <p:spPr bwMode="auto">
          <a:xfrm>
            <a:off x="395288" y="1412875"/>
            <a:ext cx="7453312" cy="4776788"/>
          </a:xfrm>
          <a:prstGeom prst="rect">
            <a:avLst/>
          </a:prstGeom>
          <a:noFill/>
          <a:ln w="9525">
            <a:noFill/>
            <a:miter lim="800000"/>
            <a:headEnd/>
            <a:tailEnd/>
          </a:ln>
        </p:spPr>
      </p:pic>
      <p:sp>
        <p:nvSpPr>
          <p:cNvPr id="37892" name="Text Box 5"/>
          <p:cNvSpPr txBox="1">
            <a:spLocks noChangeArrowheads="1"/>
          </p:cNvSpPr>
          <p:nvPr/>
        </p:nvSpPr>
        <p:spPr bwMode="auto">
          <a:xfrm>
            <a:off x="5867400" y="3573463"/>
            <a:ext cx="2927350" cy="1979612"/>
          </a:xfrm>
          <a:prstGeom prst="rect">
            <a:avLst/>
          </a:prstGeom>
          <a:noFill/>
          <a:ln w="9525">
            <a:noFill/>
            <a:miter lim="800000"/>
            <a:headEnd/>
            <a:tailEnd/>
          </a:ln>
        </p:spPr>
        <p:txBody>
          <a:bodyPr wrap="none">
            <a:spAutoFit/>
          </a:bodyPr>
          <a:lstStyle/>
          <a:p>
            <a:r>
              <a:rPr lang="zh-CN" altLang="en-US" sz="2800" b="1" dirty="0">
                <a:solidFill>
                  <a:srgbClr val="FF3300"/>
                </a:solidFill>
              </a:rPr>
              <a:t>部分主元法</a:t>
            </a:r>
          </a:p>
          <a:p>
            <a:r>
              <a:rPr lang="zh-CN" altLang="en-US" sz="2400" b="1" dirty="0"/>
              <a:t>每次寻找第</a:t>
            </a:r>
            <a:r>
              <a:rPr lang="en-US" altLang="zh-CN" sz="2400" b="1" dirty="0" err="1"/>
              <a:t>i</a:t>
            </a:r>
            <a:r>
              <a:rPr lang="zh-CN" altLang="en-US" sz="2400" b="1" dirty="0"/>
              <a:t>列系数</a:t>
            </a:r>
          </a:p>
          <a:p>
            <a:r>
              <a:rPr lang="zh-CN" altLang="en-US" sz="2400" b="1" dirty="0"/>
              <a:t>的绝对值最大的行，</a:t>
            </a:r>
          </a:p>
          <a:p>
            <a:r>
              <a:rPr lang="zh-CN" altLang="en-US" sz="2400" b="1" dirty="0"/>
              <a:t>把它作为第</a:t>
            </a:r>
            <a:r>
              <a:rPr lang="en-US" altLang="zh-CN" sz="2400" b="1" dirty="0" err="1"/>
              <a:t>i</a:t>
            </a:r>
            <a:r>
              <a:rPr lang="zh-CN" altLang="en-US" sz="2400" b="1" dirty="0"/>
              <a:t>次迭代</a:t>
            </a:r>
          </a:p>
          <a:p>
            <a:r>
              <a:rPr lang="zh-CN" altLang="en-US" sz="2400" b="1" dirty="0"/>
              <a:t>的基点。</a:t>
            </a:r>
          </a:p>
        </p:txBody>
      </p:sp>
      <p:sp>
        <p:nvSpPr>
          <p:cNvPr id="37893" name="Rectangle 2"/>
          <p:cNvSpPr>
            <a:spLocks noGrp="1" noChangeArrowheads="1"/>
          </p:cNvSpPr>
          <p:nvPr>
            <p:ph type="title"/>
          </p:nvPr>
        </p:nvSpPr>
        <p:spPr>
          <a:xfrm>
            <a:off x="214313" y="500063"/>
            <a:ext cx="7924800" cy="533400"/>
          </a:xfrm>
        </p:spPr>
        <p:txBody>
          <a:bodyPr lIns="92075" tIns="46038" rIns="92075" bIns="46038"/>
          <a:lstStyle/>
          <a:p>
            <a:r>
              <a:rPr lang="en-US" altLang="zh-CN" smtClean="0">
                <a:ea typeface="宋体" charset="-122"/>
              </a:rPr>
              <a:t>Gaussian Elimination (cont.)</a:t>
            </a:r>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19</a:t>
            </a:fld>
            <a:endParaRPr lang="en-US" altLang="zh-CN" dirty="0"/>
          </a:p>
        </p:txBody>
      </p:sp>
    </p:spTree>
    <p:extLst>
      <p:ext uri="{BB962C8B-B14F-4D97-AF65-F5344CB8AC3E}">
        <p14:creationId xmlns:p14="http://schemas.microsoft.com/office/powerpoint/2010/main" val="1245535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892"/>
                                        </p:tgtEl>
                                        <p:attrNameLst>
                                          <p:attrName>style.visibility</p:attrName>
                                        </p:attrNameLst>
                                      </p:cBhvr>
                                      <p:to>
                                        <p:strVal val="visible"/>
                                      </p:to>
                                    </p:set>
                                    <p:anim calcmode="lin" valueType="num">
                                      <p:cBhvr additive="base">
                                        <p:cTn id="7" dur="500" fill="hold"/>
                                        <p:tgtEl>
                                          <p:spTgt spid="37892"/>
                                        </p:tgtEl>
                                        <p:attrNameLst>
                                          <p:attrName>ppt_x</p:attrName>
                                        </p:attrNameLst>
                                      </p:cBhvr>
                                      <p:tavLst>
                                        <p:tav tm="0">
                                          <p:val>
                                            <p:strVal val="#ppt_x"/>
                                          </p:val>
                                        </p:tav>
                                        <p:tav tm="100000">
                                          <p:val>
                                            <p:strVal val="#ppt_x"/>
                                          </p:val>
                                        </p:tav>
                                      </p:tavLst>
                                    </p:anim>
                                    <p:anim calcmode="lin" valueType="num">
                                      <p:cBhvr additive="base">
                                        <p:cTn id="8" dur="500" fill="hold"/>
                                        <p:tgtEl>
                                          <p:spTgt spid="3789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7891"/>
                                        </p:tgtEl>
                                        <p:attrNameLst>
                                          <p:attrName>style.visibility</p:attrName>
                                        </p:attrNameLst>
                                      </p:cBhvr>
                                      <p:to>
                                        <p:strVal val="visible"/>
                                      </p:to>
                                    </p:set>
                                    <p:anim calcmode="lin" valueType="num">
                                      <p:cBhvr additive="base">
                                        <p:cTn id="13" dur="500" fill="hold"/>
                                        <p:tgtEl>
                                          <p:spTgt spid="37891"/>
                                        </p:tgtEl>
                                        <p:attrNameLst>
                                          <p:attrName>ppt_x</p:attrName>
                                        </p:attrNameLst>
                                      </p:cBhvr>
                                      <p:tavLst>
                                        <p:tav tm="0">
                                          <p:val>
                                            <p:strVal val="#ppt_x"/>
                                          </p:val>
                                        </p:tav>
                                        <p:tav tm="100000">
                                          <p:val>
                                            <p:strVal val="#ppt_x"/>
                                          </p:val>
                                        </p:tav>
                                      </p:tavLst>
                                    </p:anim>
                                    <p:anim calcmode="lin" valueType="num">
                                      <p:cBhvr additive="base">
                                        <p:cTn id="14" dur="500" fill="hold"/>
                                        <p:tgtEl>
                                          <p:spTgt spid="378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t>Review</a:t>
            </a:r>
            <a:endParaRPr lang="zh-CN" altLang="en-US" dirty="0"/>
          </a:p>
        </p:txBody>
      </p:sp>
      <p:sp>
        <p:nvSpPr>
          <p:cNvPr id="3" name="内容占位符 2"/>
          <p:cNvSpPr>
            <a:spLocks noGrp="1"/>
          </p:cNvSpPr>
          <p:nvPr>
            <p:ph idx="1"/>
          </p:nvPr>
        </p:nvSpPr>
        <p:spPr/>
        <p:txBody>
          <a:bodyPr/>
          <a:lstStyle/>
          <a:p>
            <a:r>
              <a:rPr lang="zh-CN" altLang="en-US" dirty="0"/>
              <a:t>二维最近邻点问题，如果使用</a:t>
            </a:r>
            <a:r>
              <a:rPr lang="zh-CN" altLang="en-US" dirty="0">
                <a:solidFill>
                  <a:srgbClr val="FF0000"/>
                </a:solidFill>
              </a:rPr>
              <a:t>分治法</a:t>
            </a:r>
            <a:r>
              <a:rPr lang="zh-CN" altLang="en-US" dirty="0"/>
              <a:t>，对于一个子集上的某一点，另一个子集上需要检查的点的个数是</a:t>
            </a:r>
            <a:r>
              <a:rPr lang="zh-CN" altLang="en-US" dirty="0" smtClean="0"/>
              <a:t>（   </a:t>
            </a:r>
            <a:r>
              <a:rPr lang="en-US" altLang="zh-CN" dirty="0" smtClean="0"/>
              <a:t> </a:t>
            </a:r>
            <a:r>
              <a:rPr lang="zh-CN" altLang="en-US" dirty="0"/>
              <a:t>）。</a:t>
            </a:r>
          </a:p>
          <a:p>
            <a:pPr lvl="2"/>
            <a:r>
              <a:rPr lang="en-US" altLang="zh-CN" dirty="0"/>
              <a:t>A 1</a:t>
            </a:r>
            <a:r>
              <a:rPr lang="zh-CN" altLang="en-US" dirty="0"/>
              <a:t>个</a:t>
            </a:r>
          </a:p>
          <a:p>
            <a:pPr lvl="2"/>
            <a:r>
              <a:rPr lang="en-US" altLang="zh-CN" dirty="0"/>
              <a:t>B 2</a:t>
            </a:r>
            <a:r>
              <a:rPr lang="zh-CN" altLang="en-US" dirty="0"/>
              <a:t>个</a:t>
            </a:r>
          </a:p>
          <a:p>
            <a:pPr lvl="2"/>
            <a:r>
              <a:rPr lang="en-US" altLang="zh-CN" dirty="0"/>
              <a:t>C 6</a:t>
            </a:r>
            <a:r>
              <a:rPr lang="zh-CN" altLang="en-US" dirty="0"/>
              <a:t>个</a:t>
            </a:r>
          </a:p>
          <a:p>
            <a:pPr lvl="2"/>
            <a:r>
              <a:rPr lang="en-US" altLang="zh-CN" dirty="0"/>
              <a:t>D 8</a:t>
            </a:r>
            <a:r>
              <a:rPr lang="zh-CN" altLang="en-US" dirty="0"/>
              <a:t>个</a:t>
            </a:r>
          </a:p>
          <a:p>
            <a:r>
              <a:rPr lang="zh-CN" altLang="en-US" dirty="0"/>
              <a:t>分治法是将一个大问题分解为若干子</a:t>
            </a:r>
            <a:r>
              <a:rPr lang="zh-CN" altLang="en-US" dirty="0" smtClean="0"/>
              <a:t>问题</a:t>
            </a:r>
            <a:r>
              <a:rPr lang="en-US" altLang="zh-CN" dirty="0" smtClean="0"/>
              <a:t>(    )</a:t>
            </a:r>
            <a:r>
              <a:rPr lang="zh-CN" altLang="en-US" dirty="0" smtClean="0"/>
              <a:t>求解</a:t>
            </a:r>
            <a:r>
              <a:rPr lang="zh-CN" altLang="en-US" dirty="0"/>
              <a:t>，而减治法是只</a:t>
            </a:r>
            <a:r>
              <a:rPr lang="zh-CN" altLang="en-US" dirty="0" smtClean="0"/>
              <a:t>求解</a:t>
            </a:r>
            <a:r>
              <a:rPr lang="en-US" altLang="zh-CN" dirty="0" smtClean="0"/>
              <a:t>(                   )</a:t>
            </a:r>
            <a:r>
              <a:rPr lang="zh-CN" altLang="en-US" dirty="0" smtClean="0"/>
              <a:t>。</a:t>
            </a:r>
            <a:endParaRPr lang="zh-CN" altLang="en-US" dirty="0"/>
          </a:p>
        </p:txBody>
      </p:sp>
      <p:sp>
        <p:nvSpPr>
          <p:cNvPr id="4" name="灯片编号占位符 3"/>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2</a:t>
            </a:fld>
            <a:endParaRPr lang="en-US" altLang="zh-CN" dirty="0"/>
          </a:p>
        </p:txBody>
      </p:sp>
      <p:sp>
        <p:nvSpPr>
          <p:cNvPr id="5" name="矩形 4"/>
          <p:cNvSpPr/>
          <p:nvPr/>
        </p:nvSpPr>
        <p:spPr>
          <a:xfrm>
            <a:off x="3975754" y="2132856"/>
            <a:ext cx="351378" cy="369332"/>
          </a:xfrm>
          <a:prstGeom prst="rect">
            <a:avLst/>
          </a:prstGeom>
        </p:spPr>
        <p:txBody>
          <a:bodyPr wrap="none">
            <a:spAutoFit/>
          </a:bodyPr>
          <a:lstStyle/>
          <a:p>
            <a:r>
              <a:rPr lang="en-US" altLang="zh-CN" dirty="0">
                <a:solidFill>
                  <a:srgbClr val="FF0000"/>
                </a:solidFill>
              </a:rPr>
              <a:t>C</a:t>
            </a:r>
            <a:endParaRPr lang="zh-CN" altLang="en-US" dirty="0">
              <a:solidFill>
                <a:srgbClr val="FF0000"/>
              </a:solidFill>
            </a:endParaRPr>
          </a:p>
        </p:txBody>
      </p:sp>
      <p:sp>
        <p:nvSpPr>
          <p:cNvPr id="6" name="矩形 5"/>
          <p:cNvSpPr/>
          <p:nvPr/>
        </p:nvSpPr>
        <p:spPr>
          <a:xfrm>
            <a:off x="8030125" y="4437112"/>
            <a:ext cx="646331" cy="369332"/>
          </a:xfrm>
          <a:prstGeom prst="rect">
            <a:avLst/>
          </a:prstGeom>
        </p:spPr>
        <p:txBody>
          <a:bodyPr wrap="none">
            <a:spAutoFit/>
          </a:bodyPr>
          <a:lstStyle/>
          <a:p>
            <a:r>
              <a:rPr lang="zh-CN" altLang="en-US" dirty="0">
                <a:solidFill>
                  <a:srgbClr val="FF0000"/>
                </a:solidFill>
              </a:rPr>
              <a:t>分别</a:t>
            </a:r>
          </a:p>
        </p:txBody>
      </p:sp>
      <p:sp>
        <p:nvSpPr>
          <p:cNvPr id="7" name="矩形 6"/>
          <p:cNvSpPr/>
          <p:nvPr/>
        </p:nvSpPr>
        <p:spPr>
          <a:xfrm>
            <a:off x="5652120" y="4941168"/>
            <a:ext cx="1338828" cy="369332"/>
          </a:xfrm>
          <a:prstGeom prst="rect">
            <a:avLst/>
          </a:prstGeom>
        </p:spPr>
        <p:txBody>
          <a:bodyPr wrap="none">
            <a:spAutoFit/>
          </a:bodyPr>
          <a:lstStyle/>
          <a:p>
            <a:r>
              <a:rPr lang="zh-CN" altLang="en-US" dirty="0">
                <a:solidFill>
                  <a:srgbClr val="FF0000"/>
                </a:solidFill>
              </a:rPr>
              <a:t>部分子问题</a:t>
            </a:r>
          </a:p>
        </p:txBody>
      </p:sp>
    </p:spTree>
    <p:extLst>
      <p:ext uri="{BB962C8B-B14F-4D97-AF65-F5344CB8AC3E}">
        <p14:creationId xmlns:p14="http://schemas.microsoft.com/office/powerpoint/2010/main" val="2218684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 calcmode="lin" valueType="num">
                                      <p:cBhvr additive="base">
                                        <p:cTn id="1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p:cNvSpPr>
            <a:spLocks noGrp="1" noChangeArrowheads="1"/>
          </p:cNvSpPr>
          <p:nvPr>
            <p:ph type="body" idx="1"/>
          </p:nvPr>
        </p:nvSpPr>
        <p:spPr/>
        <p:txBody>
          <a:bodyPr/>
          <a:lstStyle/>
          <a:p>
            <a:pPr eaLnBrk="1" hangingPunct="1"/>
            <a:r>
              <a:rPr lang="en-US" altLang="zh-CN" smtClean="0"/>
              <a:t>Efficiency </a:t>
            </a:r>
            <a:endParaRPr lang="zh-CN" altLang="en-US" smtClean="0"/>
          </a:p>
        </p:txBody>
      </p:sp>
      <p:pic>
        <p:nvPicPr>
          <p:cNvPr id="39939" name="Picture 4"/>
          <p:cNvPicPr>
            <a:picLocks noChangeAspect="1" noChangeArrowheads="1"/>
          </p:cNvPicPr>
          <p:nvPr/>
        </p:nvPicPr>
        <p:blipFill>
          <a:blip r:embed="rId3" cstate="print"/>
          <a:srcRect/>
          <a:stretch>
            <a:fillRect/>
          </a:stretch>
        </p:blipFill>
        <p:spPr bwMode="auto">
          <a:xfrm>
            <a:off x="969762" y="1754187"/>
            <a:ext cx="6911975" cy="3349625"/>
          </a:xfrm>
          <a:prstGeom prst="rect">
            <a:avLst/>
          </a:prstGeom>
          <a:noFill/>
          <a:ln w="9525">
            <a:noFill/>
            <a:miter lim="800000"/>
            <a:headEnd/>
            <a:tailEnd/>
          </a:ln>
        </p:spPr>
      </p:pic>
      <p:sp>
        <p:nvSpPr>
          <p:cNvPr id="39940" name="Text Box 5"/>
          <p:cNvSpPr txBox="1">
            <a:spLocks noChangeArrowheads="1"/>
          </p:cNvSpPr>
          <p:nvPr/>
        </p:nvSpPr>
        <p:spPr bwMode="auto">
          <a:xfrm>
            <a:off x="1454422" y="4956969"/>
            <a:ext cx="4311650" cy="519112"/>
          </a:xfrm>
          <a:prstGeom prst="rect">
            <a:avLst/>
          </a:prstGeom>
          <a:noFill/>
          <a:ln w="9525">
            <a:noFill/>
            <a:miter lim="800000"/>
            <a:headEnd/>
            <a:tailEnd/>
          </a:ln>
        </p:spPr>
        <p:txBody>
          <a:bodyPr wrap="none">
            <a:spAutoFit/>
          </a:bodyPr>
          <a:lstStyle/>
          <a:p>
            <a:r>
              <a:rPr lang="zh-CN" altLang="en-US" sz="2800" dirty="0">
                <a:solidFill>
                  <a:srgbClr val="FF3300"/>
                </a:solidFill>
              </a:rPr>
              <a:t>反向替换的效率属于</a:t>
            </a:r>
            <a:r>
              <a:rPr lang="el-GR" altLang="zh-CN" sz="2800" dirty="0">
                <a:solidFill>
                  <a:srgbClr val="FF3300"/>
                </a:solidFill>
              </a:rPr>
              <a:t>Θ</a:t>
            </a:r>
            <a:r>
              <a:rPr lang="en-US" altLang="zh-CN" sz="2800" dirty="0">
                <a:solidFill>
                  <a:srgbClr val="FF3300"/>
                </a:solidFill>
              </a:rPr>
              <a:t>(n</a:t>
            </a:r>
            <a:r>
              <a:rPr lang="en-US" altLang="zh-CN" sz="2800" baseline="30000" dirty="0">
                <a:solidFill>
                  <a:srgbClr val="FF3300"/>
                </a:solidFill>
              </a:rPr>
              <a:t>2</a:t>
            </a:r>
            <a:r>
              <a:rPr lang="en-US" altLang="zh-CN" sz="2800" dirty="0">
                <a:solidFill>
                  <a:srgbClr val="FF3300"/>
                </a:solidFill>
              </a:rPr>
              <a:t>)</a:t>
            </a:r>
            <a:endParaRPr lang="zh-CN" altLang="el-GR" sz="2800" dirty="0">
              <a:solidFill>
                <a:srgbClr val="FF3300"/>
              </a:solidFill>
            </a:endParaRPr>
          </a:p>
        </p:txBody>
      </p:sp>
      <p:sp>
        <p:nvSpPr>
          <p:cNvPr id="39941" name="Rectangle 2"/>
          <p:cNvSpPr>
            <a:spLocks noGrp="1" noChangeArrowheads="1"/>
          </p:cNvSpPr>
          <p:nvPr>
            <p:ph type="title"/>
          </p:nvPr>
        </p:nvSpPr>
        <p:spPr>
          <a:xfrm>
            <a:off x="214313" y="500063"/>
            <a:ext cx="7924800" cy="533400"/>
          </a:xfrm>
        </p:spPr>
        <p:txBody>
          <a:bodyPr lIns="92075" tIns="46038" rIns="92075" bIns="46038"/>
          <a:lstStyle/>
          <a:p>
            <a:r>
              <a:rPr lang="en-US" altLang="zh-CN" smtClean="0">
                <a:ea typeface="宋体" charset="-122"/>
              </a:rPr>
              <a:t>Gaussian Elimination (cont.)</a:t>
            </a:r>
          </a:p>
        </p:txBody>
      </p:sp>
      <p:sp>
        <p:nvSpPr>
          <p:cNvPr id="39942" name="Rectangle 10"/>
          <p:cNvSpPr>
            <a:spLocks noChangeArrowheads="1"/>
          </p:cNvSpPr>
          <p:nvPr/>
        </p:nvSpPr>
        <p:spPr bwMode="auto">
          <a:xfrm>
            <a:off x="1479502" y="5556120"/>
            <a:ext cx="3525838" cy="368300"/>
          </a:xfrm>
          <a:prstGeom prst="rect">
            <a:avLst/>
          </a:prstGeom>
          <a:noFill/>
          <a:ln w="9525">
            <a:noFill/>
            <a:miter lim="800000"/>
            <a:headEnd/>
            <a:tailEnd/>
          </a:ln>
        </p:spPr>
        <p:txBody>
          <a:bodyPr wrap="none">
            <a:spAutoFit/>
          </a:bodyPr>
          <a:lstStyle/>
          <a:p>
            <a:r>
              <a:rPr lang="en-US" altLang="zh-CN" dirty="0"/>
              <a:t>Efficiency: </a:t>
            </a:r>
            <a:r>
              <a:rPr lang="el-GR" altLang="zh-CN" dirty="0">
                <a:cs typeface="Times New Roman" pitchFamily="18" charset="0"/>
              </a:rPr>
              <a:t>Θ</a:t>
            </a:r>
            <a:r>
              <a:rPr lang="en-US" altLang="zh-CN" dirty="0">
                <a:cs typeface="Times New Roman" pitchFamily="18" charset="0"/>
              </a:rPr>
              <a:t>(</a:t>
            </a:r>
            <a:r>
              <a:rPr lang="en-US" altLang="zh-CN" i="1" dirty="0">
                <a:cs typeface="Times New Roman" pitchFamily="18" charset="0"/>
              </a:rPr>
              <a:t>n</a:t>
            </a:r>
            <a:r>
              <a:rPr lang="en-US" altLang="zh-CN" baseline="30000" dirty="0">
                <a:cs typeface="Times New Roman" pitchFamily="18" charset="0"/>
              </a:rPr>
              <a:t>3</a:t>
            </a:r>
            <a:r>
              <a:rPr lang="en-US" altLang="zh-CN" dirty="0">
                <a:cs typeface="Times New Roman" pitchFamily="18" charset="0"/>
              </a:rPr>
              <a:t>)</a:t>
            </a:r>
            <a:r>
              <a:rPr lang="en-US" altLang="zh-CN" dirty="0"/>
              <a:t> + </a:t>
            </a:r>
            <a:r>
              <a:rPr lang="el-GR" altLang="zh-CN" dirty="0">
                <a:cs typeface="Times New Roman" pitchFamily="18" charset="0"/>
              </a:rPr>
              <a:t>Θ</a:t>
            </a:r>
            <a:r>
              <a:rPr lang="en-US" altLang="zh-CN" dirty="0">
                <a:cs typeface="Times New Roman" pitchFamily="18" charset="0"/>
              </a:rPr>
              <a:t>(</a:t>
            </a:r>
            <a:r>
              <a:rPr lang="en-US" altLang="zh-CN" i="1" dirty="0">
                <a:cs typeface="Times New Roman" pitchFamily="18" charset="0"/>
              </a:rPr>
              <a:t>n</a:t>
            </a:r>
            <a:r>
              <a:rPr lang="en-US" altLang="zh-CN" baseline="30000" dirty="0">
                <a:cs typeface="Times New Roman" pitchFamily="18" charset="0"/>
              </a:rPr>
              <a:t>2</a:t>
            </a:r>
            <a:r>
              <a:rPr lang="en-US" altLang="zh-CN" dirty="0">
                <a:cs typeface="Times New Roman" pitchFamily="18" charset="0"/>
              </a:rPr>
              <a:t>)</a:t>
            </a:r>
            <a:r>
              <a:rPr lang="en-US" altLang="zh-CN" dirty="0"/>
              <a:t> = </a:t>
            </a:r>
            <a:r>
              <a:rPr lang="el-GR" altLang="zh-CN" dirty="0">
                <a:cs typeface="Times New Roman" pitchFamily="18" charset="0"/>
              </a:rPr>
              <a:t>Θ</a:t>
            </a:r>
            <a:r>
              <a:rPr lang="en-US" altLang="zh-CN" dirty="0">
                <a:cs typeface="Times New Roman" pitchFamily="18" charset="0"/>
              </a:rPr>
              <a:t>(</a:t>
            </a:r>
            <a:r>
              <a:rPr lang="en-US" altLang="zh-CN" i="1" dirty="0">
                <a:cs typeface="Times New Roman" pitchFamily="18" charset="0"/>
              </a:rPr>
              <a:t>n</a:t>
            </a:r>
            <a:r>
              <a:rPr lang="en-US" altLang="zh-CN" baseline="30000" dirty="0">
                <a:cs typeface="Times New Roman" pitchFamily="18" charset="0"/>
              </a:rPr>
              <a:t>3</a:t>
            </a:r>
            <a:r>
              <a:rPr lang="en-US" altLang="zh-CN" dirty="0">
                <a:cs typeface="Times New Roman" pitchFamily="18" charset="0"/>
              </a:rPr>
              <a:t>)</a:t>
            </a:r>
            <a:r>
              <a:rPr lang="en-US" altLang="zh-CN" dirty="0"/>
              <a:t> </a:t>
            </a:r>
            <a:endParaRPr lang="zh-CN" altLang="en-US" dirty="0"/>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20</a:t>
            </a:fld>
            <a:endParaRPr lang="en-US" altLang="zh-CN" dirty="0"/>
          </a:p>
        </p:txBody>
      </p:sp>
    </p:spTree>
    <p:extLst>
      <p:ext uri="{BB962C8B-B14F-4D97-AF65-F5344CB8AC3E}">
        <p14:creationId xmlns:p14="http://schemas.microsoft.com/office/powerpoint/2010/main" val="2935213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9939"/>
                                        </p:tgtEl>
                                        <p:attrNameLst>
                                          <p:attrName>style.visibility</p:attrName>
                                        </p:attrNameLst>
                                      </p:cBhvr>
                                      <p:to>
                                        <p:strVal val="visible"/>
                                      </p:to>
                                    </p:set>
                                    <p:anim calcmode="lin" valueType="num">
                                      <p:cBhvr additive="base">
                                        <p:cTn id="7" dur="500" fill="hold"/>
                                        <p:tgtEl>
                                          <p:spTgt spid="39939"/>
                                        </p:tgtEl>
                                        <p:attrNameLst>
                                          <p:attrName>ppt_x</p:attrName>
                                        </p:attrNameLst>
                                      </p:cBhvr>
                                      <p:tavLst>
                                        <p:tav tm="0">
                                          <p:val>
                                            <p:strVal val="#ppt_x"/>
                                          </p:val>
                                        </p:tav>
                                        <p:tav tm="100000">
                                          <p:val>
                                            <p:strVal val="#ppt_x"/>
                                          </p:val>
                                        </p:tav>
                                      </p:tavLst>
                                    </p:anim>
                                    <p:anim calcmode="lin" valueType="num">
                                      <p:cBhvr additive="base">
                                        <p:cTn id="8" dur="500" fill="hold"/>
                                        <p:tgtEl>
                                          <p:spTgt spid="3993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9940"/>
                                        </p:tgtEl>
                                        <p:attrNameLst>
                                          <p:attrName>style.visibility</p:attrName>
                                        </p:attrNameLst>
                                      </p:cBhvr>
                                      <p:to>
                                        <p:strVal val="visible"/>
                                      </p:to>
                                    </p:set>
                                    <p:anim calcmode="lin" valueType="num">
                                      <p:cBhvr additive="base">
                                        <p:cTn id="13" dur="500" fill="hold"/>
                                        <p:tgtEl>
                                          <p:spTgt spid="39940"/>
                                        </p:tgtEl>
                                        <p:attrNameLst>
                                          <p:attrName>ppt_x</p:attrName>
                                        </p:attrNameLst>
                                      </p:cBhvr>
                                      <p:tavLst>
                                        <p:tav tm="0">
                                          <p:val>
                                            <p:strVal val="#ppt_x"/>
                                          </p:val>
                                        </p:tav>
                                        <p:tav tm="100000">
                                          <p:val>
                                            <p:strVal val="#ppt_x"/>
                                          </p:val>
                                        </p:tav>
                                      </p:tavLst>
                                    </p:anim>
                                    <p:anim calcmode="lin" valueType="num">
                                      <p:cBhvr additive="base">
                                        <p:cTn id="14" dur="500" fill="hold"/>
                                        <p:tgtEl>
                                          <p:spTgt spid="3994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9942"/>
                                        </p:tgtEl>
                                        <p:attrNameLst>
                                          <p:attrName>style.visibility</p:attrName>
                                        </p:attrNameLst>
                                      </p:cBhvr>
                                      <p:to>
                                        <p:strVal val="visible"/>
                                      </p:to>
                                    </p:set>
                                    <p:anim calcmode="lin" valueType="num">
                                      <p:cBhvr additive="base">
                                        <p:cTn id="19" dur="500" fill="hold"/>
                                        <p:tgtEl>
                                          <p:spTgt spid="39942"/>
                                        </p:tgtEl>
                                        <p:attrNameLst>
                                          <p:attrName>ppt_x</p:attrName>
                                        </p:attrNameLst>
                                      </p:cBhvr>
                                      <p:tavLst>
                                        <p:tav tm="0">
                                          <p:val>
                                            <p:strVal val="#ppt_x"/>
                                          </p:val>
                                        </p:tav>
                                        <p:tav tm="100000">
                                          <p:val>
                                            <p:strVal val="#ppt_x"/>
                                          </p:val>
                                        </p:tav>
                                      </p:tavLst>
                                    </p:anim>
                                    <p:anim calcmode="lin" valueType="num">
                                      <p:cBhvr additive="base">
                                        <p:cTn id="20" dur="500" fill="hold"/>
                                        <p:tgtEl>
                                          <p:spTgt spid="399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0" grpId="0"/>
      <p:bldP spid="3994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4" name="Rectangle 2"/>
          <p:cNvSpPr>
            <a:spLocks noGrp="1" noChangeArrowheads="1"/>
          </p:cNvSpPr>
          <p:nvPr>
            <p:ph type="title"/>
          </p:nvPr>
        </p:nvSpPr>
        <p:spPr/>
        <p:txBody>
          <a:bodyPr/>
          <a:lstStyle/>
          <a:p>
            <a:r>
              <a:rPr lang="en-US" altLang="zh-CN" dirty="0" smtClean="0"/>
              <a:t>Gauss</a:t>
            </a:r>
            <a:r>
              <a:rPr lang="zh-CN" altLang="en-US" dirty="0"/>
              <a:t>消去法</a:t>
            </a:r>
            <a:r>
              <a:rPr lang="en-US" altLang="zh-CN" dirty="0"/>
              <a:t>-LU</a:t>
            </a:r>
            <a:r>
              <a:rPr lang="zh-CN" altLang="en-US" dirty="0"/>
              <a:t>分解</a:t>
            </a:r>
          </a:p>
        </p:txBody>
      </p:sp>
      <p:sp>
        <p:nvSpPr>
          <p:cNvPr id="663555" name="Rectangle 3"/>
          <p:cNvSpPr>
            <a:spLocks noGrp="1" noChangeArrowheads="1"/>
          </p:cNvSpPr>
          <p:nvPr>
            <p:ph type="body" idx="1"/>
          </p:nvPr>
        </p:nvSpPr>
        <p:spPr/>
        <p:txBody>
          <a:bodyPr/>
          <a:lstStyle/>
          <a:p>
            <a:r>
              <a:rPr lang="zh-CN" altLang="en-US" sz="2800" dirty="0">
                <a:ea typeface="宋体" pitchFamily="2" charset="-122"/>
              </a:rPr>
              <a:t>高斯消去法的</a:t>
            </a:r>
            <a:r>
              <a:rPr lang="zh-CN" altLang="en-US" sz="2800" dirty="0">
                <a:solidFill>
                  <a:srgbClr val="FF0066"/>
                </a:solidFill>
                <a:ea typeface="宋体" pitchFamily="2" charset="-122"/>
              </a:rPr>
              <a:t>现代商业</a:t>
            </a:r>
            <a:r>
              <a:rPr lang="zh-CN" altLang="en-US" sz="2800" dirty="0">
                <a:ea typeface="宋体" pitchFamily="2" charset="-122"/>
              </a:rPr>
              <a:t>实现是以</a:t>
            </a:r>
            <a:r>
              <a:rPr lang="en-US" altLang="zh-CN" sz="2800" dirty="0">
                <a:solidFill>
                  <a:srgbClr val="0070C0"/>
                </a:solidFill>
                <a:ea typeface="宋体" pitchFamily="2" charset="-122"/>
              </a:rPr>
              <a:t>LU</a:t>
            </a:r>
            <a:r>
              <a:rPr lang="zh-CN" altLang="en-US" sz="2800" dirty="0">
                <a:solidFill>
                  <a:srgbClr val="0070C0"/>
                </a:solidFill>
                <a:ea typeface="宋体" pitchFamily="2" charset="-122"/>
              </a:rPr>
              <a:t>分解</a:t>
            </a:r>
            <a:r>
              <a:rPr lang="zh-CN" altLang="en-US" sz="2800" dirty="0">
                <a:ea typeface="宋体" pitchFamily="2" charset="-122"/>
              </a:rPr>
              <a:t>为基础的。</a:t>
            </a:r>
          </a:p>
          <a:p>
            <a:endParaRPr lang="en-US" altLang="zh-CN" dirty="0">
              <a:ea typeface="宋体" pitchFamily="2" charset="-122"/>
            </a:endParaRPr>
          </a:p>
        </p:txBody>
      </p:sp>
      <p:graphicFrame>
        <p:nvGraphicFramePr>
          <p:cNvPr id="663556" name="Object 4"/>
          <p:cNvGraphicFramePr>
            <a:graphicFrameLocks noChangeAspect="1"/>
          </p:cNvGraphicFramePr>
          <p:nvPr>
            <p:extLst>
              <p:ext uri="{D42A27DB-BD31-4B8C-83A1-F6EECF244321}">
                <p14:modId xmlns:p14="http://schemas.microsoft.com/office/powerpoint/2010/main" val="4123409236"/>
              </p:ext>
            </p:extLst>
          </p:nvPr>
        </p:nvGraphicFramePr>
        <p:xfrm>
          <a:off x="179512" y="1844824"/>
          <a:ext cx="3097213" cy="2041525"/>
        </p:xfrm>
        <a:graphic>
          <a:graphicData uri="http://schemas.openxmlformats.org/presentationml/2006/ole">
            <mc:AlternateContent xmlns:mc="http://schemas.openxmlformats.org/markup-compatibility/2006">
              <mc:Choice xmlns:v="urn:schemas-microsoft-com:vml" Requires="v">
                <p:oleObj spid="_x0000_s4358" name="公式" r:id="rId4" imgW="1079280" imgH="711000" progId="Equation.3">
                  <p:embed/>
                </p:oleObj>
              </mc:Choice>
              <mc:Fallback>
                <p:oleObj name="公式" r:id="rId4" imgW="1079280" imgH="711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512" y="1844824"/>
                        <a:ext cx="3097213" cy="2041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3557" name="Object 5"/>
          <p:cNvGraphicFramePr>
            <a:graphicFrameLocks noChangeAspect="1"/>
          </p:cNvGraphicFramePr>
          <p:nvPr>
            <p:extLst>
              <p:ext uri="{D42A27DB-BD31-4B8C-83A1-F6EECF244321}">
                <p14:modId xmlns:p14="http://schemas.microsoft.com/office/powerpoint/2010/main" val="3485942938"/>
              </p:ext>
            </p:extLst>
          </p:nvPr>
        </p:nvGraphicFramePr>
        <p:xfrm>
          <a:off x="5148387" y="1987699"/>
          <a:ext cx="2952750" cy="1900238"/>
        </p:xfrm>
        <a:graphic>
          <a:graphicData uri="http://schemas.openxmlformats.org/presentationml/2006/ole">
            <mc:AlternateContent xmlns:mc="http://schemas.openxmlformats.org/markup-compatibility/2006">
              <mc:Choice xmlns:v="urn:schemas-microsoft-com:vml" Requires="v">
                <p:oleObj spid="_x0000_s4359" name="公式" r:id="rId6" imgW="1104840" imgH="711000" progId="Equation.3">
                  <p:embed/>
                </p:oleObj>
              </mc:Choice>
              <mc:Fallback>
                <p:oleObj name="公式" r:id="rId6" imgW="1104840" imgH="7110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8387" y="1987699"/>
                        <a:ext cx="2952750" cy="1900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3558" name="Object 6"/>
          <p:cNvGraphicFramePr>
            <a:graphicFrameLocks noChangeAspect="1"/>
          </p:cNvGraphicFramePr>
          <p:nvPr>
            <p:extLst>
              <p:ext uri="{D42A27DB-BD31-4B8C-83A1-F6EECF244321}">
                <p14:modId xmlns:p14="http://schemas.microsoft.com/office/powerpoint/2010/main" val="311114557"/>
              </p:ext>
            </p:extLst>
          </p:nvPr>
        </p:nvGraphicFramePr>
        <p:xfrm>
          <a:off x="179512" y="4076849"/>
          <a:ext cx="3240088" cy="2095500"/>
        </p:xfrm>
        <a:graphic>
          <a:graphicData uri="http://schemas.openxmlformats.org/presentationml/2006/ole">
            <mc:AlternateContent xmlns:mc="http://schemas.openxmlformats.org/markup-compatibility/2006">
              <mc:Choice xmlns:v="urn:schemas-microsoft-com:vml" Requires="v">
                <p:oleObj spid="_x0000_s4360" name="公式" r:id="rId8" imgW="990360" imgH="888840" progId="Equation.3">
                  <p:embed/>
                </p:oleObj>
              </mc:Choice>
              <mc:Fallback>
                <p:oleObj name="公式" r:id="rId8" imgW="990360" imgH="8888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9512" y="4076849"/>
                        <a:ext cx="3240088" cy="209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3559" name="Object 7"/>
          <p:cNvGraphicFramePr>
            <a:graphicFrameLocks noChangeAspect="1"/>
          </p:cNvGraphicFramePr>
          <p:nvPr>
            <p:extLst>
              <p:ext uri="{D42A27DB-BD31-4B8C-83A1-F6EECF244321}">
                <p14:modId xmlns:p14="http://schemas.microsoft.com/office/powerpoint/2010/main" val="1560493878"/>
              </p:ext>
            </p:extLst>
          </p:nvPr>
        </p:nvGraphicFramePr>
        <p:xfrm>
          <a:off x="5219825" y="4076849"/>
          <a:ext cx="2952750" cy="1836738"/>
        </p:xfrm>
        <a:graphic>
          <a:graphicData uri="http://schemas.openxmlformats.org/presentationml/2006/ole">
            <mc:AlternateContent xmlns:mc="http://schemas.openxmlformats.org/markup-compatibility/2006">
              <mc:Choice xmlns:v="urn:schemas-microsoft-com:vml" Requires="v">
                <p:oleObj spid="_x0000_s4361" name="公式" r:id="rId10" imgW="1143000" imgH="711000" progId="Equation.3">
                  <p:embed/>
                </p:oleObj>
              </mc:Choice>
              <mc:Fallback>
                <p:oleObj name="公式" r:id="rId10" imgW="1143000" imgH="7110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19825" y="4076849"/>
                        <a:ext cx="2952750" cy="183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3560" name="AutoShape 8"/>
          <p:cNvSpPr>
            <a:spLocks noChangeArrowheads="1"/>
          </p:cNvSpPr>
          <p:nvPr/>
        </p:nvSpPr>
        <p:spPr bwMode="auto">
          <a:xfrm rot="13640296">
            <a:off x="4608638" y="3579961"/>
            <a:ext cx="1008062" cy="792163"/>
          </a:xfrm>
          <a:prstGeom prst="upArrow">
            <a:avLst>
              <a:gd name="adj1" fmla="val 50000"/>
              <a:gd name="adj2" fmla="val 25000"/>
            </a:avLst>
          </a:prstGeom>
          <a:solidFill>
            <a:srgbClr val="BBE0E3"/>
          </a:solidFill>
          <a:ln w="9525" algn="ctr">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3561" name="AutoShape 9"/>
          <p:cNvSpPr>
            <a:spLocks noChangeArrowheads="1"/>
          </p:cNvSpPr>
          <p:nvPr/>
        </p:nvSpPr>
        <p:spPr bwMode="auto">
          <a:xfrm rot="5400000">
            <a:off x="4067300" y="2348062"/>
            <a:ext cx="792162" cy="792162"/>
          </a:xfrm>
          <a:prstGeom prst="upArrow">
            <a:avLst>
              <a:gd name="adj1" fmla="val 50000"/>
              <a:gd name="adj2" fmla="val 25000"/>
            </a:avLst>
          </a:prstGeom>
          <a:solidFill>
            <a:srgbClr val="BBE0E3"/>
          </a:solidFill>
          <a:ln w="9525" algn="ctr">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3563" name="AutoShape 11"/>
          <p:cNvSpPr>
            <a:spLocks noChangeArrowheads="1"/>
          </p:cNvSpPr>
          <p:nvPr/>
        </p:nvSpPr>
        <p:spPr bwMode="auto">
          <a:xfrm>
            <a:off x="2556000" y="4292749"/>
            <a:ext cx="2663825" cy="1079500"/>
          </a:xfrm>
          <a:prstGeom prst="wedgeRoundRectCallout">
            <a:avLst>
              <a:gd name="adj1" fmla="val -65671"/>
              <a:gd name="adj2" fmla="val 22648"/>
              <a:gd name="adj3" fmla="val 16667"/>
            </a:avLst>
          </a:prstGeom>
          <a:solidFill>
            <a:srgbClr val="BBE0E3"/>
          </a:solidFill>
          <a:ln w="9525" algn="ctr">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r>
              <a:rPr lang="zh-CN" altLang="en-US" sz="2000" b="1">
                <a:solidFill>
                  <a:schemeClr val="tx1"/>
                </a:solidFill>
              </a:rPr>
              <a:t>由主对角线上的</a:t>
            </a:r>
            <a:r>
              <a:rPr lang="en-US" altLang="zh-CN" sz="2000" b="1">
                <a:solidFill>
                  <a:schemeClr val="tx1"/>
                </a:solidFill>
              </a:rPr>
              <a:t>1</a:t>
            </a:r>
          </a:p>
          <a:p>
            <a:pPr marL="342900" indent="-342900"/>
            <a:r>
              <a:rPr lang="zh-CN" altLang="en-US" sz="2000" b="1">
                <a:solidFill>
                  <a:schemeClr val="tx1"/>
                </a:solidFill>
              </a:rPr>
              <a:t>以及在高斯消去过程中行的乘数构成</a:t>
            </a:r>
            <a:endParaRPr lang="zh-CN" altLang="en-US" sz="2000"/>
          </a:p>
        </p:txBody>
      </p:sp>
      <p:sp>
        <p:nvSpPr>
          <p:cNvPr id="663564" name="AutoShape 12"/>
          <p:cNvSpPr>
            <a:spLocks noChangeArrowheads="1"/>
          </p:cNvSpPr>
          <p:nvPr/>
        </p:nvSpPr>
        <p:spPr bwMode="auto">
          <a:xfrm>
            <a:off x="7307387" y="4148287"/>
            <a:ext cx="1836613" cy="576262"/>
          </a:xfrm>
          <a:prstGeom prst="wedgeRoundRectCallout">
            <a:avLst>
              <a:gd name="adj1" fmla="val -45963"/>
              <a:gd name="adj2" fmla="val 70111"/>
              <a:gd name="adj3" fmla="val 16667"/>
            </a:avLst>
          </a:prstGeom>
          <a:solidFill>
            <a:srgbClr val="BBE0E3"/>
          </a:solidFill>
          <a:ln w="9525" algn="ctr">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r>
              <a:rPr lang="zh-CN" altLang="zh-CN" sz="2000" b="1" dirty="0">
                <a:solidFill>
                  <a:schemeClr val="tx1"/>
                </a:solidFill>
              </a:rPr>
              <a:t>消去的结果</a:t>
            </a:r>
            <a:endParaRPr lang="zh-CN" altLang="en-US" sz="2000" dirty="0"/>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21</a:t>
            </a:fld>
            <a:endParaRPr lang="en-US" altLang="zh-CN" dirty="0"/>
          </a:p>
        </p:txBody>
      </p:sp>
    </p:spTree>
    <p:extLst>
      <p:ext uri="{BB962C8B-B14F-4D97-AF65-F5344CB8AC3E}">
        <p14:creationId xmlns:p14="http://schemas.microsoft.com/office/powerpoint/2010/main" val="15376997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63556"/>
                                        </p:tgtEl>
                                        <p:attrNameLst>
                                          <p:attrName>style.visibility</p:attrName>
                                        </p:attrNameLst>
                                      </p:cBhvr>
                                      <p:to>
                                        <p:strVal val="visible"/>
                                      </p:to>
                                    </p:set>
                                    <p:animEffect transition="in" filter="blinds(horizontal)">
                                      <p:cBhvr>
                                        <p:cTn id="7" dur="500"/>
                                        <p:tgtEl>
                                          <p:spTgt spid="66355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63561"/>
                                        </p:tgtEl>
                                        <p:attrNameLst>
                                          <p:attrName>style.visibility</p:attrName>
                                        </p:attrNameLst>
                                      </p:cBhvr>
                                      <p:to>
                                        <p:strVal val="visible"/>
                                      </p:to>
                                    </p:set>
                                    <p:anim calcmode="lin" valueType="num">
                                      <p:cBhvr additive="base">
                                        <p:cTn id="12" dur="500" fill="hold"/>
                                        <p:tgtEl>
                                          <p:spTgt spid="663561"/>
                                        </p:tgtEl>
                                        <p:attrNameLst>
                                          <p:attrName>ppt_x</p:attrName>
                                        </p:attrNameLst>
                                      </p:cBhvr>
                                      <p:tavLst>
                                        <p:tav tm="0">
                                          <p:val>
                                            <p:strVal val="#ppt_x"/>
                                          </p:val>
                                        </p:tav>
                                        <p:tav tm="100000">
                                          <p:val>
                                            <p:strVal val="#ppt_x"/>
                                          </p:val>
                                        </p:tav>
                                      </p:tavLst>
                                    </p:anim>
                                    <p:anim calcmode="lin" valueType="num">
                                      <p:cBhvr additive="base">
                                        <p:cTn id="13" dur="500" fill="hold"/>
                                        <p:tgtEl>
                                          <p:spTgt spid="66356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663557"/>
                                        </p:tgtEl>
                                        <p:attrNameLst>
                                          <p:attrName>style.visibility</p:attrName>
                                        </p:attrNameLst>
                                      </p:cBhvr>
                                      <p:to>
                                        <p:strVal val="visible"/>
                                      </p:to>
                                    </p:set>
                                    <p:animEffect transition="in" filter="blinds(horizontal)">
                                      <p:cBhvr>
                                        <p:cTn id="18" dur="500"/>
                                        <p:tgtEl>
                                          <p:spTgt spid="66355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63560"/>
                                        </p:tgtEl>
                                        <p:attrNameLst>
                                          <p:attrName>style.visibility</p:attrName>
                                        </p:attrNameLst>
                                      </p:cBhvr>
                                      <p:to>
                                        <p:strVal val="visible"/>
                                      </p:to>
                                    </p:set>
                                    <p:anim calcmode="lin" valueType="num">
                                      <p:cBhvr additive="base">
                                        <p:cTn id="23" dur="500" fill="hold"/>
                                        <p:tgtEl>
                                          <p:spTgt spid="663560"/>
                                        </p:tgtEl>
                                        <p:attrNameLst>
                                          <p:attrName>ppt_x</p:attrName>
                                        </p:attrNameLst>
                                      </p:cBhvr>
                                      <p:tavLst>
                                        <p:tav tm="0">
                                          <p:val>
                                            <p:strVal val="#ppt_x"/>
                                          </p:val>
                                        </p:tav>
                                        <p:tav tm="100000">
                                          <p:val>
                                            <p:strVal val="#ppt_x"/>
                                          </p:val>
                                        </p:tav>
                                      </p:tavLst>
                                    </p:anim>
                                    <p:anim calcmode="lin" valueType="num">
                                      <p:cBhvr additive="base">
                                        <p:cTn id="24" dur="500" fill="hold"/>
                                        <p:tgtEl>
                                          <p:spTgt spid="66356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663558"/>
                                        </p:tgtEl>
                                        <p:attrNameLst>
                                          <p:attrName>style.visibility</p:attrName>
                                        </p:attrNameLst>
                                      </p:cBhvr>
                                      <p:to>
                                        <p:strVal val="visible"/>
                                      </p:to>
                                    </p:set>
                                    <p:animEffect transition="in" filter="blinds(horizontal)">
                                      <p:cBhvr>
                                        <p:cTn id="29" dur="500"/>
                                        <p:tgtEl>
                                          <p:spTgt spid="66355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663563"/>
                                        </p:tgtEl>
                                        <p:attrNameLst>
                                          <p:attrName>style.visibility</p:attrName>
                                        </p:attrNameLst>
                                      </p:cBhvr>
                                      <p:to>
                                        <p:strVal val="visible"/>
                                      </p:to>
                                    </p:set>
                                    <p:anim calcmode="lin" valueType="num">
                                      <p:cBhvr additive="base">
                                        <p:cTn id="34" dur="500" fill="hold"/>
                                        <p:tgtEl>
                                          <p:spTgt spid="663563"/>
                                        </p:tgtEl>
                                        <p:attrNameLst>
                                          <p:attrName>ppt_x</p:attrName>
                                        </p:attrNameLst>
                                      </p:cBhvr>
                                      <p:tavLst>
                                        <p:tav tm="0">
                                          <p:val>
                                            <p:strVal val="#ppt_x"/>
                                          </p:val>
                                        </p:tav>
                                        <p:tav tm="100000">
                                          <p:val>
                                            <p:strVal val="#ppt_x"/>
                                          </p:val>
                                        </p:tav>
                                      </p:tavLst>
                                    </p:anim>
                                    <p:anim calcmode="lin" valueType="num">
                                      <p:cBhvr additive="base">
                                        <p:cTn id="35" dur="500" fill="hold"/>
                                        <p:tgtEl>
                                          <p:spTgt spid="663563"/>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663559"/>
                                        </p:tgtEl>
                                        <p:attrNameLst>
                                          <p:attrName>style.visibility</p:attrName>
                                        </p:attrNameLst>
                                      </p:cBhvr>
                                      <p:to>
                                        <p:strVal val="visible"/>
                                      </p:to>
                                    </p:set>
                                    <p:animEffect transition="in" filter="blinds(horizontal)">
                                      <p:cBhvr>
                                        <p:cTn id="40" dur="500"/>
                                        <p:tgtEl>
                                          <p:spTgt spid="663559"/>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663564"/>
                                        </p:tgtEl>
                                        <p:attrNameLst>
                                          <p:attrName>style.visibility</p:attrName>
                                        </p:attrNameLst>
                                      </p:cBhvr>
                                      <p:to>
                                        <p:strVal val="visible"/>
                                      </p:to>
                                    </p:set>
                                    <p:anim calcmode="lin" valueType="num">
                                      <p:cBhvr additive="base">
                                        <p:cTn id="45" dur="500" fill="hold"/>
                                        <p:tgtEl>
                                          <p:spTgt spid="663564"/>
                                        </p:tgtEl>
                                        <p:attrNameLst>
                                          <p:attrName>ppt_x</p:attrName>
                                        </p:attrNameLst>
                                      </p:cBhvr>
                                      <p:tavLst>
                                        <p:tav tm="0">
                                          <p:val>
                                            <p:strVal val="#ppt_x"/>
                                          </p:val>
                                        </p:tav>
                                        <p:tav tm="100000">
                                          <p:val>
                                            <p:strVal val="#ppt_x"/>
                                          </p:val>
                                        </p:tav>
                                      </p:tavLst>
                                    </p:anim>
                                    <p:anim calcmode="lin" valueType="num">
                                      <p:cBhvr additive="base">
                                        <p:cTn id="46" dur="500" fill="hold"/>
                                        <p:tgtEl>
                                          <p:spTgt spid="6635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3560" grpId="0" animBg="1"/>
      <p:bldP spid="663561" grpId="0" animBg="1"/>
      <p:bldP spid="663563" grpId="0" animBg="1"/>
      <p:bldP spid="66356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2" name="Rectangle 2"/>
          <p:cNvSpPr>
            <a:spLocks noGrp="1" noChangeArrowheads="1"/>
          </p:cNvSpPr>
          <p:nvPr>
            <p:ph type="title"/>
          </p:nvPr>
        </p:nvSpPr>
        <p:spPr/>
        <p:txBody>
          <a:bodyPr/>
          <a:lstStyle/>
          <a:p>
            <a:r>
              <a:rPr lang="en-US" altLang="zh-CN" dirty="0" smtClean="0"/>
              <a:t>Gauss</a:t>
            </a:r>
            <a:r>
              <a:rPr lang="zh-CN" altLang="en-US" dirty="0"/>
              <a:t>消去法</a:t>
            </a:r>
            <a:r>
              <a:rPr lang="en-US" altLang="zh-CN" dirty="0"/>
              <a:t>-LU</a:t>
            </a:r>
            <a:r>
              <a:rPr lang="zh-CN" altLang="en-US" dirty="0"/>
              <a:t>分解</a:t>
            </a:r>
          </a:p>
        </p:txBody>
      </p:sp>
      <p:sp>
        <p:nvSpPr>
          <p:cNvPr id="670723" name="Rectangle 3"/>
          <p:cNvSpPr>
            <a:spLocks noGrp="1" noChangeArrowheads="1"/>
          </p:cNvSpPr>
          <p:nvPr>
            <p:ph type="body" idx="1"/>
          </p:nvPr>
        </p:nvSpPr>
        <p:spPr/>
        <p:txBody>
          <a:bodyPr/>
          <a:lstStyle/>
          <a:p>
            <a:r>
              <a:rPr lang="zh-CN" altLang="en-US" dirty="0">
                <a:ea typeface="宋体" pitchFamily="2" charset="-122"/>
              </a:rPr>
              <a:t>记原方程组为  </a:t>
            </a:r>
            <a:r>
              <a:rPr lang="en-US" altLang="zh-CN" dirty="0">
                <a:ea typeface="宋体" pitchFamily="2" charset="-122"/>
              </a:rPr>
              <a:t>A X =b</a:t>
            </a:r>
            <a:r>
              <a:rPr lang="zh-CN" altLang="en-US" dirty="0">
                <a:ea typeface="宋体" pitchFamily="2" charset="-122"/>
              </a:rPr>
              <a:t>，</a:t>
            </a:r>
          </a:p>
          <a:p>
            <a:r>
              <a:rPr lang="en-US" altLang="zh-CN" dirty="0">
                <a:ea typeface="宋体" pitchFamily="2" charset="-122"/>
              </a:rPr>
              <a:t>A=LU</a:t>
            </a:r>
          </a:p>
          <a:p>
            <a:r>
              <a:rPr lang="zh-CN" altLang="en-US" dirty="0">
                <a:ea typeface="宋体" pitchFamily="2" charset="-122"/>
              </a:rPr>
              <a:t>则原方程组为</a:t>
            </a:r>
            <a:r>
              <a:rPr lang="en-US" altLang="zh-CN" dirty="0">
                <a:ea typeface="宋体" pitchFamily="2" charset="-122"/>
              </a:rPr>
              <a:t>LUX=b</a:t>
            </a:r>
          </a:p>
          <a:p>
            <a:r>
              <a:rPr lang="zh-CN" altLang="en-US" dirty="0">
                <a:ea typeface="宋体" pitchFamily="2" charset="-122"/>
              </a:rPr>
              <a:t>其求解转化为</a:t>
            </a:r>
            <a:r>
              <a:rPr lang="zh-CN" altLang="en-US" dirty="0">
                <a:solidFill>
                  <a:srgbClr val="0070C0"/>
                </a:solidFill>
                <a:ea typeface="宋体" pitchFamily="2" charset="-122"/>
              </a:rPr>
              <a:t>两个三角形方程组</a:t>
            </a:r>
            <a:r>
              <a:rPr lang="zh-CN" altLang="en-US" dirty="0">
                <a:ea typeface="宋体" pitchFamily="2" charset="-122"/>
              </a:rPr>
              <a:t>的求解：</a:t>
            </a:r>
          </a:p>
          <a:p>
            <a:pPr lvl="1"/>
            <a:r>
              <a:rPr lang="zh-CN" altLang="en-US" dirty="0">
                <a:ea typeface="宋体" pitchFamily="2" charset="-122"/>
              </a:rPr>
              <a:t>          </a:t>
            </a:r>
            <a:r>
              <a:rPr lang="en-US" altLang="zh-CN" dirty="0">
                <a:ea typeface="宋体" pitchFamily="2" charset="-122"/>
              </a:rPr>
              <a:t>LY=b   —— </a:t>
            </a:r>
            <a:r>
              <a:rPr lang="zh-CN" altLang="en-US" dirty="0">
                <a:solidFill>
                  <a:srgbClr val="00B0F0"/>
                </a:solidFill>
                <a:ea typeface="宋体" pitchFamily="2" charset="-122"/>
              </a:rPr>
              <a:t>下三角方程组</a:t>
            </a:r>
          </a:p>
          <a:p>
            <a:pPr lvl="1"/>
            <a:r>
              <a:rPr lang="zh-CN" altLang="en-US" dirty="0">
                <a:ea typeface="宋体" pitchFamily="2" charset="-122"/>
              </a:rPr>
              <a:t>          </a:t>
            </a:r>
            <a:r>
              <a:rPr lang="en-US" altLang="zh-CN" dirty="0">
                <a:ea typeface="宋体" pitchFamily="2" charset="-122"/>
              </a:rPr>
              <a:t>UX=Y   ——</a:t>
            </a:r>
            <a:r>
              <a:rPr lang="zh-CN" altLang="en-US" dirty="0">
                <a:solidFill>
                  <a:srgbClr val="00B0F0"/>
                </a:solidFill>
                <a:ea typeface="宋体" pitchFamily="2" charset="-122"/>
              </a:rPr>
              <a:t>上三角方程组</a:t>
            </a:r>
          </a:p>
          <a:p>
            <a:endParaRPr lang="en-US" altLang="zh-CN" dirty="0">
              <a:ea typeface="宋体" pitchFamily="2" charset="-122"/>
            </a:endParaRPr>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22</a:t>
            </a:fld>
            <a:endParaRPr lang="en-US" altLang="zh-CN" dirty="0"/>
          </a:p>
        </p:txBody>
      </p:sp>
    </p:spTree>
    <p:extLst>
      <p:ext uri="{BB962C8B-B14F-4D97-AF65-F5344CB8AC3E}">
        <p14:creationId xmlns:p14="http://schemas.microsoft.com/office/powerpoint/2010/main" val="19034292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70723">
                                            <p:txEl>
                                              <p:pRg st="1" end="1"/>
                                            </p:txEl>
                                          </p:spTgt>
                                        </p:tgtEl>
                                        <p:attrNameLst>
                                          <p:attrName>style.visibility</p:attrName>
                                        </p:attrNameLst>
                                      </p:cBhvr>
                                      <p:to>
                                        <p:strVal val="visible"/>
                                      </p:to>
                                    </p:set>
                                    <p:anim calcmode="lin" valueType="num">
                                      <p:cBhvr additive="base">
                                        <p:cTn id="7" dur="500" fill="hold"/>
                                        <p:tgtEl>
                                          <p:spTgt spid="67072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7072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70723">
                                            <p:txEl>
                                              <p:pRg st="2" end="2"/>
                                            </p:txEl>
                                          </p:spTgt>
                                        </p:tgtEl>
                                        <p:attrNameLst>
                                          <p:attrName>style.visibility</p:attrName>
                                        </p:attrNameLst>
                                      </p:cBhvr>
                                      <p:to>
                                        <p:strVal val="visible"/>
                                      </p:to>
                                    </p:set>
                                    <p:anim calcmode="lin" valueType="num">
                                      <p:cBhvr additive="base">
                                        <p:cTn id="11" dur="500" fill="hold"/>
                                        <p:tgtEl>
                                          <p:spTgt spid="67072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7072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70723">
                                            <p:txEl>
                                              <p:pRg st="3" end="3"/>
                                            </p:txEl>
                                          </p:spTgt>
                                        </p:tgtEl>
                                        <p:attrNameLst>
                                          <p:attrName>style.visibility</p:attrName>
                                        </p:attrNameLst>
                                      </p:cBhvr>
                                      <p:to>
                                        <p:strVal val="visible"/>
                                      </p:to>
                                    </p:set>
                                    <p:anim calcmode="lin" valueType="num">
                                      <p:cBhvr additive="base">
                                        <p:cTn id="15" dur="500" fill="hold"/>
                                        <p:tgtEl>
                                          <p:spTgt spid="67072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7072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0723">
                                            <p:txEl>
                                              <p:pRg st="4" end="4"/>
                                            </p:txEl>
                                          </p:spTgt>
                                        </p:tgtEl>
                                        <p:attrNameLst>
                                          <p:attrName>style.visibility</p:attrName>
                                        </p:attrNameLst>
                                      </p:cBhvr>
                                      <p:to>
                                        <p:strVal val="visible"/>
                                      </p:to>
                                    </p:set>
                                    <p:anim calcmode="lin" valueType="num">
                                      <p:cBhvr additive="base">
                                        <p:cTn id="19" dur="500" fill="hold"/>
                                        <p:tgtEl>
                                          <p:spTgt spid="67072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7072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70723">
                                            <p:txEl>
                                              <p:pRg st="5" end="5"/>
                                            </p:txEl>
                                          </p:spTgt>
                                        </p:tgtEl>
                                        <p:attrNameLst>
                                          <p:attrName>style.visibility</p:attrName>
                                        </p:attrNameLst>
                                      </p:cBhvr>
                                      <p:to>
                                        <p:strVal val="visible"/>
                                      </p:to>
                                    </p:set>
                                    <p:anim calcmode="lin" valueType="num">
                                      <p:cBhvr additive="base">
                                        <p:cTn id="23" dur="500" fill="hold"/>
                                        <p:tgtEl>
                                          <p:spTgt spid="67072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7072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8" name="Rectangle 2"/>
          <p:cNvSpPr>
            <a:spLocks noGrp="1" noChangeArrowheads="1"/>
          </p:cNvSpPr>
          <p:nvPr>
            <p:ph type="title"/>
          </p:nvPr>
        </p:nvSpPr>
        <p:spPr/>
        <p:txBody>
          <a:bodyPr/>
          <a:lstStyle/>
          <a:p>
            <a:r>
              <a:rPr lang="en-US" altLang="zh-CN" sz="3600" dirty="0" smtClean="0"/>
              <a:t>Gauss</a:t>
            </a:r>
            <a:r>
              <a:rPr lang="zh-CN" altLang="en-US" sz="3600" dirty="0"/>
              <a:t>消去法</a:t>
            </a:r>
            <a:r>
              <a:rPr lang="en-US" altLang="zh-CN" sz="3600" dirty="0"/>
              <a:t>-LU</a:t>
            </a:r>
            <a:r>
              <a:rPr lang="zh-CN" altLang="en-US" sz="3600" dirty="0"/>
              <a:t>分解</a:t>
            </a:r>
          </a:p>
        </p:txBody>
      </p:sp>
      <p:graphicFrame>
        <p:nvGraphicFramePr>
          <p:cNvPr id="454662" name="Object 6"/>
          <p:cNvGraphicFramePr>
            <a:graphicFrameLocks noGrp="1" noChangeAspect="1"/>
          </p:cNvGraphicFramePr>
          <p:nvPr>
            <p:ph sz="half" idx="1"/>
          </p:nvPr>
        </p:nvGraphicFramePr>
        <p:xfrm>
          <a:off x="493713" y="1835150"/>
          <a:ext cx="3249612" cy="2227263"/>
        </p:xfrm>
        <a:graphic>
          <a:graphicData uri="http://schemas.openxmlformats.org/presentationml/2006/ole">
            <mc:AlternateContent xmlns:mc="http://schemas.openxmlformats.org/markup-compatibility/2006">
              <mc:Choice xmlns:v="urn:schemas-microsoft-com:vml" Requires="v">
                <p:oleObj spid="_x0000_s5252" name="公式" r:id="rId4" imgW="1244520" imgH="711000" progId="Equation.3">
                  <p:embed/>
                </p:oleObj>
              </mc:Choice>
              <mc:Fallback>
                <p:oleObj name="公式" r:id="rId4" imgW="1244520" imgH="711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713" y="1835150"/>
                        <a:ext cx="3249612" cy="2227263"/>
                      </a:xfrm>
                      <a:prstGeom prst="rect">
                        <a:avLst/>
                      </a:prstGeom>
                    </p:spPr>
                  </p:pic>
                </p:oleObj>
              </mc:Fallback>
            </mc:AlternateContent>
          </a:graphicData>
        </a:graphic>
      </p:graphicFrame>
      <p:graphicFrame>
        <p:nvGraphicFramePr>
          <p:cNvPr id="454663" name="Object 7"/>
          <p:cNvGraphicFramePr>
            <a:graphicFrameLocks noGrp="1" noChangeAspect="1"/>
          </p:cNvGraphicFramePr>
          <p:nvPr>
            <p:ph sz="half" idx="2"/>
          </p:nvPr>
        </p:nvGraphicFramePr>
        <p:xfrm>
          <a:off x="4508500" y="1900238"/>
          <a:ext cx="3478213" cy="2224087"/>
        </p:xfrm>
        <a:graphic>
          <a:graphicData uri="http://schemas.openxmlformats.org/presentationml/2006/ole">
            <mc:AlternateContent xmlns:mc="http://schemas.openxmlformats.org/markup-compatibility/2006">
              <mc:Choice xmlns:v="urn:schemas-microsoft-com:vml" Requires="v">
                <p:oleObj spid="_x0000_s5253" name="公式" r:id="rId6" imgW="1333440" imgH="711000" progId="Equation.3">
                  <p:embed/>
                </p:oleObj>
              </mc:Choice>
              <mc:Fallback>
                <p:oleObj name="公式" r:id="rId6" imgW="1333440" imgH="7110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08500" y="1900238"/>
                        <a:ext cx="3478213" cy="222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54665" name="Text Box 9"/>
          <p:cNvSpPr txBox="1">
            <a:spLocks noChangeArrowheads="1"/>
          </p:cNvSpPr>
          <p:nvPr/>
        </p:nvSpPr>
        <p:spPr bwMode="auto">
          <a:xfrm>
            <a:off x="323850" y="1052513"/>
            <a:ext cx="66960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1">
                <a:solidFill>
                  <a:schemeClr val="tx1"/>
                </a:solidFill>
                <a:latin typeface="Tahoma" pitchFamily="34" charset="0"/>
              </a:rPr>
              <a:t>与</a:t>
            </a:r>
            <a:r>
              <a:rPr lang="en-US" altLang="zh-CN" sz="2800" b="1">
                <a:solidFill>
                  <a:schemeClr val="tx1"/>
                </a:solidFill>
                <a:latin typeface="Tahoma" pitchFamily="34" charset="0"/>
              </a:rPr>
              <a:t>LY=b, UX=Y</a:t>
            </a:r>
            <a:r>
              <a:rPr lang="zh-CN" altLang="en-US" sz="2800" b="1">
                <a:solidFill>
                  <a:schemeClr val="tx1"/>
                </a:solidFill>
                <a:latin typeface="Tahoma" pitchFamily="34" charset="0"/>
              </a:rPr>
              <a:t>对应的方程组如下：</a:t>
            </a:r>
          </a:p>
        </p:txBody>
      </p:sp>
      <p:sp>
        <p:nvSpPr>
          <p:cNvPr id="454666" name="Text Box 10"/>
          <p:cNvSpPr txBox="1">
            <a:spLocks noChangeArrowheads="1"/>
          </p:cNvSpPr>
          <p:nvPr/>
        </p:nvSpPr>
        <p:spPr bwMode="auto">
          <a:xfrm>
            <a:off x="900113" y="4365625"/>
            <a:ext cx="6840537" cy="180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1">
                <a:solidFill>
                  <a:schemeClr val="tx1"/>
                </a:solidFill>
                <a:latin typeface="Tahoma" pitchFamily="34" charset="0"/>
              </a:rPr>
              <a:t>易得：</a:t>
            </a:r>
          </a:p>
          <a:p>
            <a:pPr algn="l">
              <a:spcBef>
                <a:spcPct val="50000"/>
              </a:spcBef>
            </a:pPr>
            <a:r>
              <a:rPr lang="zh-CN" altLang="en-US" sz="2800">
                <a:solidFill>
                  <a:schemeClr val="tx1"/>
                </a:solidFill>
                <a:latin typeface="Tahoma" pitchFamily="34" charset="0"/>
              </a:rPr>
              <a:t>        </a:t>
            </a:r>
            <a:r>
              <a:rPr lang="en-US" altLang="zh-CN" sz="2800">
                <a:solidFill>
                  <a:schemeClr val="tx1"/>
                </a:solidFill>
                <a:latin typeface="Tahoma" pitchFamily="34" charset="0"/>
              </a:rPr>
              <a:t>(y</a:t>
            </a:r>
            <a:r>
              <a:rPr lang="en-US" altLang="zh-CN" sz="2800" baseline="-25000">
                <a:solidFill>
                  <a:schemeClr val="tx1"/>
                </a:solidFill>
                <a:latin typeface="Tahoma" pitchFamily="34" charset="0"/>
              </a:rPr>
              <a:t>1</a:t>
            </a:r>
            <a:r>
              <a:rPr lang="en-US" altLang="zh-CN" sz="2800">
                <a:solidFill>
                  <a:schemeClr val="tx1"/>
                </a:solidFill>
                <a:latin typeface="Tahoma" pitchFamily="34" charset="0"/>
              </a:rPr>
              <a:t>,y</a:t>
            </a:r>
            <a:r>
              <a:rPr lang="en-US" altLang="zh-CN" sz="2800" baseline="-25000">
                <a:solidFill>
                  <a:schemeClr val="tx1"/>
                </a:solidFill>
                <a:latin typeface="Tahoma" pitchFamily="34" charset="0"/>
              </a:rPr>
              <a:t>2</a:t>
            </a:r>
            <a:r>
              <a:rPr lang="en-US" altLang="zh-CN" sz="2800">
                <a:solidFill>
                  <a:schemeClr val="tx1"/>
                </a:solidFill>
                <a:latin typeface="Tahoma" pitchFamily="34" charset="0"/>
              </a:rPr>
              <a:t>,y</a:t>
            </a:r>
            <a:r>
              <a:rPr lang="en-US" altLang="zh-CN" sz="2800" baseline="-25000">
                <a:solidFill>
                  <a:schemeClr val="tx1"/>
                </a:solidFill>
                <a:latin typeface="Tahoma" pitchFamily="34" charset="0"/>
              </a:rPr>
              <a:t>3</a:t>
            </a:r>
            <a:r>
              <a:rPr lang="en-US" altLang="zh-CN" sz="2800">
                <a:solidFill>
                  <a:schemeClr val="tx1"/>
                </a:solidFill>
                <a:latin typeface="Tahoma" pitchFamily="34" charset="0"/>
              </a:rPr>
              <a:t>)=(1,3,-2), </a:t>
            </a:r>
          </a:p>
          <a:p>
            <a:pPr algn="l">
              <a:spcBef>
                <a:spcPct val="50000"/>
              </a:spcBef>
            </a:pPr>
            <a:r>
              <a:rPr lang="en-US" altLang="zh-CN" sz="2800">
                <a:solidFill>
                  <a:schemeClr val="tx1"/>
                </a:solidFill>
                <a:latin typeface="Tahoma" pitchFamily="34" charset="0"/>
              </a:rPr>
              <a:t>        (x</a:t>
            </a:r>
            <a:r>
              <a:rPr lang="en-US" altLang="zh-CN" sz="2800" baseline="-25000">
                <a:solidFill>
                  <a:schemeClr val="tx1"/>
                </a:solidFill>
                <a:latin typeface="Tahoma" pitchFamily="34" charset="0"/>
              </a:rPr>
              <a:t>1</a:t>
            </a:r>
            <a:r>
              <a:rPr lang="en-US" altLang="zh-CN" sz="2800">
                <a:solidFill>
                  <a:schemeClr val="tx1"/>
                </a:solidFill>
                <a:latin typeface="Tahoma" pitchFamily="34" charset="0"/>
              </a:rPr>
              <a:t>,x</a:t>
            </a:r>
            <a:r>
              <a:rPr lang="en-US" altLang="zh-CN" sz="2800" baseline="-25000">
                <a:solidFill>
                  <a:schemeClr val="tx1"/>
                </a:solidFill>
                <a:latin typeface="Tahoma" pitchFamily="34" charset="0"/>
              </a:rPr>
              <a:t>2</a:t>
            </a:r>
            <a:r>
              <a:rPr lang="en-US" altLang="zh-CN" sz="2800">
                <a:solidFill>
                  <a:schemeClr val="tx1"/>
                </a:solidFill>
                <a:latin typeface="Tahoma" pitchFamily="34" charset="0"/>
              </a:rPr>
              <a:t>,x</a:t>
            </a:r>
            <a:r>
              <a:rPr lang="en-US" altLang="zh-CN" sz="2800" baseline="-25000">
                <a:solidFill>
                  <a:schemeClr val="tx1"/>
                </a:solidFill>
                <a:latin typeface="Tahoma" pitchFamily="34" charset="0"/>
              </a:rPr>
              <a:t>3</a:t>
            </a:r>
            <a:r>
              <a:rPr lang="en-US" altLang="zh-CN" sz="2800">
                <a:solidFill>
                  <a:schemeClr val="tx1"/>
                </a:solidFill>
                <a:latin typeface="Tahoma" pitchFamily="34" charset="0"/>
              </a:rPr>
              <a:t>)=(1,0,-1)</a:t>
            </a:r>
          </a:p>
        </p:txBody>
      </p:sp>
      <p:sp>
        <p:nvSpPr>
          <p:cNvPr id="2" name="灯片编号占位符 1"/>
          <p:cNvSpPr>
            <a:spLocks noGrp="1"/>
          </p:cNvSpPr>
          <p:nvPr>
            <p:ph type="sldNum" sz="quarter" idx="11"/>
          </p:nvPr>
        </p:nvSpPr>
        <p:spPr/>
        <p:txBody>
          <a:bodyPr/>
          <a:lstStyle/>
          <a:p>
            <a:r>
              <a:rPr lang="en-US" altLang="zh-CN" smtClean="0"/>
              <a:t>Chapter 6 -</a:t>
            </a:r>
            <a:fld id="{33B85212-1E88-4360-8472-BC0076B880FA}" type="slidenum">
              <a:rPr lang="en-US" altLang="en-US" smtClean="0"/>
              <a:pPr/>
              <a:t>23</a:t>
            </a:fld>
            <a:endParaRPr lang="en-US" altLang="en-US" dirty="0"/>
          </a:p>
        </p:txBody>
      </p:sp>
    </p:spTree>
    <p:extLst>
      <p:ext uri="{BB962C8B-B14F-4D97-AF65-F5344CB8AC3E}">
        <p14:creationId xmlns:p14="http://schemas.microsoft.com/office/powerpoint/2010/main" val="2509710459"/>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54665"/>
                                        </p:tgtEl>
                                        <p:attrNameLst>
                                          <p:attrName>style.visibility</p:attrName>
                                        </p:attrNameLst>
                                      </p:cBhvr>
                                      <p:to>
                                        <p:strVal val="visible"/>
                                      </p:to>
                                    </p:set>
                                    <p:animEffect transition="in" filter="blinds(horizontal)">
                                      <p:cBhvr>
                                        <p:cTn id="7" dur="500"/>
                                        <p:tgtEl>
                                          <p:spTgt spid="45466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54662"/>
                                        </p:tgtEl>
                                        <p:attrNameLst>
                                          <p:attrName>style.visibility</p:attrName>
                                        </p:attrNameLst>
                                      </p:cBhvr>
                                      <p:to>
                                        <p:strVal val="visible"/>
                                      </p:to>
                                    </p:set>
                                    <p:animEffect transition="in" filter="blinds(horizontal)">
                                      <p:cBhvr>
                                        <p:cTn id="12" dur="500"/>
                                        <p:tgtEl>
                                          <p:spTgt spid="45466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54663"/>
                                        </p:tgtEl>
                                        <p:attrNameLst>
                                          <p:attrName>style.visibility</p:attrName>
                                        </p:attrNameLst>
                                      </p:cBhvr>
                                      <p:to>
                                        <p:strVal val="visible"/>
                                      </p:to>
                                    </p:set>
                                    <p:animEffect transition="in" filter="blinds(horizontal)">
                                      <p:cBhvr>
                                        <p:cTn id="17" dur="500"/>
                                        <p:tgtEl>
                                          <p:spTgt spid="45466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54666">
                                            <p:txEl>
                                              <p:pRg st="0" end="0"/>
                                            </p:txEl>
                                          </p:spTgt>
                                        </p:tgtEl>
                                        <p:attrNameLst>
                                          <p:attrName>style.visibility</p:attrName>
                                        </p:attrNameLst>
                                      </p:cBhvr>
                                      <p:to>
                                        <p:strVal val="visible"/>
                                      </p:to>
                                    </p:set>
                                    <p:animEffect transition="in" filter="blinds(horizontal)">
                                      <p:cBhvr>
                                        <p:cTn id="22" dur="500"/>
                                        <p:tgtEl>
                                          <p:spTgt spid="454666">
                                            <p:txEl>
                                              <p:pRg st="0" end="0"/>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454666">
                                            <p:txEl>
                                              <p:pRg st="1" end="1"/>
                                            </p:txEl>
                                          </p:spTgt>
                                        </p:tgtEl>
                                        <p:attrNameLst>
                                          <p:attrName>style.visibility</p:attrName>
                                        </p:attrNameLst>
                                      </p:cBhvr>
                                      <p:to>
                                        <p:strVal val="visible"/>
                                      </p:to>
                                    </p:set>
                                    <p:animEffect transition="in" filter="blinds(horizontal)">
                                      <p:cBhvr>
                                        <p:cTn id="25" dur="500"/>
                                        <p:tgtEl>
                                          <p:spTgt spid="454666">
                                            <p:txEl>
                                              <p:pRg st="1" end="1"/>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454666">
                                            <p:txEl>
                                              <p:pRg st="2" end="2"/>
                                            </p:txEl>
                                          </p:spTgt>
                                        </p:tgtEl>
                                        <p:attrNameLst>
                                          <p:attrName>style.visibility</p:attrName>
                                        </p:attrNameLst>
                                      </p:cBhvr>
                                      <p:to>
                                        <p:strVal val="visible"/>
                                      </p:to>
                                    </p:set>
                                    <p:animEffect transition="in" filter="blinds(horizontal)">
                                      <p:cBhvr>
                                        <p:cTn id="28" dur="500"/>
                                        <p:tgtEl>
                                          <p:spTgt spid="45466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66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Rectangle 2"/>
          <p:cNvSpPr>
            <a:spLocks noGrp="1" noChangeArrowheads="1"/>
          </p:cNvSpPr>
          <p:nvPr>
            <p:ph type="title"/>
          </p:nvPr>
        </p:nvSpPr>
        <p:spPr/>
        <p:txBody>
          <a:bodyPr/>
          <a:lstStyle/>
          <a:p>
            <a:r>
              <a:rPr lang="en-US" altLang="zh-CN" dirty="0" smtClean="0"/>
              <a:t>LU</a:t>
            </a:r>
            <a:r>
              <a:rPr lang="zh-CN" altLang="en-US" dirty="0"/>
              <a:t>分解</a:t>
            </a:r>
          </a:p>
        </p:txBody>
      </p:sp>
      <p:sp>
        <p:nvSpPr>
          <p:cNvPr id="558083" name="Rectangle 3"/>
          <p:cNvSpPr>
            <a:spLocks noGrp="1" noChangeArrowheads="1"/>
          </p:cNvSpPr>
          <p:nvPr>
            <p:ph type="body" idx="1"/>
          </p:nvPr>
        </p:nvSpPr>
        <p:spPr>
          <a:xfrm>
            <a:off x="214313" y="1052513"/>
            <a:ext cx="8606159" cy="5078412"/>
          </a:xfrm>
        </p:spPr>
        <p:txBody>
          <a:bodyPr/>
          <a:lstStyle/>
          <a:p>
            <a:r>
              <a:rPr lang="en-US" altLang="zh-CN" dirty="0" smtClean="0">
                <a:ea typeface="宋体" pitchFamily="2" charset="-122"/>
              </a:rPr>
              <a:t> </a:t>
            </a:r>
            <a:r>
              <a:rPr lang="zh-CN" altLang="en-US" dirty="0">
                <a:ea typeface="宋体" pitchFamily="2" charset="-122"/>
              </a:rPr>
              <a:t>基于</a:t>
            </a:r>
            <a:r>
              <a:rPr lang="zh-CN" altLang="en-US" dirty="0" smtClean="0">
                <a:ea typeface="宋体" pitchFamily="2" charset="-122"/>
              </a:rPr>
              <a:t>矩阵</a:t>
            </a:r>
            <a:r>
              <a:rPr lang="en-US" altLang="zh-CN" dirty="0" smtClean="0">
                <a:ea typeface="宋体" pitchFamily="2" charset="-122"/>
              </a:rPr>
              <a:t>A</a:t>
            </a:r>
            <a:r>
              <a:rPr lang="zh-CN" altLang="en-US" dirty="0" smtClean="0">
                <a:ea typeface="宋体" pitchFamily="2" charset="-122"/>
              </a:rPr>
              <a:t>的</a:t>
            </a:r>
            <a:r>
              <a:rPr lang="en-US" altLang="zh-CN" dirty="0" smtClean="0">
                <a:ea typeface="宋体" pitchFamily="2" charset="-122"/>
              </a:rPr>
              <a:t>LU</a:t>
            </a:r>
            <a:r>
              <a:rPr lang="zh-CN" altLang="en-US" dirty="0" smtClean="0">
                <a:ea typeface="宋体" pitchFamily="2" charset="-122"/>
              </a:rPr>
              <a:t>分解，无论对于什么样的右边向量</a:t>
            </a:r>
            <a:r>
              <a:rPr lang="en-US" altLang="zh-CN" dirty="0" smtClean="0">
                <a:ea typeface="宋体" pitchFamily="2" charset="-122"/>
              </a:rPr>
              <a:t>b</a:t>
            </a:r>
            <a:r>
              <a:rPr lang="zh-CN" altLang="en-US" dirty="0" smtClean="0">
                <a:ea typeface="宋体" pitchFamily="2" charset="-122"/>
              </a:rPr>
              <a:t>，都可以对方程组</a:t>
            </a:r>
            <a:r>
              <a:rPr lang="en-US" altLang="zh-CN" dirty="0" smtClean="0">
                <a:ea typeface="宋体" pitchFamily="2" charset="-122"/>
              </a:rPr>
              <a:t>Ax=b</a:t>
            </a:r>
            <a:r>
              <a:rPr lang="zh-CN" altLang="en-US" dirty="0" smtClean="0">
                <a:ea typeface="宋体" pitchFamily="2" charset="-122"/>
              </a:rPr>
              <a:t>求解。</a:t>
            </a:r>
          </a:p>
          <a:p>
            <a:r>
              <a:rPr lang="en-US" altLang="zh-CN" dirty="0" smtClean="0">
                <a:ea typeface="宋体" pitchFamily="2" charset="-122"/>
              </a:rPr>
              <a:t> </a:t>
            </a:r>
          </a:p>
          <a:p>
            <a:r>
              <a:rPr lang="en-US" altLang="zh-CN" dirty="0" smtClean="0">
                <a:solidFill>
                  <a:srgbClr val="FF0000"/>
                </a:solidFill>
                <a:ea typeface="宋体" pitchFamily="2" charset="-122"/>
              </a:rPr>
              <a:t>LU</a:t>
            </a:r>
            <a:r>
              <a:rPr lang="zh-CN" altLang="en-US" dirty="0" smtClean="0">
                <a:solidFill>
                  <a:srgbClr val="FF0000"/>
                </a:solidFill>
                <a:ea typeface="宋体" pitchFamily="2" charset="-122"/>
              </a:rPr>
              <a:t>分解</a:t>
            </a:r>
            <a:r>
              <a:rPr lang="zh-CN" altLang="en-US" dirty="0">
                <a:solidFill>
                  <a:srgbClr val="FF0000"/>
                </a:solidFill>
                <a:ea typeface="宋体" pitchFamily="2" charset="-122"/>
              </a:rPr>
              <a:t>可以</a:t>
            </a:r>
            <a:r>
              <a:rPr lang="zh-CN" altLang="en-US" dirty="0" smtClean="0">
                <a:solidFill>
                  <a:srgbClr val="FF0000"/>
                </a:solidFill>
                <a:ea typeface="宋体" pitchFamily="2" charset="-122"/>
              </a:rPr>
              <a:t>不需要额外的存储空间 </a:t>
            </a:r>
            <a:r>
              <a:rPr lang="en-US" altLang="zh-CN" dirty="0" smtClean="0">
                <a:solidFill>
                  <a:srgbClr val="FF0000"/>
                </a:solidFill>
                <a:ea typeface="宋体" pitchFamily="2" charset="-122"/>
              </a:rPr>
              <a:t>--》HOW</a:t>
            </a:r>
            <a:endParaRPr lang="zh-CN" altLang="en-US" dirty="0">
              <a:solidFill>
                <a:srgbClr val="FF0000"/>
              </a:solidFill>
              <a:ea typeface="宋体" pitchFamily="2" charset="-122"/>
            </a:endParaRPr>
          </a:p>
        </p:txBody>
      </p:sp>
      <p:sp>
        <p:nvSpPr>
          <p:cNvPr id="2" name="矩形 1"/>
          <p:cNvSpPr/>
          <p:nvPr/>
        </p:nvSpPr>
        <p:spPr>
          <a:xfrm>
            <a:off x="2699792" y="3717032"/>
            <a:ext cx="4392488" cy="960776"/>
          </a:xfrm>
          <a:prstGeom prst="rect">
            <a:avLst/>
          </a:prstGeom>
        </p:spPr>
        <p:txBody>
          <a:bodyPr wrap="square">
            <a:spAutoFit/>
          </a:bodyPr>
          <a:lstStyle/>
          <a:p>
            <a:pPr>
              <a:lnSpc>
                <a:spcPct val="150000"/>
              </a:lnSpc>
            </a:pPr>
            <a:r>
              <a:rPr lang="zh-CN" altLang="en-US" sz="2000" dirty="0">
                <a:solidFill>
                  <a:srgbClr val="0070C0"/>
                </a:solidFill>
                <a:latin typeface="Microsoft YaHei" panose="020B0503020204020204" pitchFamily="34" charset="-122"/>
                <a:ea typeface="Microsoft YaHei" panose="020B0503020204020204" pitchFamily="34" charset="-122"/>
              </a:rPr>
              <a:t>把</a:t>
            </a:r>
            <a:r>
              <a:rPr lang="en-US" altLang="zh-CN" sz="2000" dirty="0">
                <a:solidFill>
                  <a:srgbClr val="0070C0"/>
                </a:solidFill>
                <a:latin typeface="Microsoft YaHei" panose="020B0503020204020204" pitchFamily="34" charset="-122"/>
                <a:ea typeface="Microsoft YaHei" panose="020B0503020204020204" pitchFamily="34" charset="-122"/>
              </a:rPr>
              <a:t>U</a:t>
            </a:r>
            <a:r>
              <a:rPr lang="zh-CN" altLang="en-US" sz="2000" dirty="0">
                <a:solidFill>
                  <a:srgbClr val="0070C0"/>
                </a:solidFill>
                <a:latin typeface="Microsoft YaHei" panose="020B0503020204020204" pitchFamily="34" charset="-122"/>
                <a:ea typeface="Microsoft YaHei" panose="020B0503020204020204" pitchFamily="34" charset="-122"/>
              </a:rPr>
              <a:t>的非零部分存储到</a:t>
            </a:r>
            <a:r>
              <a:rPr lang="en-US" altLang="zh-CN" sz="2000" dirty="0">
                <a:solidFill>
                  <a:srgbClr val="0070C0"/>
                </a:solidFill>
                <a:latin typeface="Microsoft YaHei" panose="020B0503020204020204" pitchFamily="34" charset="-122"/>
                <a:ea typeface="Microsoft YaHei" panose="020B0503020204020204" pitchFamily="34" charset="-122"/>
              </a:rPr>
              <a:t>A</a:t>
            </a:r>
            <a:r>
              <a:rPr lang="zh-CN" altLang="en-US" sz="2000" dirty="0">
                <a:solidFill>
                  <a:srgbClr val="0070C0"/>
                </a:solidFill>
                <a:latin typeface="Microsoft YaHei" panose="020B0503020204020204" pitchFamily="34" charset="-122"/>
                <a:ea typeface="Microsoft YaHei" panose="020B0503020204020204" pitchFamily="34" charset="-122"/>
              </a:rPr>
              <a:t>的上三角部分，把</a:t>
            </a:r>
            <a:r>
              <a:rPr lang="en-US" altLang="zh-CN" sz="2000" dirty="0">
                <a:solidFill>
                  <a:srgbClr val="0070C0"/>
                </a:solidFill>
                <a:latin typeface="Microsoft YaHei" panose="020B0503020204020204" pitchFamily="34" charset="-122"/>
                <a:ea typeface="Microsoft YaHei" panose="020B0503020204020204" pitchFamily="34" charset="-122"/>
              </a:rPr>
              <a:t>L</a:t>
            </a:r>
            <a:r>
              <a:rPr lang="zh-CN" altLang="en-US" sz="2000" dirty="0">
                <a:solidFill>
                  <a:srgbClr val="0070C0"/>
                </a:solidFill>
                <a:latin typeface="Microsoft YaHei" panose="020B0503020204020204" pitchFamily="34" charset="-122"/>
                <a:ea typeface="Microsoft YaHei" panose="020B0503020204020204" pitchFamily="34" charset="-122"/>
              </a:rPr>
              <a:t>的非零部分存储到</a:t>
            </a:r>
            <a:r>
              <a:rPr lang="en-US" altLang="zh-CN" sz="2000" dirty="0">
                <a:solidFill>
                  <a:srgbClr val="0070C0"/>
                </a:solidFill>
                <a:latin typeface="Microsoft YaHei" panose="020B0503020204020204" pitchFamily="34" charset="-122"/>
                <a:ea typeface="Microsoft YaHei" panose="020B0503020204020204" pitchFamily="34" charset="-122"/>
              </a:rPr>
              <a:t>A</a:t>
            </a:r>
            <a:r>
              <a:rPr lang="zh-CN" altLang="en-US" sz="2000" dirty="0">
                <a:solidFill>
                  <a:srgbClr val="0070C0"/>
                </a:solidFill>
                <a:latin typeface="Microsoft YaHei" panose="020B0503020204020204" pitchFamily="34" charset="-122"/>
                <a:ea typeface="Microsoft YaHei" panose="020B0503020204020204" pitchFamily="34" charset="-122"/>
              </a:rPr>
              <a:t>的下三角部分</a:t>
            </a:r>
            <a:endParaRPr lang="zh-CN" altLang="en-US" sz="2000" dirty="0">
              <a:solidFill>
                <a:srgbClr val="0070C0"/>
              </a:solidFill>
            </a:endParaRPr>
          </a:p>
        </p:txBody>
      </p:sp>
      <p:sp>
        <p:nvSpPr>
          <p:cNvPr id="3" name="矩形 2"/>
          <p:cNvSpPr/>
          <p:nvPr/>
        </p:nvSpPr>
        <p:spPr>
          <a:xfrm>
            <a:off x="2479349" y="5035034"/>
            <a:ext cx="5694188" cy="646331"/>
          </a:xfrm>
          <a:prstGeom prst="rect">
            <a:avLst/>
          </a:prstGeom>
        </p:spPr>
        <p:txBody>
          <a:bodyPr wrap="none">
            <a:spAutoFit/>
          </a:bodyPr>
          <a:lstStyle/>
          <a:p>
            <a:r>
              <a:rPr lang="zh-CN" altLang="en-US" b="1" dirty="0" smtClean="0">
                <a:solidFill>
                  <a:schemeClr val="accent5">
                    <a:lumMod val="50000"/>
                  </a:schemeClr>
                </a:solidFill>
              </a:rPr>
              <a:t>课外思考题：</a:t>
            </a:r>
            <a:r>
              <a:rPr lang="en-US" altLang="zh-CN" b="1" dirty="0" smtClean="0">
                <a:solidFill>
                  <a:schemeClr val="accent5">
                    <a:lumMod val="50000"/>
                  </a:schemeClr>
                </a:solidFill>
              </a:rPr>
              <a:t>1.  </a:t>
            </a:r>
            <a:r>
              <a:rPr lang="zh-CN" altLang="en-US" b="1" dirty="0" smtClean="0">
                <a:solidFill>
                  <a:schemeClr val="accent5">
                    <a:lumMod val="50000"/>
                  </a:schemeClr>
                </a:solidFill>
              </a:rPr>
              <a:t>调研学习并给出矩阵的</a:t>
            </a:r>
            <a:r>
              <a:rPr lang="en-US" altLang="zh-CN" b="1" dirty="0" smtClean="0">
                <a:solidFill>
                  <a:schemeClr val="accent5">
                    <a:lumMod val="50000"/>
                  </a:schemeClr>
                </a:solidFill>
              </a:rPr>
              <a:t>LU</a:t>
            </a:r>
            <a:r>
              <a:rPr lang="zh-CN" altLang="en-US" b="1" dirty="0" smtClean="0">
                <a:solidFill>
                  <a:schemeClr val="accent5">
                    <a:lumMod val="50000"/>
                  </a:schemeClr>
                </a:solidFill>
              </a:rPr>
              <a:t>分解方法。</a:t>
            </a:r>
            <a:endParaRPr lang="en-US" altLang="zh-CN" b="1" dirty="0" smtClean="0">
              <a:solidFill>
                <a:schemeClr val="accent5">
                  <a:lumMod val="50000"/>
                </a:schemeClr>
              </a:solidFill>
            </a:endParaRPr>
          </a:p>
          <a:p>
            <a:r>
              <a:rPr lang="en-US" altLang="zh-CN" b="1" dirty="0">
                <a:solidFill>
                  <a:schemeClr val="accent5">
                    <a:lumMod val="50000"/>
                  </a:schemeClr>
                </a:solidFill>
              </a:rPr>
              <a:t> </a:t>
            </a:r>
            <a:r>
              <a:rPr lang="en-US" altLang="zh-CN" b="1" dirty="0" smtClean="0">
                <a:solidFill>
                  <a:schemeClr val="accent5">
                    <a:lumMod val="50000"/>
                  </a:schemeClr>
                </a:solidFill>
              </a:rPr>
              <a:t>                      2. </a:t>
            </a:r>
            <a:r>
              <a:rPr lang="zh-CN" altLang="en-US" b="1" dirty="0" smtClean="0">
                <a:solidFill>
                  <a:schemeClr val="accent5">
                    <a:lumMod val="50000"/>
                  </a:schemeClr>
                </a:solidFill>
              </a:rPr>
              <a:t>给出方案计算可逆矩阵的逆。</a:t>
            </a:r>
            <a:endParaRPr lang="zh-CN" altLang="en-US" b="1" dirty="0">
              <a:solidFill>
                <a:schemeClr val="accent5">
                  <a:lumMod val="50000"/>
                </a:schemeClr>
              </a:solidFill>
            </a:endParaRPr>
          </a:p>
        </p:txBody>
      </p:sp>
      <p:sp>
        <p:nvSpPr>
          <p:cNvPr id="4" name="灯片编号占位符 3"/>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24</a:t>
            </a:fld>
            <a:endParaRPr lang="en-US" altLang="zh-CN" dirty="0"/>
          </a:p>
        </p:txBody>
      </p:sp>
    </p:spTree>
    <p:extLst>
      <p:ext uri="{BB962C8B-B14F-4D97-AF65-F5344CB8AC3E}">
        <p14:creationId xmlns:p14="http://schemas.microsoft.com/office/powerpoint/2010/main" val="36195121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58083">
                                            <p:txEl>
                                              <p:pRg st="2" end="2"/>
                                            </p:txEl>
                                          </p:spTgt>
                                        </p:tgtEl>
                                        <p:attrNameLst>
                                          <p:attrName>style.visibility</p:attrName>
                                        </p:attrNameLst>
                                      </p:cBhvr>
                                      <p:to>
                                        <p:strVal val="visible"/>
                                      </p:to>
                                    </p:set>
                                    <p:anim calcmode="lin" valueType="num">
                                      <p:cBhvr additive="base">
                                        <p:cTn id="7" dur="500" fill="hold"/>
                                        <p:tgtEl>
                                          <p:spTgt spid="55808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5808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zh-CN" dirty="0" smtClean="0">
                <a:ea typeface="宋体" charset="-122"/>
              </a:rPr>
              <a:t>Searching Problem</a:t>
            </a:r>
          </a:p>
        </p:txBody>
      </p:sp>
      <p:sp>
        <p:nvSpPr>
          <p:cNvPr id="41987" name="Rectangle 3"/>
          <p:cNvSpPr>
            <a:spLocks noGrp="1" noChangeArrowheads="1"/>
          </p:cNvSpPr>
          <p:nvPr>
            <p:ph type="body" idx="1"/>
          </p:nvPr>
        </p:nvSpPr>
        <p:spPr/>
        <p:txBody>
          <a:bodyPr/>
          <a:lstStyle/>
          <a:p>
            <a:pPr marL="0" indent="0">
              <a:buNone/>
            </a:pPr>
            <a:r>
              <a:rPr lang="zh-CN" altLang="en-US" sz="2800" dirty="0"/>
              <a:t>思考：预排序还可以用在什么方面？</a:t>
            </a:r>
          </a:p>
          <a:p>
            <a:r>
              <a:rPr lang="zh-CN" altLang="en-US" sz="2800" dirty="0" smtClean="0">
                <a:solidFill>
                  <a:srgbClr val="00B0F0"/>
                </a:solidFill>
              </a:rPr>
              <a:t>查找</a:t>
            </a:r>
            <a:endParaRPr lang="en-US" altLang="zh-CN" sz="2800" u="sng" dirty="0" smtClean="0">
              <a:solidFill>
                <a:srgbClr val="00B0F0"/>
              </a:solidFill>
            </a:endParaRPr>
          </a:p>
          <a:p>
            <a:pPr>
              <a:buFont typeface="Monotype Sorts"/>
              <a:buNone/>
            </a:pPr>
            <a:r>
              <a:rPr lang="en-US" altLang="zh-CN" sz="2800" u="sng" dirty="0" smtClean="0"/>
              <a:t>Problem Recall</a:t>
            </a:r>
            <a:r>
              <a:rPr lang="en-US" altLang="zh-CN" sz="2800" dirty="0" smtClean="0"/>
              <a:t>: Given a (multi)set </a:t>
            </a:r>
            <a:r>
              <a:rPr lang="en-US" altLang="zh-CN" sz="2800" i="1" dirty="0" smtClean="0"/>
              <a:t>S </a:t>
            </a:r>
            <a:r>
              <a:rPr lang="en-US" altLang="zh-CN" sz="2800" dirty="0" smtClean="0"/>
              <a:t>of keys  and a search  key </a:t>
            </a:r>
            <a:r>
              <a:rPr lang="en-US" altLang="zh-CN" sz="2800" i="1" dirty="0" smtClean="0"/>
              <a:t>K</a:t>
            </a:r>
            <a:r>
              <a:rPr lang="en-US" altLang="zh-CN" sz="2800" dirty="0" smtClean="0"/>
              <a:t>, find an occurrence of </a:t>
            </a:r>
            <a:r>
              <a:rPr lang="en-US" altLang="zh-CN" sz="2800" i="1" dirty="0" smtClean="0"/>
              <a:t>K</a:t>
            </a:r>
            <a:r>
              <a:rPr lang="en-US" altLang="zh-CN" sz="2800" dirty="0" smtClean="0"/>
              <a:t> in </a:t>
            </a:r>
            <a:r>
              <a:rPr lang="en-US" altLang="zh-CN" sz="2800" i="1" dirty="0" smtClean="0"/>
              <a:t>S</a:t>
            </a:r>
            <a:r>
              <a:rPr lang="en-US" altLang="zh-CN" sz="2800" dirty="0" smtClean="0"/>
              <a:t>, if any</a:t>
            </a:r>
          </a:p>
          <a:p>
            <a:r>
              <a:rPr lang="en-US" altLang="zh-CN" sz="2800" dirty="0" smtClean="0"/>
              <a:t>Searching must be considered in the context of:</a:t>
            </a:r>
          </a:p>
          <a:p>
            <a:pPr lvl="1"/>
            <a:r>
              <a:rPr lang="en-US" altLang="zh-CN" sz="2000" dirty="0" smtClean="0"/>
              <a:t>file size (internal vs. external)</a:t>
            </a:r>
          </a:p>
          <a:p>
            <a:pPr lvl="1"/>
            <a:r>
              <a:rPr lang="en-US" altLang="zh-CN" sz="2000" dirty="0" smtClean="0"/>
              <a:t>dynamics of data (static vs. dynamic)</a:t>
            </a:r>
            <a:endParaRPr lang="en-US" altLang="zh-CN" sz="2800" dirty="0" smtClean="0"/>
          </a:p>
          <a:p>
            <a:r>
              <a:rPr lang="en-US" altLang="zh-CN" sz="2800" dirty="0" smtClean="0"/>
              <a:t>Dictionary operations (dynamic data):</a:t>
            </a:r>
          </a:p>
          <a:p>
            <a:pPr lvl="1"/>
            <a:r>
              <a:rPr lang="en-US" altLang="zh-CN" sz="2000" dirty="0" smtClean="0"/>
              <a:t>find (search)</a:t>
            </a:r>
          </a:p>
          <a:p>
            <a:pPr lvl="1"/>
            <a:r>
              <a:rPr lang="en-US" altLang="zh-CN" sz="2000" dirty="0" smtClean="0"/>
              <a:t>insert</a:t>
            </a:r>
          </a:p>
          <a:p>
            <a:pPr lvl="1"/>
            <a:r>
              <a:rPr lang="en-US" altLang="zh-CN" sz="2000" dirty="0" smtClean="0"/>
              <a:t>delete</a:t>
            </a:r>
          </a:p>
          <a:p>
            <a:pPr lvl="1">
              <a:buFontTx/>
              <a:buNone/>
            </a:pPr>
            <a:endParaRPr lang="en-US" altLang="zh-CN" sz="2400" dirty="0" smtClean="0"/>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25</a:t>
            </a:fld>
            <a:endParaRPr lang="en-US" altLang="zh-CN" dirty="0"/>
          </a:p>
        </p:txBody>
      </p:sp>
    </p:spTree>
    <p:extLst>
      <p:ext uri="{BB962C8B-B14F-4D97-AF65-F5344CB8AC3E}">
        <p14:creationId xmlns:p14="http://schemas.microsoft.com/office/powerpoint/2010/main" val="2398694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anim calcmode="lin" valueType="num">
                                      <p:cBhvr additive="base">
                                        <p:cTn id="7" dur="500" fill="hold"/>
                                        <p:tgtEl>
                                          <p:spTgt spid="4198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198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987">
                                            <p:txEl>
                                              <p:pRg st="1" end="1"/>
                                            </p:txEl>
                                          </p:spTgt>
                                        </p:tgtEl>
                                        <p:attrNameLst>
                                          <p:attrName>style.visibility</p:attrName>
                                        </p:attrNameLst>
                                      </p:cBhvr>
                                      <p:to>
                                        <p:strVal val="visible"/>
                                      </p:to>
                                    </p:set>
                                    <p:anim calcmode="lin" valueType="num">
                                      <p:cBhvr additive="base">
                                        <p:cTn id="13" dur="500" fill="hold"/>
                                        <p:tgtEl>
                                          <p:spTgt spid="4198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198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1987">
                                            <p:txEl>
                                              <p:pRg st="2" end="2"/>
                                            </p:txEl>
                                          </p:spTgt>
                                        </p:tgtEl>
                                        <p:attrNameLst>
                                          <p:attrName>style.visibility</p:attrName>
                                        </p:attrNameLst>
                                      </p:cBhvr>
                                      <p:to>
                                        <p:strVal val="visible"/>
                                      </p:to>
                                    </p:set>
                                    <p:anim calcmode="lin" valueType="num">
                                      <p:cBhvr additive="base">
                                        <p:cTn id="19" dur="500" fill="hold"/>
                                        <p:tgtEl>
                                          <p:spTgt spid="4198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198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1987">
                                            <p:txEl>
                                              <p:pRg st="3" end="3"/>
                                            </p:txEl>
                                          </p:spTgt>
                                        </p:tgtEl>
                                        <p:attrNameLst>
                                          <p:attrName>style.visibility</p:attrName>
                                        </p:attrNameLst>
                                      </p:cBhvr>
                                      <p:to>
                                        <p:strVal val="visible"/>
                                      </p:to>
                                    </p:set>
                                    <p:anim calcmode="lin" valueType="num">
                                      <p:cBhvr additive="base">
                                        <p:cTn id="25" dur="500" fill="hold"/>
                                        <p:tgtEl>
                                          <p:spTgt spid="4198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198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1987">
                                            <p:txEl>
                                              <p:pRg st="4" end="4"/>
                                            </p:txEl>
                                          </p:spTgt>
                                        </p:tgtEl>
                                        <p:attrNameLst>
                                          <p:attrName>style.visibility</p:attrName>
                                        </p:attrNameLst>
                                      </p:cBhvr>
                                      <p:to>
                                        <p:strVal val="visible"/>
                                      </p:to>
                                    </p:set>
                                    <p:anim calcmode="lin" valueType="num">
                                      <p:cBhvr additive="base">
                                        <p:cTn id="31" dur="500" fill="hold"/>
                                        <p:tgtEl>
                                          <p:spTgt spid="4198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1987">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1987">
                                            <p:txEl>
                                              <p:pRg st="5" end="5"/>
                                            </p:txEl>
                                          </p:spTgt>
                                        </p:tgtEl>
                                        <p:attrNameLst>
                                          <p:attrName>style.visibility</p:attrName>
                                        </p:attrNameLst>
                                      </p:cBhvr>
                                      <p:to>
                                        <p:strVal val="visible"/>
                                      </p:to>
                                    </p:set>
                                    <p:anim calcmode="lin" valueType="num">
                                      <p:cBhvr additive="base">
                                        <p:cTn id="35" dur="500" fill="hold"/>
                                        <p:tgtEl>
                                          <p:spTgt spid="41987">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198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41987">
                                            <p:txEl>
                                              <p:pRg st="6" end="6"/>
                                            </p:txEl>
                                          </p:spTgt>
                                        </p:tgtEl>
                                        <p:attrNameLst>
                                          <p:attrName>style.visibility</p:attrName>
                                        </p:attrNameLst>
                                      </p:cBhvr>
                                      <p:to>
                                        <p:strVal val="visible"/>
                                      </p:to>
                                    </p:set>
                                    <p:anim calcmode="lin" valueType="num">
                                      <p:cBhvr additive="base">
                                        <p:cTn id="41" dur="500" fill="hold"/>
                                        <p:tgtEl>
                                          <p:spTgt spid="41987">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198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41987">
                                            <p:txEl>
                                              <p:pRg st="7" end="7"/>
                                            </p:txEl>
                                          </p:spTgt>
                                        </p:tgtEl>
                                        <p:attrNameLst>
                                          <p:attrName>style.visibility</p:attrName>
                                        </p:attrNameLst>
                                      </p:cBhvr>
                                      <p:to>
                                        <p:strVal val="visible"/>
                                      </p:to>
                                    </p:set>
                                    <p:anim calcmode="lin" valueType="num">
                                      <p:cBhvr additive="base">
                                        <p:cTn id="47" dur="500" fill="hold"/>
                                        <p:tgtEl>
                                          <p:spTgt spid="41987">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1987">
                                            <p:txEl>
                                              <p:pRg st="7" end="7"/>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41987">
                                            <p:txEl>
                                              <p:pRg st="8" end="8"/>
                                            </p:txEl>
                                          </p:spTgt>
                                        </p:tgtEl>
                                        <p:attrNameLst>
                                          <p:attrName>style.visibility</p:attrName>
                                        </p:attrNameLst>
                                      </p:cBhvr>
                                      <p:to>
                                        <p:strVal val="visible"/>
                                      </p:to>
                                    </p:set>
                                    <p:anim calcmode="lin" valueType="num">
                                      <p:cBhvr additive="base">
                                        <p:cTn id="51" dur="500" fill="hold"/>
                                        <p:tgtEl>
                                          <p:spTgt spid="41987">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41987">
                                            <p:txEl>
                                              <p:pRg st="8" end="8"/>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41987">
                                            <p:txEl>
                                              <p:pRg st="9" end="9"/>
                                            </p:txEl>
                                          </p:spTgt>
                                        </p:tgtEl>
                                        <p:attrNameLst>
                                          <p:attrName>style.visibility</p:attrName>
                                        </p:attrNameLst>
                                      </p:cBhvr>
                                      <p:to>
                                        <p:strVal val="visible"/>
                                      </p:to>
                                    </p:set>
                                    <p:anim calcmode="lin" valueType="num">
                                      <p:cBhvr additive="base">
                                        <p:cTn id="55" dur="500" fill="hold"/>
                                        <p:tgtEl>
                                          <p:spTgt spid="41987">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1987">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zh-CN" dirty="0" smtClean="0">
                <a:ea typeface="宋体" charset="-122"/>
              </a:rPr>
              <a:t>Searching with presorting</a:t>
            </a:r>
          </a:p>
        </p:txBody>
      </p:sp>
      <p:sp>
        <p:nvSpPr>
          <p:cNvPr id="17411" name="Rectangle 3"/>
          <p:cNvSpPr>
            <a:spLocks noGrp="1" noChangeArrowheads="1"/>
          </p:cNvSpPr>
          <p:nvPr>
            <p:ph type="body" idx="1"/>
          </p:nvPr>
        </p:nvSpPr>
        <p:spPr>
          <a:xfrm>
            <a:off x="304800" y="1009809"/>
            <a:ext cx="8534400" cy="5362575"/>
          </a:xfrm>
        </p:spPr>
        <p:txBody>
          <a:bodyPr/>
          <a:lstStyle/>
          <a:p>
            <a:pPr marL="290513" indent="-290513">
              <a:buFont typeface="Monotype Sorts"/>
              <a:buNone/>
            </a:pPr>
            <a:r>
              <a:rPr lang="en-US" altLang="zh-CN" sz="2400" dirty="0" smtClean="0"/>
              <a:t>Problem: Search for a given </a:t>
            </a:r>
            <a:r>
              <a:rPr lang="en-US" altLang="zh-CN" sz="2400" i="1" dirty="0" smtClean="0"/>
              <a:t>K</a:t>
            </a:r>
            <a:r>
              <a:rPr lang="en-US" altLang="zh-CN" sz="2400" dirty="0" smtClean="0"/>
              <a:t> in A[0..</a:t>
            </a:r>
            <a:r>
              <a:rPr lang="en-US" altLang="zh-CN" sz="2400" i="1" dirty="0" smtClean="0"/>
              <a:t>n</a:t>
            </a:r>
            <a:r>
              <a:rPr lang="en-US" altLang="zh-CN" sz="2400" dirty="0" smtClean="0"/>
              <a:t>-1]</a:t>
            </a:r>
            <a:r>
              <a:rPr lang="en-US" altLang="zh-CN" sz="2000" dirty="0" smtClean="0"/>
              <a:t> </a:t>
            </a:r>
          </a:p>
          <a:p>
            <a:pPr marL="290513" indent="-290513">
              <a:buFont typeface="Monotype Sorts"/>
              <a:buNone/>
            </a:pPr>
            <a:endParaRPr lang="en-US" altLang="zh-CN" sz="2400" dirty="0" smtClean="0"/>
          </a:p>
          <a:p>
            <a:pPr marL="290513" indent="-290513">
              <a:buFont typeface="Monotype Sorts"/>
              <a:buNone/>
            </a:pPr>
            <a:r>
              <a:rPr lang="en-US" altLang="zh-CN" sz="2400" dirty="0" smtClean="0"/>
              <a:t>Presorting-based algorithm:</a:t>
            </a:r>
          </a:p>
          <a:p>
            <a:pPr marL="290513" indent="-290513">
              <a:buFont typeface="Monotype Sorts"/>
              <a:buNone/>
            </a:pPr>
            <a:r>
              <a:rPr lang="en-US" altLang="zh-CN" sz="2400" dirty="0" smtClean="0"/>
              <a:t>	Stage 1  Sort the array by an efficient sorting algorithm</a:t>
            </a:r>
          </a:p>
          <a:p>
            <a:pPr marL="290513" indent="-290513">
              <a:buFont typeface="Monotype Sorts"/>
              <a:buNone/>
            </a:pPr>
            <a:r>
              <a:rPr lang="en-US" altLang="zh-CN" sz="2400" dirty="0" smtClean="0"/>
              <a:t>   Stage 2  Apply </a:t>
            </a:r>
            <a:r>
              <a:rPr lang="en-US" altLang="zh-CN" sz="2400" dirty="0" smtClean="0">
                <a:solidFill>
                  <a:srgbClr val="00B0F0"/>
                </a:solidFill>
              </a:rPr>
              <a:t>binary search </a:t>
            </a:r>
          </a:p>
          <a:p>
            <a:pPr marL="290513" indent="-290513">
              <a:buFont typeface="Monotype Sorts"/>
              <a:buNone/>
            </a:pPr>
            <a:endParaRPr lang="en-US" altLang="zh-CN" sz="2400" dirty="0" smtClean="0"/>
          </a:p>
          <a:p>
            <a:pPr marL="290513" indent="-290513">
              <a:buFont typeface="Monotype Sorts"/>
              <a:buNone/>
            </a:pPr>
            <a:r>
              <a:rPr lang="en-US" altLang="zh-CN" sz="2400" dirty="0" smtClean="0"/>
              <a:t>Efficiency: </a:t>
            </a:r>
            <a:r>
              <a:rPr lang="el-GR" altLang="zh-CN" sz="2400" dirty="0" smtClean="0">
                <a:cs typeface="Times New Roman" pitchFamily="18" charset="0"/>
              </a:rPr>
              <a:t>Θ</a:t>
            </a:r>
            <a:r>
              <a:rPr lang="en-US" altLang="zh-CN" sz="2400" dirty="0" smtClean="0">
                <a:cs typeface="Times New Roman" pitchFamily="18" charset="0"/>
              </a:rPr>
              <a:t>(</a:t>
            </a:r>
            <a:r>
              <a:rPr lang="en-US" altLang="zh-CN" sz="2400" i="1" dirty="0" err="1" smtClean="0">
                <a:cs typeface="Times New Roman" pitchFamily="18" charset="0"/>
              </a:rPr>
              <a:t>n</a:t>
            </a:r>
            <a:r>
              <a:rPr lang="en-US" altLang="zh-CN" sz="2400" dirty="0" err="1" smtClean="0">
                <a:cs typeface="Times New Roman" pitchFamily="18" charset="0"/>
              </a:rPr>
              <a:t>log</a:t>
            </a:r>
            <a:r>
              <a:rPr lang="en-US" altLang="zh-CN" sz="2400" dirty="0" smtClean="0">
                <a:cs typeface="Times New Roman" pitchFamily="18" charset="0"/>
              </a:rPr>
              <a:t> </a:t>
            </a:r>
            <a:r>
              <a:rPr lang="en-US" altLang="zh-CN" sz="2400" i="1" dirty="0" smtClean="0">
                <a:cs typeface="Times New Roman" pitchFamily="18" charset="0"/>
              </a:rPr>
              <a:t>n</a:t>
            </a:r>
            <a:r>
              <a:rPr lang="en-US" altLang="zh-CN" sz="2400" dirty="0" smtClean="0">
                <a:cs typeface="Times New Roman" pitchFamily="18" charset="0"/>
              </a:rPr>
              <a:t>) + O(log </a:t>
            </a:r>
            <a:r>
              <a:rPr lang="en-US" altLang="zh-CN" sz="2400" i="1" dirty="0" smtClean="0">
                <a:cs typeface="Times New Roman" pitchFamily="18" charset="0"/>
              </a:rPr>
              <a:t>n</a:t>
            </a:r>
            <a:r>
              <a:rPr lang="en-US" altLang="zh-CN" sz="2400" dirty="0" smtClean="0">
                <a:cs typeface="Times New Roman" pitchFamily="18" charset="0"/>
              </a:rPr>
              <a:t>) = </a:t>
            </a:r>
            <a:r>
              <a:rPr lang="el-GR" altLang="zh-CN" sz="2400" dirty="0" smtClean="0">
                <a:cs typeface="Times New Roman" pitchFamily="18" charset="0"/>
              </a:rPr>
              <a:t>Θ</a:t>
            </a:r>
            <a:r>
              <a:rPr lang="en-US" altLang="zh-CN" sz="2400" dirty="0" smtClean="0">
                <a:cs typeface="Times New Roman" pitchFamily="18" charset="0"/>
              </a:rPr>
              <a:t>(</a:t>
            </a:r>
            <a:r>
              <a:rPr lang="en-US" altLang="zh-CN" sz="2400" i="1" dirty="0" err="1" smtClean="0">
                <a:cs typeface="Times New Roman" pitchFamily="18" charset="0"/>
              </a:rPr>
              <a:t>n</a:t>
            </a:r>
            <a:r>
              <a:rPr lang="en-US" altLang="zh-CN" sz="2400" dirty="0" err="1" smtClean="0">
                <a:cs typeface="Times New Roman" pitchFamily="18" charset="0"/>
              </a:rPr>
              <a:t>log</a:t>
            </a:r>
            <a:r>
              <a:rPr lang="en-US" altLang="zh-CN" sz="2400" dirty="0" smtClean="0">
                <a:cs typeface="Times New Roman" pitchFamily="18" charset="0"/>
              </a:rPr>
              <a:t> </a:t>
            </a:r>
            <a:r>
              <a:rPr lang="en-US" altLang="zh-CN" sz="2400" i="1" dirty="0" smtClean="0">
                <a:cs typeface="Times New Roman" pitchFamily="18" charset="0"/>
              </a:rPr>
              <a:t>n</a:t>
            </a:r>
            <a:r>
              <a:rPr lang="en-US" altLang="zh-CN" sz="2400" dirty="0" smtClean="0">
                <a:cs typeface="Times New Roman" pitchFamily="18" charset="0"/>
              </a:rPr>
              <a:t>) </a:t>
            </a:r>
            <a:endParaRPr lang="en-US" altLang="zh-CN" sz="2400" dirty="0" smtClean="0"/>
          </a:p>
          <a:p>
            <a:pPr marL="290513" indent="-290513">
              <a:buFont typeface="Monotype Sorts"/>
              <a:buNone/>
            </a:pPr>
            <a:endParaRPr lang="en-US" altLang="zh-CN" sz="2400" dirty="0" smtClean="0"/>
          </a:p>
          <a:p>
            <a:pPr marL="290513" indent="-290513">
              <a:buFont typeface="Monotype Sorts"/>
              <a:buNone/>
            </a:pPr>
            <a:r>
              <a:rPr lang="en-US" altLang="zh-CN" sz="2400" dirty="0" smtClean="0">
                <a:solidFill>
                  <a:srgbClr val="0070C0"/>
                </a:solidFill>
              </a:rPr>
              <a:t>Good or bad?(&lt;O(n) for linear search)</a:t>
            </a:r>
          </a:p>
          <a:p>
            <a:pPr marL="290513" indent="-290513">
              <a:buFont typeface="Monotype Sorts"/>
              <a:buNone/>
            </a:pPr>
            <a:r>
              <a:rPr lang="en-US" altLang="zh-CN" sz="2400" dirty="0" smtClean="0"/>
              <a:t>Why do we have our dictionaries, telephone directories, etc. sorted?</a:t>
            </a:r>
          </a:p>
          <a:p>
            <a:pPr marL="290513" indent="-290513">
              <a:buFont typeface="Monotype Sorts"/>
              <a:buNone/>
            </a:pPr>
            <a:r>
              <a:rPr lang="en-US" altLang="zh-CN" sz="2400" dirty="0" smtClean="0">
                <a:solidFill>
                  <a:srgbClr val="FF0000"/>
                </a:solidFill>
              </a:rPr>
              <a:t>---if we have more searches than the cost will be worth.</a:t>
            </a:r>
            <a:br>
              <a:rPr lang="en-US" altLang="zh-CN" sz="2400" dirty="0" smtClean="0">
                <a:solidFill>
                  <a:srgbClr val="FF0000"/>
                </a:solidFill>
              </a:rPr>
            </a:br>
            <a:endParaRPr lang="en-US" altLang="zh-CN" sz="2400" dirty="0" smtClean="0">
              <a:solidFill>
                <a:srgbClr val="FF0000"/>
              </a:solidFill>
            </a:endParaRPr>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26</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411">
                                            <p:txEl>
                                              <p:pRg st="3" end="3"/>
                                            </p:txEl>
                                          </p:spTgt>
                                        </p:tgtEl>
                                        <p:attrNameLst>
                                          <p:attrName>style.visibility</p:attrName>
                                        </p:attrNameLst>
                                      </p:cBhvr>
                                      <p:to>
                                        <p:strVal val="visible"/>
                                      </p:to>
                                    </p:set>
                                    <p:anim calcmode="lin" valueType="num">
                                      <p:cBhvr additive="base">
                                        <p:cTn id="7" dur="500" fill="hold"/>
                                        <p:tgtEl>
                                          <p:spTgt spid="17411">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411">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411">
                                            <p:txEl>
                                              <p:pRg st="4" end="4"/>
                                            </p:txEl>
                                          </p:spTgt>
                                        </p:tgtEl>
                                        <p:attrNameLst>
                                          <p:attrName>style.visibility</p:attrName>
                                        </p:attrNameLst>
                                      </p:cBhvr>
                                      <p:to>
                                        <p:strVal val="visible"/>
                                      </p:to>
                                    </p:set>
                                    <p:anim calcmode="lin" valueType="num">
                                      <p:cBhvr additive="base">
                                        <p:cTn id="11" dur="500" fill="hold"/>
                                        <p:tgtEl>
                                          <p:spTgt spid="17411">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741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7411">
                                            <p:txEl>
                                              <p:pRg st="6" end="6"/>
                                            </p:txEl>
                                          </p:spTgt>
                                        </p:tgtEl>
                                        <p:attrNameLst>
                                          <p:attrName>style.visibility</p:attrName>
                                        </p:attrNameLst>
                                      </p:cBhvr>
                                      <p:to>
                                        <p:strVal val="visible"/>
                                      </p:to>
                                    </p:set>
                                    <p:anim calcmode="lin" valueType="num">
                                      <p:cBhvr additive="base">
                                        <p:cTn id="17" dur="500" fill="hold"/>
                                        <p:tgtEl>
                                          <p:spTgt spid="17411">
                                            <p:txEl>
                                              <p:pRg st="6" end="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741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7411">
                                            <p:txEl>
                                              <p:pRg st="8" end="8"/>
                                            </p:txEl>
                                          </p:spTgt>
                                        </p:tgtEl>
                                        <p:attrNameLst>
                                          <p:attrName>style.visibility</p:attrName>
                                        </p:attrNameLst>
                                      </p:cBhvr>
                                      <p:to>
                                        <p:strVal val="visible"/>
                                      </p:to>
                                    </p:set>
                                    <p:anim calcmode="lin" valueType="num">
                                      <p:cBhvr additive="base">
                                        <p:cTn id="23" dur="500" fill="hold"/>
                                        <p:tgtEl>
                                          <p:spTgt spid="17411">
                                            <p:txEl>
                                              <p:pRg st="8" end="8"/>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7411">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7411">
                                            <p:txEl>
                                              <p:pRg st="9" end="9"/>
                                            </p:txEl>
                                          </p:spTgt>
                                        </p:tgtEl>
                                        <p:attrNameLst>
                                          <p:attrName>style.visibility</p:attrName>
                                        </p:attrNameLst>
                                      </p:cBhvr>
                                      <p:to>
                                        <p:strVal val="visible"/>
                                      </p:to>
                                    </p:set>
                                    <p:anim calcmode="lin" valueType="num">
                                      <p:cBhvr additive="base">
                                        <p:cTn id="29" dur="500" fill="hold"/>
                                        <p:tgtEl>
                                          <p:spTgt spid="17411">
                                            <p:txEl>
                                              <p:pRg st="9" end="9"/>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7411">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7411">
                                            <p:txEl>
                                              <p:pRg st="10" end="10"/>
                                            </p:txEl>
                                          </p:spTgt>
                                        </p:tgtEl>
                                        <p:attrNameLst>
                                          <p:attrName>style.visibility</p:attrName>
                                        </p:attrNameLst>
                                      </p:cBhvr>
                                      <p:to>
                                        <p:strVal val="visible"/>
                                      </p:to>
                                    </p:set>
                                    <p:anim calcmode="lin" valueType="num">
                                      <p:cBhvr additive="base">
                                        <p:cTn id="35" dur="500" fill="hold"/>
                                        <p:tgtEl>
                                          <p:spTgt spid="17411">
                                            <p:txEl>
                                              <p:pRg st="10" end="1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7411">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title"/>
          </p:nvPr>
        </p:nvSpPr>
        <p:spPr/>
        <p:txBody>
          <a:bodyPr/>
          <a:lstStyle/>
          <a:p>
            <a:r>
              <a:rPr lang="en-US" altLang="zh-CN" dirty="0">
                <a:ea typeface="宋体" charset="-122"/>
              </a:rPr>
              <a:t>Searching with presorting</a:t>
            </a:r>
            <a:endParaRPr lang="zh-CN" altLang="en-US" dirty="0"/>
          </a:p>
        </p:txBody>
      </p:sp>
      <p:sp>
        <p:nvSpPr>
          <p:cNvPr id="563203" name="Rectangle 3"/>
          <p:cNvSpPr>
            <a:spLocks noGrp="1" noChangeArrowheads="1"/>
          </p:cNvSpPr>
          <p:nvPr>
            <p:ph type="body" idx="1"/>
          </p:nvPr>
        </p:nvSpPr>
        <p:spPr/>
        <p:txBody>
          <a:bodyPr/>
          <a:lstStyle/>
          <a:p>
            <a:r>
              <a:rPr lang="zh-CN" altLang="en-US" dirty="0" smtClean="0"/>
              <a:t>思考题：</a:t>
            </a:r>
            <a:endParaRPr lang="zh-CN" altLang="en-US" dirty="0"/>
          </a:p>
          <a:p>
            <a:r>
              <a:rPr lang="zh-CN" altLang="en-US" dirty="0"/>
              <a:t>采用合并排序为预排序，折半查找，要做</a:t>
            </a:r>
            <a:r>
              <a:rPr lang="zh-CN" altLang="en-US" dirty="0">
                <a:solidFill>
                  <a:srgbClr val="0070C0"/>
                </a:solidFill>
              </a:rPr>
              <a:t>多少次查找</a:t>
            </a:r>
            <a:r>
              <a:rPr lang="zh-CN" altLang="en-US" dirty="0"/>
              <a:t>才能使得对一个由</a:t>
            </a:r>
            <a:r>
              <a:rPr lang="en-US" altLang="zh-CN" dirty="0"/>
              <a:t>n</a:t>
            </a:r>
            <a:r>
              <a:rPr lang="zh-CN" altLang="en-US" dirty="0"/>
              <a:t>个元素构成的数组所做的预排序是有意义的。</a:t>
            </a:r>
          </a:p>
        </p:txBody>
      </p:sp>
      <p:pic>
        <p:nvPicPr>
          <p:cNvPr id="2" name="图片 1"/>
          <p:cNvPicPr>
            <a:picLocks noChangeAspect="1"/>
          </p:cNvPicPr>
          <p:nvPr/>
        </p:nvPicPr>
        <p:blipFill>
          <a:blip r:embed="rId3"/>
          <a:stretch>
            <a:fillRect/>
          </a:stretch>
        </p:blipFill>
        <p:spPr>
          <a:xfrm>
            <a:off x="3352800" y="3176840"/>
            <a:ext cx="5505450" cy="2990850"/>
          </a:xfrm>
          <a:prstGeom prst="rect">
            <a:avLst/>
          </a:prstGeom>
        </p:spPr>
      </p:pic>
      <p:sp>
        <p:nvSpPr>
          <p:cNvPr id="3" name="灯片编号占位符 2"/>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27</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3203">
                                            <p:txEl>
                                              <p:pRg st="0" end="0"/>
                                            </p:txEl>
                                          </p:spTgt>
                                        </p:tgtEl>
                                        <p:attrNameLst>
                                          <p:attrName>style.visibility</p:attrName>
                                        </p:attrNameLst>
                                      </p:cBhvr>
                                      <p:to>
                                        <p:strVal val="visible"/>
                                      </p:to>
                                    </p:set>
                                    <p:animEffect transition="in" filter="blinds(horizontal)">
                                      <p:cBhvr>
                                        <p:cTn id="7" dur="500"/>
                                        <p:tgtEl>
                                          <p:spTgt spid="5632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63203">
                                            <p:txEl>
                                              <p:pRg st="1" end="1"/>
                                            </p:txEl>
                                          </p:spTgt>
                                        </p:tgtEl>
                                        <p:attrNameLst>
                                          <p:attrName>style.visibility</p:attrName>
                                        </p:attrNameLst>
                                      </p:cBhvr>
                                      <p:to>
                                        <p:strVal val="visible"/>
                                      </p:to>
                                    </p:set>
                                    <p:animEffect transition="in" filter="blinds(horizontal)">
                                      <p:cBhvr>
                                        <p:cTn id="12" dur="500"/>
                                        <p:tgtEl>
                                          <p:spTgt spid="56320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0" y="927884"/>
            <a:ext cx="7143750" cy="623887"/>
          </a:xfrm>
        </p:spPr>
        <p:txBody>
          <a:bodyPr/>
          <a:lstStyle/>
          <a:p>
            <a:r>
              <a:rPr lang="en-US" altLang="zh-CN" sz="3200" dirty="0" smtClean="0">
                <a:solidFill>
                  <a:srgbClr val="0070C0"/>
                </a:solidFill>
                <a:ea typeface="宋体" charset="-122"/>
              </a:rPr>
              <a:t>Taxonomy of Searching Algorithms</a:t>
            </a:r>
          </a:p>
        </p:txBody>
      </p:sp>
      <p:sp>
        <p:nvSpPr>
          <p:cNvPr id="44035" name="Rectangle 3"/>
          <p:cNvSpPr>
            <a:spLocks noGrp="1" noChangeArrowheads="1"/>
          </p:cNvSpPr>
          <p:nvPr>
            <p:ph type="body" idx="1"/>
          </p:nvPr>
        </p:nvSpPr>
        <p:spPr>
          <a:xfrm>
            <a:off x="533400" y="1412776"/>
            <a:ext cx="8610600" cy="5286375"/>
          </a:xfrm>
        </p:spPr>
        <p:txBody>
          <a:bodyPr/>
          <a:lstStyle/>
          <a:p>
            <a:pPr>
              <a:lnSpc>
                <a:spcPct val="90000"/>
              </a:lnSpc>
            </a:pPr>
            <a:r>
              <a:rPr lang="en-US" altLang="zh-CN" sz="2800" dirty="0" smtClean="0"/>
              <a:t>List searching</a:t>
            </a:r>
          </a:p>
          <a:p>
            <a:pPr lvl="1">
              <a:lnSpc>
                <a:spcPct val="90000"/>
              </a:lnSpc>
            </a:pPr>
            <a:r>
              <a:rPr lang="en-US" altLang="zh-CN" sz="2000" dirty="0" smtClean="0"/>
              <a:t>sequential search</a:t>
            </a:r>
          </a:p>
          <a:p>
            <a:pPr lvl="1">
              <a:lnSpc>
                <a:spcPct val="90000"/>
              </a:lnSpc>
            </a:pPr>
            <a:r>
              <a:rPr lang="en-US" altLang="zh-CN" sz="2000" dirty="0" smtClean="0"/>
              <a:t>binary search</a:t>
            </a:r>
          </a:p>
          <a:p>
            <a:pPr lvl="1">
              <a:lnSpc>
                <a:spcPct val="90000"/>
              </a:lnSpc>
            </a:pPr>
            <a:r>
              <a:rPr lang="en-US" altLang="zh-CN" sz="2000" dirty="0" smtClean="0"/>
              <a:t>interpolation search</a:t>
            </a:r>
          </a:p>
          <a:p>
            <a:pPr lvl="1">
              <a:lnSpc>
                <a:spcPct val="90000"/>
              </a:lnSpc>
            </a:pPr>
            <a:endParaRPr lang="en-US" altLang="zh-CN" sz="2000" dirty="0" smtClean="0"/>
          </a:p>
          <a:p>
            <a:pPr>
              <a:lnSpc>
                <a:spcPct val="90000"/>
              </a:lnSpc>
            </a:pPr>
            <a:r>
              <a:rPr lang="en-US" altLang="zh-CN" sz="2800" dirty="0" smtClean="0"/>
              <a:t>Tree searching </a:t>
            </a:r>
          </a:p>
          <a:p>
            <a:pPr lvl="1">
              <a:lnSpc>
                <a:spcPct val="90000"/>
              </a:lnSpc>
            </a:pPr>
            <a:r>
              <a:rPr lang="en-US" altLang="zh-CN" sz="2000" dirty="0" smtClean="0"/>
              <a:t>binary search tree</a:t>
            </a:r>
          </a:p>
          <a:p>
            <a:pPr lvl="1">
              <a:lnSpc>
                <a:spcPct val="90000"/>
              </a:lnSpc>
            </a:pPr>
            <a:r>
              <a:rPr lang="en-US" altLang="zh-CN" sz="2000" dirty="0" smtClean="0"/>
              <a:t>binary balanced trees: AVL trees, red-black trees</a:t>
            </a:r>
          </a:p>
          <a:p>
            <a:pPr lvl="1">
              <a:lnSpc>
                <a:spcPct val="90000"/>
              </a:lnSpc>
            </a:pPr>
            <a:r>
              <a:rPr lang="en-US" altLang="zh-CN" sz="2000" dirty="0" err="1" smtClean="0"/>
              <a:t>multiway</a:t>
            </a:r>
            <a:r>
              <a:rPr lang="en-US" altLang="zh-CN" sz="2000" dirty="0" smtClean="0"/>
              <a:t> balanced trees: 2-3 trees, 2-3-4 trees, B trees</a:t>
            </a:r>
          </a:p>
          <a:p>
            <a:pPr lvl="1">
              <a:lnSpc>
                <a:spcPct val="90000"/>
              </a:lnSpc>
            </a:pPr>
            <a:endParaRPr lang="en-US" altLang="zh-CN" sz="2000" dirty="0" smtClean="0"/>
          </a:p>
          <a:p>
            <a:pPr>
              <a:lnSpc>
                <a:spcPct val="90000"/>
              </a:lnSpc>
            </a:pPr>
            <a:r>
              <a:rPr lang="en-US" altLang="zh-CN" sz="2800" dirty="0" smtClean="0"/>
              <a:t>Hashing</a:t>
            </a:r>
          </a:p>
          <a:p>
            <a:pPr lvl="1">
              <a:lnSpc>
                <a:spcPct val="90000"/>
              </a:lnSpc>
            </a:pPr>
            <a:r>
              <a:rPr lang="en-US" altLang="zh-CN" sz="2000" dirty="0" smtClean="0"/>
              <a:t>open hashing (separate chaining)</a:t>
            </a:r>
          </a:p>
          <a:p>
            <a:pPr lvl="1">
              <a:lnSpc>
                <a:spcPct val="90000"/>
              </a:lnSpc>
            </a:pPr>
            <a:r>
              <a:rPr lang="en-US" altLang="zh-CN" sz="2000" dirty="0" smtClean="0"/>
              <a:t>closed hashing (open addressing)</a:t>
            </a:r>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28</a:t>
            </a:fld>
            <a:endParaRPr lang="en-US" altLang="zh-CN" dirty="0"/>
          </a:p>
        </p:txBody>
      </p:sp>
      <p:sp>
        <p:nvSpPr>
          <p:cNvPr id="4" name="矩形 3"/>
          <p:cNvSpPr/>
          <p:nvPr/>
        </p:nvSpPr>
        <p:spPr>
          <a:xfrm>
            <a:off x="1691680" y="404664"/>
            <a:ext cx="4685898" cy="523220"/>
          </a:xfrm>
          <a:prstGeom prst="rect">
            <a:avLst/>
          </a:prstGeom>
        </p:spPr>
        <p:txBody>
          <a:bodyPr wrap="none">
            <a:spAutoFit/>
          </a:bodyPr>
          <a:lstStyle/>
          <a:p>
            <a:r>
              <a:rPr lang="en-US" altLang="zh-CN" sz="2800" i="1" dirty="0" smtClean="0">
                <a:solidFill>
                  <a:schemeClr val="bg1"/>
                </a:solidFill>
              </a:rPr>
              <a:t>6.2  Representation Change</a:t>
            </a:r>
            <a:endParaRPr lang="zh-CN" altLang="en-US" sz="28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4035">
                                            <p:txEl>
                                              <p:pRg st="0" end="0"/>
                                            </p:txEl>
                                          </p:spTgt>
                                        </p:tgtEl>
                                        <p:attrNameLst>
                                          <p:attrName>style.visibility</p:attrName>
                                        </p:attrNameLst>
                                      </p:cBhvr>
                                      <p:to>
                                        <p:strVal val="visible"/>
                                      </p:to>
                                    </p:set>
                                    <p:anim calcmode="lin" valueType="num">
                                      <p:cBhvr additive="base">
                                        <p:cTn id="7" dur="500" fill="hold"/>
                                        <p:tgtEl>
                                          <p:spTgt spid="4403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403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4035">
                                            <p:txEl>
                                              <p:pRg st="1" end="1"/>
                                            </p:txEl>
                                          </p:spTgt>
                                        </p:tgtEl>
                                        <p:attrNameLst>
                                          <p:attrName>style.visibility</p:attrName>
                                        </p:attrNameLst>
                                      </p:cBhvr>
                                      <p:to>
                                        <p:strVal val="visible"/>
                                      </p:to>
                                    </p:set>
                                    <p:anim calcmode="lin" valueType="num">
                                      <p:cBhvr additive="base">
                                        <p:cTn id="13" dur="500" fill="hold"/>
                                        <p:tgtEl>
                                          <p:spTgt spid="4403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403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4035">
                                            <p:txEl>
                                              <p:pRg st="2" end="2"/>
                                            </p:txEl>
                                          </p:spTgt>
                                        </p:tgtEl>
                                        <p:attrNameLst>
                                          <p:attrName>style.visibility</p:attrName>
                                        </p:attrNameLst>
                                      </p:cBhvr>
                                      <p:to>
                                        <p:strVal val="visible"/>
                                      </p:to>
                                    </p:set>
                                    <p:anim calcmode="lin" valueType="num">
                                      <p:cBhvr additive="base">
                                        <p:cTn id="19" dur="500" fill="hold"/>
                                        <p:tgtEl>
                                          <p:spTgt spid="4403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403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4035">
                                            <p:txEl>
                                              <p:pRg st="3" end="3"/>
                                            </p:txEl>
                                          </p:spTgt>
                                        </p:tgtEl>
                                        <p:attrNameLst>
                                          <p:attrName>style.visibility</p:attrName>
                                        </p:attrNameLst>
                                      </p:cBhvr>
                                      <p:to>
                                        <p:strVal val="visible"/>
                                      </p:to>
                                    </p:set>
                                    <p:anim calcmode="lin" valueType="num">
                                      <p:cBhvr additive="base">
                                        <p:cTn id="25" dur="500" fill="hold"/>
                                        <p:tgtEl>
                                          <p:spTgt spid="4403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403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4035">
                                            <p:txEl>
                                              <p:pRg st="5" end="5"/>
                                            </p:txEl>
                                          </p:spTgt>
                                        </p:tgtEl>
                                        <p:attrNameLst>
                                          <p:attrName>style.visibility</p:attrName>
                                        </p:attrNameLst>
                                      </p:cBhvr>
                                      <p:to>
                                        <p:strVal val="visible"/>
                                      </p:to>
                                    </p:set>
                                    <p:anim calcmode="lin" valueType="num">
                                      <p:cBhvr additive="base">
                                        <p:cTn id="31" dur="500" fill="hold"/>
                                        <p:tgtEl>
                                          <p:spTgt spid="44035">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403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4035">
                                            <p:txEl>
                                              <p:pRg st="6" end="6"/>
                                            </p:txEl>
                                          </p:spTgt>
                                        </p:tgtEl>
                                        <p:attrNameLst>
                                          <p:attrName>style.visibility</p:attrName>
                                        </p:attrNameLst>
                                      </p:cBhvr>
                                      <p:to>
                                        <p:strVal val="visible"/>
                                      </p:to>
                                    </p:set>
                                    <p:anim calcmode="lin" valueType="num">
                                      <p:cBhvr additive="base">
                                        <p:cTn id="37" dur="500" fill="hold"/>
                                        <p:tgtEl>
                                          <p:spTgt spid="44035">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403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4035">
                                            <p:txEl>
                                              <p:pRg st="7" end="7"/>
                                            </p:txEl>
                                          </p:spTgt>
                                        </p:tgtEl>
                                        <p:attrNameLst>
                                          <p:attrName>style.visibility</p:attrName>
                                        </p:attrNameLst>
                                      </p:cBhvr>
                                      <p:to>
                                        <p:strVal val="visible"/>
                                      </p:to>
                                    </p:set>
                                    <p:anim calcmode="lin" valueType="num">
                                      <p:cBhvr additive="base">
                                        <p:cTn id="43" dur="500" fill="hold"/>
                                        <p:tgtEl>
                                          <p:spTgt spid="44035">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403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4035">
                                            <p:txEl>
                                              <p:pRg st="8" end="8"/>
                                            </p:txEl>
                                          </p:spTgt>
                                        </p:tgtEl>
                                        <p:attrNameLst>
                                          <p:attrName>style.visibility</p:attrName>
                                        </p:attrNameLst>
                                      </p:cBhvr>
                                      <p:to>
                                        <p:strVal val="visible"/>
                                      </p:to>
                                    </p:set>
                                    <p:anim calcmode="lin" valueType="num">
                                      <p:cBhvr additive="base">
                                        <p:cTn id="49" dur="500" fill="hold"/>
                                        <p:tgtEl>
                                          <p:spTgt spid="44035">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403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4035">
                                            <p:txEl>
                                              <p:pRg st="10" end="10"/>
                                            </p:txEl>
                                          </p:spTgt>
                                        </p:tgtEl>
                                        <p:attrNameLst>
                                          <p:attrName>style.visibility</p:attrName>
                                        </p:attrNameLst>
                                      </p:cBhvr>
                                      <p:to>
                                        <p:strVal val="visible"/>
                                      </p:to>
                                    </p:set>
                                    <p:anim calcmode="lin" valueType="num">
                                      <p:cBhvr additive="base">
                                        <p:cTn id="55" dur="500" fill="hold"/>
                                        <p:tgtEl>
                                          <p:spTgt spid="44035">
                                            <p:txEl>
                                              <p:pRg st="10" end="1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4035">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4035">
                                            <p:txEl>
                                              <p:pRg st="11" end="11"/>
                                            </p:txEl>
                                          </p:spTgt>
                                        </p:tgtEl>
                                        <p:attrNameLst>
                                          <p:attrName>style.visibility</p:attrName>
                                        </p:attrNameLst>
                                      </p:cBhvr>
                                      <p:to>
                                        <p:strVal val="visible"/>
                                      </p:to>
                                    </p:set>
                                    <p:anim calcmode="lin" valueType="num">
                                      <p:cBhvr additive="base">
                                        <p:cTn id="61" dur="500" fill="hold"/>
                                        <p:tgtEl>
                                          <p:spTgt spid="44035">
                                            <p:txEl>
                                              <p:pRg st="11" end="11"/>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4035">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44035">
                                            <p:txEl>
                                              <p:pRg st="12" end="12"/>
                                            </p:txEl>
                                          </p:spTgt>
                                        </p:tgtEl>
                                        <p:attrNameLst>
                                          <p:attrName>style.visibility</p:attrName>
                                        </p:attrNameLst>
                                      </p:cBhvr>
                                      <p:to>
                                        <p:strVal val="visible"/>
                                      </p:to>
                                    </p:set>
                                    <p:anim calcmode="lin" valueType="num">
                                      <p:cBhvr additive="base">
                                        <p:cTn id="67" dur="500" fill="hold"/>
                                        <p:tgtEl>
                                          <p:spTgt spid="44035">
                                            <p:txEl>
                                              <p:pRg st="12" end="12"/>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44035">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tLang="zh-CN" smtClean="0">
                <a:ea typeface="宋体" charset="-122"/>
              </a:rPr>
              <a:t>Binary Search Tree</a:t>
            </a:r>
          </a:p>
        </p:txBody>
      </p:sp>
      <p:sp>
        <p:nvSpPr>
          <p:cNvPr id="46083" name="Rectangle 3"/>
          <p:cNvSpPr>
            <a:spLocks noGrp="1" noChangeArrowheads="1"/>
          </p:cNvSpPr>
          <p:nvPr>
            <p:ph type="body" idx="1"/>
          </p:nvPr>
        </p:nvSpPr>
        <p:spPr>
          <a:xfrm>
            <a:off x="609600" y="1295400"/>
            <a:ext cx="8305800" cy="4905375"/>
          </a:xfrm>
        </p:spPr>
        <p:txBody>
          <a:bodyPr/>
          <a:lstStyle/>
          <a:p>
            <a:pPr marL="0" indent="0">
              <a:buFont typeface="Monotype Sorts"/>
              <a:buNone/>
            </a:pPr>
            <a:r>
              <a:rPr lang="en-US" altLang="zh-CN" sz="2800" smtClean="0"/>
              <a:t>Arrange keys in a binary tree with the </a:t>
            </a:r>
            <a:r>
              <a:rPr lang="en-US" altLang="zh-CN" sz="2800" i="1" smtClean="0"/>
              <a:t>binary search tree  property</a:t>
            </a:r>
            <a:r>
              <a:rPr lang="en-US" altLang="zh-CN" sz="2800" smtClean="0"/>
              <a:t>:</a:t>
            </a:r>
          </a:p>
          <a:p>
            <a:pPr marL="0" indent="0"/>
            <a:endParaRPr lang="en-US" altLang="zh-CN" sz="2800" smtClean="0"/>
          </a:p>
        </p:txBody>
      </p:sp>
      <p:sp>
        <p:nvSpPr>
          <p:cNvPr id="46084" name="Oval 4"/>
          <p:cNvSpPr>
            <a:spLocks noChangeArrowheads="1"/>
          </p:cNvSpPr>
          <p:nvPr/>
        </p:nvSpPr>
        <p:spPr bwMode="auto">
          <a:xfrm>
            <a:off x="4038600" y="2362200"/>
            <a:ext cx="496888" cy="533400"/>
          </a:xfrm>
          <a:prstGeom prst="ellipse">
            <a:avLst/>
          </a:prstGeom>
          <a:solidFill>
            <a:schemeClr val="accent1"/>
          </a:solidFill>
          <a:ln w="12700">
            <a:solidFill>
              <a:schemeClr val="bg2"/>
            </a:solidFill>
            <a:round/>
            <a:headEnd type="none" w="sm" len="sm"/>
            <a:tailEnd type="none" w="sm" len="sm"/>
          </a:ln>
        </p:spPr>
        <p:txBody>
          <a:bodyPr wrap="none" anchor="ctr"/>
          <a:lstStyle/>
          <a:p>
            <a:r>
              <a:rPr lang="en-US" altLang="zh-CN" i="1">
                <a:solidFill>
                  <a:schemeClr val="bg2"/>
                </a:solidFill>
              </a:rPr>
              <a:t>K</a:t>
            </a:r>
            <a:endParaRPr lang="en-US" altLang="zh-CN">
              <a:solidFill>
                <a:schemeClr val="bg2"/>
              </a:solidFill>
            </a:endParaRPr>
          </a:p>
        </p:txBody>
      </p:sp>
      <p:sp>
        <p:nvSpPr>
          <p:cNvPr id="46085" name="Line 5"/>
          <p:cNvSpPr>
            <a:spLocks noChangeShapeType="1"/>
          </p:cNvSpPr>
          <p:nvPr/>
        </p:nvSpPr>
        <p:spPr bwMode="auto">
          <a:xfrm>
            <a:off x="4419600" y="2895600"/>
            <a:ext cx="425450" cy="838200"/>
          </a:xfrm>
          <a:prstGeom prst="line">
            <a:avLst/>
          </a:prstGeom>
          <a:noFill/>
          <a:ln w="12700">
            <a:solidFill>
              <a:srgbClr val="FF0000"/>
            </a:solidFill>
            <a:round/>
            <a:headEnd type="none" w="sm" len="sm"/>
            <a:tailEnd type="none" w="sm" len="sm"/>
          </a:ln>
        </p:spPr>
        <p:txBody>
          <a:bodyPr wrap="none" anchor="ctr"/>
          <a:lstStyle/>
          <a:p>
            <a:endParaRPr lang="zh-CN" altLang="en-US"/>
          </a:p>
        </p:txBody>
      </p:sp>
      <p:sp>
        <p:nvSpPr>
          <p:cNvPr id="46086" name="Line 6"/>
          <p:cNvSpPr>
            <a:spLocks noChangeShapeType="1"/>
          </p:cNvSpPr>
          <p:nvPr/>
        </p:nvSpPr>
        <p:spPr bwMode="auto">
          <a:xfrm flipH="1">
            <a:off x="3581400" y="2895600"/>
            <a:ext cx="568325" cy="838200"/>
          </a:xfrm>
          <a:prstGeom prst="line">
            <a:avLst/>
          </a:prstGeom>
          <a:noFill/>
          <a:ln w="12700">
            <a:solidFill>
              <a:srgbClr val="FF0000"/>
            </a:solidFill>
            <a:round/>
            <a:headEnd type="none" w="sm" len="sm"/>
            <a:tailEnd type="none" w="sm" len="sm"/>
          </a:ln>
        </p:spPr>
        <p:txBody>
          <a:bodyPr wrap="none" anchor="ctr"/>
          <a:lstStyle/>
          <a:p>
            <a:endParaRPr lang="zh-CN" altLang="en-US"/>
          </a:p>
        </p:txBody>
      </p:sp>
      <p:sp>
        <p:nvSpPr>
          <p:cNvPr id="46087" name="Text Box 7"/>
          <p:cNvSpPr txBox="1">
            <a:spLocks noChangeArrowheads="1"/>
          </p:cNvSpPr>
          <p:nvPr/>
        </p:nvSpPr>
        <p:spPr bwMode="auto">
          <a:xfrm>
            <a:off x="4933950" y="2286000"/>
            <a:ext cx="171450" cy="366713"/>
          </a:xfrm>
          <a:prstGeom prst="rect">
            <a:avLst/>
          </a:prstGeom>
          <a:noFill/>
          <a:ln w="12700">
            <a:noFill/>
            <a:miter lim="800000"/>
            <a:headEnd type="none" w="sm" len="sm"/>
            <a:tailEnd type="none" w="sm" len="sm"/>
          </a:ln>
        </p:spPr>
        <p:txBody>
          <a:bodyPr wrap="none">
            <a:spAutoFit/>
          </a:bodyPr>
          <a:lstStyle/>
          <a:p>
            <a:endParaRPr lang="zh-CN" altLang="zh-CN"/>
          </a:p>
        </p:txBody>
      </p:sp>
      <p:sp>
        <p:nvSpPr>
          <p:cNvPr id="46088" name="Text Box 8"/>
          <p:cNvSpPr txBox="1">
            <a:spLocks noChangeArrowheads="1"/>
          </p:cNvSpPr>
          <p:nvPr/>
        </p:nvSpPr>
        <p:spPr bwMode="auto">
          <a:xfrm>
            <a:off x="4933950" y="4038600"/>
            <a:ext cx="171450" cy="366713"/>
          </a:xfrm>
          <a:prstGeom prst="rect">
            <a:avLst/>
          </a:prstGeom>
          <a:noFill/>
          <a:ln w="12700">
            <a:noFill/>
            <a:miter lim="800000"/>
            <a:headEnd type="none" w="sm" len="sm"/>
            <a:tailEnd type="none" w="sm" len="sm"/>
          </a:ln>
        </p:spPr>
        <p:txBody>
          <a:bodyPr wrap="none">
            <a:spAutoFit/>
          </a:bodyPr>
          <a:lstStyle/>
          <a:p>
            <a:endParaRPr lang="zh-CN" altLang="zh-CN"/>
          </a:p>
        </p:txBody>
      </p:sp>
      <p:sp>
        <p:nvSpPr>
          <p:cNvPr id="46089" name="Text Box 9"/>
          <p:cNvSpPr txBox="1">
            <a:spLocks noChangeArrowheads="1"/>
          </p:cNvSpPr>
          <p:nvPr/>
        </p:nvSpPr>
        <p:spPr bwMode="auto">
          <a:xfrm>
            <a:off x="4705350" y="2895600"/>
            <a:ext cx="171450" cy="366713"/>
          </a:xfrm>
          <a:prstGeom prst="rect">
            <a:avLst/>
          </a:prstGeom>
          <a:noFill/>
          <a:ln w="12700">
            <a:noFill/>
            <a:miter lim="800000"/>
            <a:headEnd type="none" w="sm" len="sm"/>
            <a:tailEnd type="none" w="sm" len="sm"/>
          </a:ln>
        </p:spPr>
        <p:txBody>
          <a:bodyPr wrap="none">
            <a:spAutoFit/>
          </a:bodyPr>
          <a:lstStyle/>
          <a:p>
            <a:endParaRPr lang="zh-CN" altLang="zh-CN"/>
          </a:p>
        </p:txBody>
      </p:sp>
      <p:sp>
        <p:nvSpPr>
          <p:cNvPr id="46090" name="AutoShape 10"/>
          <p:cNvSpPr>
            <a:spLocks noChangeArrowheads="1"/>
          </p:cNvSpPr>
          <p:nvPr/>
        </p:nvSpPr>
        <p:spPr bwMode="auto">
          <a:xfrm>
            <a:off x="3048000" y="3733800"/>
            <a:ext cx="993775" cy="1371600"/>
          </a:xfrm>
          <a:prstGeom prst="triangle">
            <a:avLst>
              <a:gd name="adj" fmla="val 50000"/>
            </a:avLst>
          </a:prstGeom>
          <a:solidFill>
            <a:schemeClr val="accent1"/>
          </a:solidFill>
          <a:ln w="12700">
            <a:solidFill>
              <a:srgbClr val="FF0000"/>
            </a:solidFill>
            <a:miter lim="800000"/>
            <a:headEnd type="none" w="sm" len="sm"/>
            <a:tailEnd type="none" w="sm" len="sm"/>
          </a:ln>
        </p:spPr>
        <p:txBody>
          <a:bodyPr wrap="none" anchor="ctr"/>
          <a:lstStyle/>
          <a:p>
            <a:r>
              <a:rPr lang="en-US" altLang="zh-CN">
                <a:solidFill>
                  <a:schemeClr val="bg2"/>
                </a:solidFill>
              </a:rPr>
              <a:t>&lt;</a:t>
            </a:r>
            <a:r>
              <a:rPr lang="en-US" altLang="zh-CN" i="1">
                <a:solidFill>
                  <a:schemeClr val="bg2"/>
                </a:solidFill>
              </a:rPr>
              <a:t>K</a:t>
            </a:r>
            <a:endParaRPr lang="en-US" altLang="zh-CN">
              <a:solidFill>
                <a:schemeClr val="bg2"/>
              </a:solidFill>
            </a:endParaRPr>
          </a:p>
        </p:txBody>
      </p:sp>
      <p:sp>
        <p:nvSpPr>
          <p:cNvPr id="46091" name="AutoShape 11"/>
          <p:cNvSpPr>
            <a:spLocks noChangeArrowheads="1"/>
          </p:cNvSpPr>
          <p:nvPr/>
        </p:nvSpPr>
        <p:spPr bwMode="auto">
          <a:xfrm>
            <a:off x="4343400" y="3733800"/>
            <a:ext cx="993775" cy="1371600"/>
          </a:xfrm>
          <a:prstGeom prst="triangle">
            <a:avLst>
              <a:gd name="adj" fmla="val 50000"/>
            </a:avLst>
          </a:prstGeom>
          <a:solidFill>
            <a:schemeClr val="accent1"/>
          </a:solidFill>
          <a:ln w="12700">
            <a:solidFill>
              <a:srgbClr val="FF0000"/>
            </a:solidFill>
            <a:miter lim="800000"/>
            <a:headEnd type="none" w="sm" len="sm"/>
            <a:tailEnd type="none" w="sm" len="sm"/>
          </a:ln>
        </p:spPr>
        <p:txBody>
          <a:bodyPr wrap="none" anchor="ctr"/>
          <a:lstStyle/>
          <a:p>
            <a:r>
              <a:rPr lang="en-US" altLang="zh-CN">
                <a:solidFill>
                  <a:schemeClr val="bg2"/>
                </a:solidFill>
              </a:rPr>
              <a:t>&gt;</a:t>
            </a:r>
            <a:r>
              <a:rPr lang="en-US" altLang="zh-CN" i="1">
                <a:solidFill>
                  <a:schemeClr val="bg2"/>
                </a:solidFill>
              </a:rPr>
              <a:t>K</a:t>
            </a:r>
            <a:endParaRPr lang="en-US" altLang="zh-CN">
              <a:solidFill>
                <a:schemeClr val="bg2"/>
              </a:solidFill>
            </a:endParaRPr>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29</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6084"/>
                                        </p:tgtEl>
                                        <p:attrNameLst>
                                          <p:attrName>style.visibility</p:attrName>
                                        </p:attrNameLst>
                                      </p:cBhvr>
                                      <p:to>
                                        <p:strVal val="visible"/>
                                      </p:to>
                                    </p:set>
                                    <p:anim calcmode="lin" valueType="num">
                                      <p:cBhvr additive="base">
                                        <p:cTn id="7" dur="500" fill="hold"/>
                                        <p:tgtEl>
                                          <p:spTgt spid="46084"/>
                                        </p:tgtEl>
                                        <p:attrNameLst>
                                          <p:attrName>ppt_x</p:attrName>
                                        </p:attrNameLst>
                                      </p:cBhvr>
                                      <p:tavLst>
                                        <p:tav tm="0">
                                          <p:val>
                                            <p:strVal val="#ppt_x"/>
                                          </p:val>
                                        </p:tav>
                                        <p:tav tm="100000">
                                          <p:val>
                                            <p:strVal val="#ppt_x"/>
                                          </p:val>
                                        </p:tav>
                                      </p:tavLst>
                                    </p:anim>
                                    <p:anim calcmode="lin" valueType="num">
                                      <p:cBhvr additive="base">
                                        <p:cTn id="8" dur="500" fill="hold"/>
                                        <p:tgtEl>
                                          <p:spTgt spid="4608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6085"/>
                                        </p:tgtEl>
                                        <p:attrNameLst>
                                          <p:attrName>style.visibility</p:attrName>
                                        </p:attrNameLst>
                                      </p:cBhvr>
                                      <p:to>
                                        <p:strVal val="visible"/>
                                      </p:to>
                                    </p:set>
                                    <p:anim calcmode="lin" valueType="num">
                                      <p:cBhvr additive="base">
                                        <p:cTn id="11" dur="500" fill="hold"/>
                                        <p:tgtEl>
                                          <p:spTgt spid="46085"/>
                                        </p:tgtEl>
                                        <p:attrNameLst>
                                          <p:attrName>ppt_x</p:attrName>
                                        </p:attrNameLst>
                                      </p:cBhvr>
                                      <p:tavLst>
                                        <p:tav tm="0">
                                          <p:val>
                                            <p:strVal val="#ppt_x"/>
                                          </p:val>
                                        </p:tav>
                                        <p:tav tm="100000">
                                          <p:val>
                                            <p:strVal val="#ppt_x"/>
                                          </p:val>
                                        </p:tav>
                                      </p:tavLst>
                                    </p:anim>
                                    <p:anim calcmode="lin" valueType="num">
                                      <p:cBhvr additive="base">
                                        <p:cTn id="12" dur="500" fill="hold"/>
                                        <p:tgtEl>
                                          <p:spTgt spid="4608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6086"/>
                                        </p:tgtEl>
                                        <p:attrNameLst>
                                          <p:attrName>style.visibility</p:attrName>
                                        </p:attrNameLst>
                                      </p:cBhvr>
                                      <p:to>
                                        <p:strVal val="visible"/>
                                      </p:to>
                                    </p:set>
                                    <p:anim calcmode="lin" valueType="num">
                                      <p:cBhvr additive="base">
                                        <p:cTn id="15" dur="500" fill="hold"/>
                                        <p:tgtEl>
                                          <p:spTgt spid="46086"/>
                                        </p:tgtEl>
                                        <p:attrNameLst>
                                          <p:attrName>ppt_x</p:attrName>
                                        </p:attrNameLst>
                                      </p:cBhvr>
                                      <p:tavLst>
                                        <p:tav tm="0">
                                          <p:val>
                                            <p:strVal val="#ppt_x"/>
                                          </p:val>
                                        </p:tav>
                                        <p:tav tm="100000">
                                          <p:val>
                                            <p:strVal val="#ppt_x"/>
                                          </p:val>
                                        </p:tav>
                                      </p:tavLst>
                                    </p:anim>
                                    <p:anim calcmode="lin" valueType="num">
                                      <p:cBhvr additive="base">
                                        <p:cTn id="16" dur="500" fill="hold"/>
                                        <p:tgtEl>
                                          <p:spTgt spid="4608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nodePh="1">
                                  <p:stCondLst>
                                    <p:cond delay="0"/>
                                  </p:stCondLst>
                                  <p:endCondLst>
                                    <p:cond evt="begin" delay="0">
                                      <p:tn val="17"/>
                                    </p:cond>
                                  </p:endCondLst>
                                  <p:childTnLst>
                                    <p:set>
                                      <p:cBhvr>
                                        <p:cTn id="18" dur="1" fill="hold">
                                          <p:stCondLst>
                                            <p:cond delay="0"/>
                                          </p:stCondLst>
                                        </p:cTn>
                                        <p:tgtEl>
                                          <p:spTgt spid="46087"/>
                                        </p:tgtEl>
                                        <p:attrNameLst>
                                          <p:attrName>style.visibility</p:attrName>
                                        </p:attrNameLst>
                                      </p:cBhvr>
                                      <p:to>
                                        <p:strVal val="visible"/>
                                      </p:to>
                                    </p:set>
                                    <p:anim calcmode="lin" valueType="num">
                                      <p:cBhvr additive="base">
                                        <p:cTn id="19" dur="500" fill="hold"/>
                                        <p:tgtEl>
                                          <p:spTgt spid="46087"/>
                                        </p:tgtEl>
                                        <p:attrNameLst>
                                          <p:attrName>ppt_x</p:attrName>
                                        </p:attrNameLst>
                                      </p:cBhvr>
                                      <p:tavLst>
                                        <p:tav tm="0">
                                          <p:val>
                                            <p:strVal val="#ppt_x"/>
                                          </p:val>
                                        </p:tav>
                                        <p:tav tm="100000">
                                          <p:val>
                                            <p:strVal val="#ppt_x"/>
                                          </p:val>
                                        </p:tav>
                                      </p:tavLst>
                                    </p:anim>
                                    <p:anim calcmode="lin" valueType="num">
                                      <p:cBhvr additive="base">
                                        <p:cTn id="20" dur="500" fill="hold"/>
                                        <p:tgtEl>
                                          <p:spTgt spid="4608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nodePh="1">
                                  <p:stCondLst>
                                    <p:cond delay="0"/>
                                  </p:stCondLst>
                                  <p:endCondLst>
                                    <p:cond evt="begin" delay="0">
                                      <p:tn val="21"/>
                                    </p:cond>
                                  </p:endCondLst>
                                  <p:childTnLst>
                                    <p:set>
                                      <p:cBhvr>
                                        <p:cTn id="22" dur="1" fill="hold">
                                          <p:stCondLst>
                                            <p:cond delay="0"/>
                                          </p:stCondLst>
                                        </p:cTn>
                                        <p:tgtEl>
                                          <p:spTgt spid="46088"/>
                                        </p:tgtEl>
                                        <p:attrNameLst>
                                          <p:attrName>style.visibility</p:attrName>
                                        </p:attrNameLst>
                                      </p:cBhvr>
                                      <p:to>
                                        <p:strVal val="visible"/>
                                      </p:to>
                                    </p:set>
                                    <p:anim calcmode="lin" valueType="num">
                                      <p:cBhvr additive="base">
                                        <p:cTn id="23" dur="500" fill="hold"/>
                                        <p:tgtEl>
                                          <p:spTgt spid="46088"/>
                                        </p:tgtEl>
                                        <p:attrNameLst>
                                          <p:attrName>ppt_x</p:attrName>
                                        </p:attrNameLst>
                                      </p:cBhvr>
                                      <p:tavLst>
                                        <p:tav tm="0">
                                          <p:val>
                                            <p:strVal val="#ppt_x"/>
                                          </p:val>
                                        </p:tav>
                                        <p:tav tm="100000">
                                          <p:val>
                                            <p:strVal val="#ppt_x"/>
                                          </p:val>
                                        </p:tav>
                                      </p:tavLst>
                                    </p:anim>
                                    <p:anim calcmode="lin" valueType="num">
                                      <p:cBhvr additive="base">
                                        <p:cTn id="24" dur="500" fill="hold"/>
                                        <p:tgtEl>
                                          <p:spTgt spid="4608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nodePh="1">
                                  <p:stCondLst>
                                    <p:cond delay="0"/>
                                  </p:stCondLst>
                                  <p:endCondLst>
                                    <p:cond evt="begin" delay="0">
                                      <p:tn val="25"/>
                                    </p:cond>
                                  </p:endCondLst>
                                  <p:childTnLst>
                                    <p:set>
                                      <p:cBhvr>
                                        <p:cTn id="26" dur="1" fill="hold">
                                          <p:stCondLst>
                                            <p:cond delay="0"/>
                                          </p:stCondLst>
                                        </p:cTn>
                                        <p:tgtEl>
                                          <p:spTgt spid="46089"/>
                                        </p:tgtEl>
                                        <p:attrNameLst>
                                          <p:attrName>style.visibility</p:attrName>
                                        </p:attrNameLst>
                                      </p:cBhvr>
                                      <p:to>
                                        <p:strVal val="visible"/>
                                      </p:to>
                                    </p:set>
                                    <p:anim calcmode="lin" valueType="num">
                                      <p:cBhvr additive="base">
                                        <p:cTn id="27" dur="500" fill="hold"/>
                                        <p:tgtEl>
                                          <p:spTgt spid="46089"/>
                                        </p:tgtEl>
                                        <p:attrNameLst>
                                          <p:attrName>ppt_x</p:attrName>
                                        </p:attrNameLst>
                                      </p:cBhvr>
                                      <p:tavLst>
                                        <p:tav tm="0">
                                          <p:val>
                                            <p:strVal val="#ppt_x"/>
                                          </p:val>
                                        </p:tav>
                                        <p:tav tm="100000">
                                          <p:val>
                                            <p:strVal val="#ppt_x"/>
                                          </p:val>
                                        </p:tav>
                                      </p:tavLst>
                                    </p:anim>
                                    <p:anim calcmode="lin" valueType="num">
                                      <p:cBhvr additive="base">
                                        <p:cTn id="28" dur="500" fill="hold"/>
                                        <p:tgtEl>
                                          <p:spTgt spid="4608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6090"/>
                                        </p:tgtEl>
                                        <p:attrNameLst>
                                          <p:attrName>style.visibility</p:attrName>
                                        </p:attrNameLst>
                                      </p:cBhvr>
                                      <p:to>
                                        <p:strVal val="visible"/>
                                      </p:to>
                                    </p:set>
                                    <p:anim calcmode="lin" valueType="num">
                                      <p:cBhvr additive="base">
                                        <p:cTn id="31" dur="500" fill="hold"/>
                                        <p:tgtEl>
                                          <p:spTgt spid="46090"/>
                                        </p:tgtEl>
                                        <p:attrNameLst>
                                          <p:attrName>ppt_x</p:attrName>
                                        </p:attrNameLst>
                                      </p:cBhvr>
                                      <p:tavLst>
                                        <p:tav tm="0">
                                          <p:val>
                                            <p:strVal val="#ppt_x"/>
                                          </p:val>
                                        </p:tav>
                                        <p:tav tm="100000">
                                          <p:val>
                                            <p:strVal val="#ppt_x"/>
                                          </p:val>
                                        </p:tav>
                                      </p:tavLst>
                                    </p:anim>
                                    <p:anim calcmode="lin" valueType="num">
                                      <p:cBhvr additive="base">
                                        <p:cTn id="32" dur="500" fill="hold"/>
                                        <p:tgtEl>
                                          <p:spTgt spid="4609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6091"/>
                                        </p:tgtEl>
                                        <p:attrNameLst>
                                          <p:attrName>style.visibility</p:attrName>
                                        </p:attrNameLst>
                                      </p:cBhvr>
                                      <p:to>
                                        <p:strVal val="visible"/>
                                      </p:to>
                                    </p:set>
                                    <p:anim calcmode="lin" valueType="num">
                                      <p:cBhvr additive="base">
                                        <p:cTn id="35" dur="500" fill="hold"/>
                                        <p:tgtEl>
                                          <p:spTgt spid="46091"/>
                                        </p:tgtEl>
                                        <p:attrNameLst>
                                          <p:attrName>ppt_x</p:attrName>
                                        </p:attrNameLst>
                                      </p:cBhvr>
                                      <p:tavLst>
                                        <p:tav tm="0">
                                          <p:val>
                                            <p:strVal val="#ppt_x"/>
                                          </p:val>
                                        </p:tav>
                                        <p:tav tm="100000">
                                          <p:val>
                                            <p:strVal val="#ppt_x"/>
                                          </p:val>
                                        </p:tav>
                                      </p:tavLst>
                                    </p:anim>
                                    <p:anim calcmode="lin" valueType="num">
                                      <p:cBhvr additive="base">
                                        <p:cTn id="36" dur="500" fill="hold"/>
                                        <p:tgtEl>
                                          <p:spTgt spid="460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4" grpId="0" animBg="1"/>
      <p:bldP spid="46085" grpId="0" animBg="1"/>
      <p:bldP spid="46086" grpId="0" animBg="1"/>
      <p:bldP spid="46087" grpId="0"/>
      <p:bldP spid="46088" grpId="0"/>
      <p:bldP spid="46089" grpId="0"/>
      <p:bldP spid="46090" grpId="0" animBg="1"/>
      <p:bldP spid="4609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smtClean="0"/>
              <a:t>Review </a:t>
            </a:r>
            <a:endParaRPr lang="zh-CN" altLang="en-US"/>
          </a:p>
        </p:txBody>
      </p:sp>
      <p:sp>
        <p:nvSpPr>
          <p:cNvPr id="3" name="内容占位符 2"/>
          <p:cNvSpPr>
            <a:spLocks noGrp="1"/>
          </p:cNvSpPr>
          <p:nvPr>
            <p:ph idx="1"/>
          </p:nvPr>
        </p:nvSpPr>
        <p:spPr/>
        <p:txBody>
          <a:bodyPr/>
          <a:lstStyle/>
          <a:p>
            <a:r>
              <a:rPr lang="zh-CN" altLang="en-US" sz="2400" dirty="0">
                <a:latin typeface="微软雅黑" panose="020B0503020204020204" pitchFamily="34" charset="-122"/>
                <a:ea typeface="微软雅黑" panose="020B0503020204020204" pitchFamily="34" charset="-122"/>
              </a:rPr>
              <a:t>假币问题</a:t>
            </a:r>
          </a:p>
          <a:p>
            <a:r>
              <a:rPr lang="zh-CN" altLang="en-US" sz="2400" dirty="0" smtClean="0">
                <a:latin typeface="微软雅黑" panose="020B0503020204020204" pitchFamily="34" charset="-122"/>
                <a:ea typeface="微软雅黑" panose="020B0503020204020204" pitchFamily="34" charset="-122"/>
              </a:rPr>
              <a:t>合并排序</a:t>
            </a:r>
            <a:endParaRPr lang="en-US" altLang="zh-CN" sz="2400" dirty="0" smtClean="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 折半查找</a:t>
            </a:r>
            <a:endParaRPr lang="en-US" altLang="zh-CN" sz="2400" dirty="0" smtClean="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最大</a:t>
            </a:r>
            <a:r>
              <a:rPr lang="zh-CN" altLang="en-US" sz="2400" dirty="0">
                <a:latin typeface="微软雅黑" panose="020B0503020204020204" pitchFamily="34" charset="-122"/>
                <a:ea typeface="微软雅黑" panose="020B0503020204020204" pitchFamily="34" charset="-122"/>
              </a:rPr>
              <a:t>子段</a:t>
            </a:r>
            <a:r>
              <a:rPr lang="zh-CN" altLang="en-US" sz="2400" dirty="0" smtClean="0">
                <a:latin typeface="微软雅黑" panose="020B0503020204020204" pitchFamily="34" charset="-122"/>
                <a:ea typeface="微软雅黑" panose="020B0503020204020204" pitchFamily="34" charset="-122"/>
              </a:rPr>
              <a:t>和</a:t>
            </a:r>
            <a:endParaRPr lang="en-US" altLang="zh-CN" sz="2400" dirty="0" smtClean="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快排</a:t>
            </a:r>
            <a:endParaRPr lang="en-US" altLang="zh-CN" sz="2400" dirty="0" smtClean="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二</a:t>
            </a:r>
            <a:r>
              <a:rPr lang="zh-CN" altLang="en-US" sz="2400" dirty="0">
                <a:latin typeface="微软雅黑" panose="020B0503020204020204" pitchFamily="34" charset="-122"/>
                <a:ea typeface="微软雅黑" panose="020B0503020204020204" pitchFamily="34" charset="-122"/>
              </a:rPr>
              <a:t>叉查找</a:t>
            </a:r>
            <a:r>
              <a:rPr lang="zh-CN" altLang="en-US" sz="2400" dirty="0" smtClean="0">
                <a:latin typeface="微软雅黑" panose="020B0503020204020204" pitchFamily="34" charset="-122"/>
                <a:ea typeface="微软雅黑" panose="020B0503020204020204" pitchFamily="34" charset="-122"/>
              </a:rPr>
              <a:t>树</a:t>
            </a:r>
            <a:endParaRPr lang="en-US" altLang="zh-CN" sz="2400" dirty="0" smtClean="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选择问题</a:t>
            </a:r>
            <a:endParaRPr lang="en-US" altLang="zh-CN" sz="2400" dirty="0" smtClean="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最近点对</a:t>
            </a:r>
            <a:endParaRPr lang="en-US" altLang="zh-CN" sz="2400" dirty="0" smtClean="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插入排序</a:t>
            </a:r>
            <a:endParaRPr lang="en-US" altLang="zh-CN" sz="2400" dirty="0" smtClean="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堆排序</a:t>
            </a:r>
            <a:endParaRPr lang="en-US" altLang="zh-CN" sz="2400" dirty="0" smtClean="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凸包</a:t>
            </a:r>
            <a:endParaRPr lang="en-US" altLang="zh-CN" sz="2400" dirty="0" smtClean="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3</a:t>
            </a:fld>
            <a:endParaRPr lang="en-US" altLang="zh-CN" dirty="0"/>
          </a:p>
        </p:txBody>
      </p:sp>
      <p:sp>
        <p:nvSpPr>
          <p:cNvPr id="5" name="椭圆 4"/>
          <p:cNvSpPr/>
          <p:nvPr/>
        </p:nvSpPr>
        <p:spPr>
          <a:xfrm>
            <a:off x="5292080" y="1340768"/>
            <a:ext cx="3000375" cy="1872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smtClean="0">
                <a:solidFill>
                  <a:srgbClr val="FF0000"/>
                </a:solidFill>
              </a:rPr>
              <a:t>分治法</a:t>
            </a:r>
            <a:endParaRPr lang="en-US" altLang="zh-CN" sz="3200" dirty="0" smtClean="0">
              <a:solidFill>
                <a:srgbClr val="FF0000"/>
              </a:solidFill>
            </a:endParaRPr>
          </a:p>
          <a:p>
            <a:pPr algn="ctr"/>
            <a:r>
              <a:rPr lang="zh-CN" altLang="en-US" sz="3200" dirty="0" smtClean="0">
                <a:solidFill>
                  <a:srgbClr val="FF0000"/>
                </a:solidFill>
              </a:rPr>
              <a:t>求解</a:t>
            </a:r>
            <a:endParaRPr lang="zh-CN" altLang="en-US" sz="3200" dirty="0">
              <a:solidFill>
                <a:srgbClr val="FF0000"/>
              </a:solidFill>
            </a:endParaRPr>
          </a:p>
        </p:txBody>
      </p:sp>
      <p:sp>
        <p:nvSpPr>
          <p:cNvPr id="6" name="椭圆 5"/>
          <p:cNvSpPr/>
          <p:nvPr/>
        </p:nvSpPr>
        <p:spPr>
          <a:xfrm>
            <a:off x="5292080" y="3861048"/>
            <a:ext cx="3000375" cy="1872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smtClean="0">
                <a:solidFill>
                  <a:srgbClr val="FF0000"/>
                </a:solidFill>
              </a:rPr>
              <a:t>减治法</a:t>
            </a:r>
            <a:endParaRPr lang="en-US" altLang="zh-CN" sz="3200" dirty="0" smtClean="0">
              <a:solidFill>
                <a:srgbClr val="FF0000"/>
              </a:solidFill>
            </a:endParaRPr>
          </a:p>
          <a:p>
            <a:pPr algn="ctr"/>
            <a:r>
              <a:rPr lang="zh-CN" altLang="en-US" sz="3200" dirty="0" smtClean="0">
                <a:solidFill>
                  <a:srgbClr val="FF0000"/>
                </a:solidFill>
              </a:rPr>
              <a:t>求解</a:t>
            </a:r>
            <a:endParaRPr lang="zh-CN" altLang="en-US" sz="3200" dirty="0">
              <a:solidFill>
                <a:srgbClr val="FF0000"/>
              </a:solidFill>
            </a:endParaRPr>
          </a:p>
        </p:txBody>
      </p:sp>
      <p:cxnSp>
        <p:nvCxnSpPr>
          <p:cNvPr id="8" name="直接箭头连接符 7"/>
          <p:cNvCxnSpPr/>
          <p:nvPr/>
        </p:nvCxnSpPr>
        <p:spPr>
          <a:xfrm>
            <a:off x="1979712" y="1340768"/>
            <a:ext cx="3816424" cy="278368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1979712" y="1629023"/>
            <a:ext cx="3312368" cy="647849"/>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endCxn id="6" idx="1"/>
          </p:cNvCxnSpPr>
          <p:nvPr/>
        </p:nvCxnSpPr>
        <p:spPr>
          <a:xfrm>
            <a:off x="1979712" y="2019970"/>
            <a:ext cx="3751763" cy="2115257"/>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1979712" y="2541335"/>
            <a:ext cx="3312368" cy="71889"/>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1681045" y="2877687"/>
            <a:ext cx="3899067" cy="15479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2262610" y="3370666"/>
            <a:ext cx="3317502" cy="91116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1869133" y="3813791"/>
            <a:ext cx="3422947" cy="91147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1869132" y="3077598"/>
            <a:ext cx="3422948" cy="127031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1765021" y="4749895"/>
            <a:ext cx="3527059" cy="33421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1683614" y="5151779"/>
            <a:ext cx="3608466" cy="6463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1305434" y="3077598"/>
            <a:ext cx="4426041" cy="2543835"/>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668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ppt_x"/>
                                          </p:val>
                                        </p:tav>
                                        <p:tav tm="100000">
                                          <p:val>
                                            <p:strVal val="#ppt_x"/>
                                          </p:val>
                                        </p:tav>
                                      </p:tavLst>
                                    </p:anim>
                                    <p:anim calcmode="lin" valueType="num">
                                      <p:cBhvr additive="base">
                                        <p:cTn id="4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additive="base">
                                        <p:cTn id="49" dur="500" fill="hold"/>
                                        <p:tgtEl>
                                          <p:spTgt spid="23"/>
                                        </p:tgtEl>
                                        <p:attrNameLst>
                                          <p:attrName>ppt_x</p:attrName>
                                        </p:attrNameLst>
                                      </p:cBhvr>
                                      <p:tavLst>
                                        <p:tav tm="0">
                                          <p:val>
                                            <p:strVal val="#ppt_x"/>
                                          </p:val>
                                        </p:tav>
                                        <p:tav tm="100000">
                                          <p:val>
                                            <p:strVal val="#ppt_x"/>
                                          </p:val>
                                        </p:tav>
                                      </p:tavLst>
                                    </p:anim>
                                    <p:anim calcmode="lin" valueType="num">
                                      <p:cBhvr additive="base">
                                        <p:cTn id="5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additive="base">
                                        <p:cTn id="55" dur="500" fill="hold"/>
                                        <p:tgtEl>
                                          <p:spTgt spid="25"/>
                                        </p:tgtEl>
                                        <p:attrNameLst>
                                          <p:attrName>ppt_x</p:attrName>
                                        </p:attrNameLst>
                                      </p:cBhvr>
                                      <p:tavLst>
                                        <p:tav tm="0">
                                          <p:val>
                                            <p:strVal val="#ppt_x"/>
                                          </p:val>
                                        </p:tav>
                                        <p:tav tm="100000">
                                          <p:val>
                                            <p:strVal val="#ppt_x"/>
                                          </p:val>
                                        </p:tav>
                                      </p:tavLst>
                                    </p:anim>
                                    <p:anim calcmode="lin" valueType="num">
                                      <p:cBhvr additive="base">
                                        <p:cTn id="5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7"/>
                                        </p:tgtEl>
                                        <p:attrNameLst>
                                          <p:attrName>style.visibility</p:attrName>
                                        </p:attrNameLst>
                                      </p:cBhvr>
                                      <p:to>
                                        <p:strVal val="visible"/>
                                      </p:to>
                                    </p:set>
                                    <p:anim calcmode="lin" valueType="num">
                                      <p:cBhvr additive="base">
                                        <p:cTn id="61" dur="500" fill="hold"/>
                                        <p:tgtEl>
                                          <p:spTgt spid="27"/>
                                        </p:tgtEl>
                                        <p:attrNameLst>
                                          <p:attrName>ppt_x</p:attrName>
                                        </p:attrNameLst>
                                      </p:cBhvr>
                                      <p:tavLst>
                                        <p:tav tm="0">
                                          <p:val>
                                            <p:strVal val="#ppt_x"/>
                                          </p:val>
                                        </p:tav>
                                        <p:tav tm="100000">
                                          <p:val>
                                            <p:strVal val="#ppt_x"/>
                                          </p:val>
                                        </p:tav>
                                      </p:tavLst>
                                    </p:anim>
                                    <p:anim calcmode="lin" valueType="num">
                                      <p:cBhvr additive="base">
                                        <p:cTn id="6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29"/>
                                        </p:tgtEl>
                                        <p:attrNameLst>
                                          <p:attrName>style.visibility</p:attrName>
                                        </p:attrNameLst>
                                      </p:cBhvr>
                                      <p:to>
                                        <p:strVal val="visible"/>
                                      </p:to>
                                    </p:set>
                                    <p:anim calcmode="lin" valueType="num">
                                      <p:cBhvr additive="base">
                                        <p:cTn id="67" dur="500" fill="hold"/>
                                        <p:tgtEl>
                                          <p:spTgt spid="29"/>
                                        </p:tgtEl>
                                        <p:attrNameLst>
                                          <p:attrName>ppt_x</p:attrName>
                                        </p:attrNameLst>
                                      </p:cBhvr>
                                      <p:tavLst>
                                        <p:tav tm="0">
                                          <p:val>
                                            <p:strVal val="#ppt_x"/>
                                          </p:val>
                                        </p:tav>
                                        <p:tav tm="100000">
                                          <p:val>
                                            <p:strVal val="#ppt_x"/>
                                          </p:val>
                                        </p:tav>
                                      </p:tavLst>
                                    </p:anim>
                                    <p:anim calcmode="lin" valueType="num">
                                      <p:cBhvr additive="base">
                                        <p:cTn id="6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214313" y="314325"/>
            <a:ext cx="8532812" cy="685800"/>
          </a:xfrm>
        </p:spPr>
        <p:txBody>
          <a:bodyPr/>
          <a:lstStyle/>
          <a:p>
            <a:r>
              <a:rPr lang="en-US" altLang="zh-CN" sz="2400" smtClean="0">
                <a:ea typeface="宋体" charset="-122"/>
              </a:rPr>
              <a:t>Dictionary Operations on Binary Search Trees</a:t>
            </a:r>
          </a:p>
        </p:txBody>
      </p:sp>
      <p:sp>
        <p:nvSpPr>
          <p:cNvPr id="48131" name="Rectangle 3"/>
          <p:cNvSpPr>
            <a:spLocks noGrp="1" noChangeArrowheads="1"/>
          </p:cNvSpPr>
          <p:nvPr>
            <p:ph type="body" idx="1"/>
          </p:nvPr>
        </p:nvSpPr>
        <p:spPr>
          <a:xfrm>
            <a:off x="381000" y="1143000"/>
            <a:ext cx="8763000" cy="5214938"/>
          </a:xfrm>
        </p:spPr>
        <p:txBody>
          <a:bodyPr/>
          <a:lstStyle/>
          <a:p>
            <a:pPr marL="114300" lvl="1" indent="0">
              <a:lnSpc>
                <a:spcPct val="80000"/>
              </a:lnSpc>
              <a:buFontTx/>
              <a:buNone/>
            </a:pPr>
            <a:r>
              <a:rPr lang="en-US" altLang="zh-CN" sz="1800" dirty="0" smtClean="0"/>
              <a:t>Searching – straightforward</a:t>
            </a:r>
            <a:endParaRPr lang="en-US" altLang="zh-CN" sz="2000" dirty="0" smtClean="0"/>
          </a:p>
          <a:p>
            <a:pPr marL="114300" lvl="1" indent="0">
              <a:lnSpc>
                <a:spcPct val="80000"/>
              </a:lnSpc>
              <a:buFontTx/>
              <a:buNone/>
            </a:pPr>
            <a:r>
              <a:rPr lang="en-US" altLang="zh-CN" sz="1800" dirty="0" smtClean="0"/>
              <a:t>Insertion – search for key, insert at leaf where search terminated (where to insert)   </a:t>
            </a:r>
          </a:p>
          <a:p>
            <a:pPr marL="114300" lvl="1" indent="0">
              <a:lnSpc>
                <a:spcPct val="80000"/>
              </a:lnSpc>
              <a:buFontTx/>
              <a:buNone/>
            </a:pPr>
            <a:r>
              <a:rPr lang="en-US" altLang="zh-CN" sz="1800" dirty="0" smtClean="0"/>
              <a:t>Deletion – 3 cases:</a:t>
            </a:r>
          </a:p>
          <a:p>
            <a:pPr marL="1085850" lvl="2">
              <a:lnSpc>
                <a:spcPct val="80000"/>
              </a:lnSpc>
              <a:buFontTx/>
              <a:buNone/>
            </a:pPr>
            <a:r>
              <a:rPr lang="en-US" altLang="zh-CN" sz="1800" dirty="0" smtClean="0"/>
              <a:t>deleting key at a leaf</a:t>
            </a:r>
          </a:p>
          <a:p>
            <a:pPr marL="1085850" lvl="2">
              <a:lnSpc>
                <a:spcPct val="80000"/>
              </a:lnSpc>
              <a:buFontTx/>
              <a:buNone/>
            </a:pPr>
            <a:r>
              <a:rPr lang="en-US" altLang="zh-CN" sz="1800" dirty="0" smtClean="0"/>
              <a:t>deleting key at node with single child</a:t>
            </a:r>
          </a:p>
          <a:p>
            <a:pPr marL="1085850" lvl="2">
              <a:lnSpc>
                <a:spcPct val="80000"/>
              </a:lnSpc>
              <a:buFontTx/>
              <a:buNone/>
            </a:pPr>
            <a:r>
              <a:rPr lang="en-US" altLang="zh-CN" sz="1800" dirty="0" smtClean="0"/>
              <a:t>deleting key at node with two children</a:t>
            </a:r>
          </a:p>
          <a:p>
            <a:pPr marL="1085850" lvl="2">
              <a:lnSpc>
                <a:spcPct val="80000"/>
              </a:lnSpc>
            </a:pPr>
            <a:endParaRPr lang="en-US" altLang="zh-CN" sz="1800" dirty="0" smtClean="0"/>
          </a:p>
          <a:p>
            <a:pPr marL="0" indent="0">
              <a:lnSpc>
                <a:spcPct val="80000"/>
              </a:lnSpc>
              <a:buFont typeface="Monotype Sorts"/>
              <a:buNone/>
            </a:pPr>
            <a:r>
              <a:rPr lang="en-US" altLang="zh-CN" sz="2400" dirty="0" smtClean="0"/>
              <a:t> Efficiency depends of the tree’s height: </a:t>
            </a:r>
            <a:r>
              <a:rPr lang="en-US" altLang="zh-CN" sz="2400" dirty="0" smtClean="0">
                <a:sym typeface="Symbol" pitchFamily="18" charset="2"/>
              </a:rPr>
              <a:t></a:t>
            </a:r>
            <a:r>
              <a:rPr lang="en-US" altLang="zh-CN" sz="2400" dirty="0" smtClean="0"/>
              <a:t>log</a:t>
            </a:r>
            <a:r>
              <a:rPr lang="en-US" altLang="zh-CN" sz="2400" baseline="-25000" dirty="0" smtClean="0"/>
              <a:t>2 </a:t>
            </a:r>
            <a:r>
              <a:rPr lang="en-US" altLang="zh-CN" sz="2400" i="1" dirty="0" smtClean="0"/>
              <a:t>n</a:t>
            </a:r>
            <a:r>
              <a:rPr lang="en-US" altLang="zh-CN" sz="2400" dirty="0" smtClean="0">
                <a:sym typeface="Symbol" pitchFamily="18" charset="2"/>
              </a:rPr>
              <a:t>    </a:t>
            </a:r>
            <a:r>
              <a:rPr lang="en-US" altLang="zh-CN" sz="2400" i="1" dirty="0" smtClean="0">
                <a:sym typeface="Symbol" pitchFamily="18" charset="2"/>
              </a:rPr>
              <a:t>h</a:t>
            </a:r>
            <a:r>
              <a:rPr lang="en-US" altLang="zh-CN" sz="2400" dirty="0" smtClean="0">
                <a:sym typeface="Symbol" pitchFamily="18" charset="2"/>
              </a:rPr>
              <a:t>    </a:t>
            </a:r>
            <a:r>
              <a:rPr lang="en-US" altLang="zh-CN" sz="2400" i="1" dirty="0" smtClean="0">
                <a:sym typeface="Symbol" pitchFamily="18" charset="2"/>
              </a:rPr>
              <a:t>n</a:t>
            </a:r>
            <a:r>
              <a:rPr lang="en-US" altLang="zh-CN" sz="2400" dirty="0" smtClean="0">
                <a:sym typeface="Symbol" pitchFamily="18" charset="2"/>
              </a:rPr>
              <a:t>-1,</a:t>
            </a:r>
            <a:r>
              <a:rPr lang="en-US" altLang="zh-CN" sz="2400" dirty="0" smtClean="0"/>
              <a:t/>
            </a:r>
            <a:br>
              <a:rPr lang="en-US" altLang="zh-CN" sz="2400" dirty="0" smtClean="0"/>
            </a:br>
            <a:r>
              <a:rPr lang="en-US" altLang="zh-CN" sz="2400" dirty="0" smtClean="0"/>
              <a:t> </a:t>
            </a:r>
            <a:r>
              <a:rPr lang="en-US" altLang="zh-CN" sz="2400" dirty="0" smtClean="0">
                <a:cs typeface="Times New Roman" pitchFamily="18" charset="0"/>
              </a:rPr>
              <a:t>with height  average (random files) be about 3</a:t>
            </a:r>
            <a:r>
              <a:rPr lang="en-US" altLang="zh-CN" sz="2400" dirty="0" smtClean="0"/>
              <a:t>log</a:t>
            </a:r>
            <a:r>
              <a:rPr lang="en-US" altLang="zh-CN" sz="2400" baseline="-25000" dirty="0" smtClean="0"/>
              <a:t>2 </a:t>
            </a:r>
            <a:r>
              <a:rPr lang="en-US" altLang="zh-CN" sz="2400" i="1" dirty="0" smtClean="0"/>
              <a:t>n</a:t>
            </a:r>
            <a:endParaRPr lang="en-US" altLang="zh-CN" sz="2400" dirty="0" smtClean="0">
              <a:cs typeface="Times New Roman" pitchFamily="18" charset="0"/>
            </a:endParaRPr>
          </a:p>
          <a:p>
            <a:pPr marL="0" indent="0">
              <a:lnSpc>
                <a:spcPct val="80000"/>
              </a:lnSpc>
              <a:buFont typeface="Monotype Sorts"/>
              <a:buNone/>
            </a:pPr>
            <a:endParaRPr lang="en-US" altLang="zh-CN" sz="2400" dirty="0" smtClean="0">
              <a:cs typeface="Times New Roman" pitchFamily="18" charset="0"/>
            </a:endParaRPr>
          </a:p>
          <a:p>
            <a:pPr marL="0" indent="0">
              <a:lnSpc>
                <a:spcPct val="80000"/>
              </a:lnSpc>
              <a:buFont typeface="Monotype Sorts"/>
              <a:buNone/>
            </a:pPr>
            <a:r>
              <a:rPr lang="en-US" altLang="zh-CN" sz="2400" dirty="0" smtClean="0">
                <a:cs typeface="Times New Roman" pitchFamily="18" charset="0"/>
              </a:rPr>
              <a:t> Thus all three operations have</a:t>
            </a:r>
          </a:p>
          <a:p>
            <a:pPr marL="114300" lvl="1" indent="0">
              <a:lnSpc>
                <a:spcPct val="80000"/>
              </a:lnSpc>
            </a:pPr>
            <a:r>
              <a:rPr lang="en-US" altLang="zh-CN" sz="2000" dirty="0" smtClean="0">
                <a:cs typeface="Times New Roman" pitchFamily="18" charset="0"/>
              </a:rPr>
              <a:t>  </a:t>
            </a:r>
            <a:r>
              <a:rPr lang="en-US" altLang="zh-CN" sz="1800" dirty="0" smtClean="0">
                <a:cs typeface="Times New Roman" pitchFamily="18" charset="0"/>
              </a:rPr>
              <a:t>worst case efficiency: </a:t>
            </a:r>
            <a:r>
              <a:rPr lang="el-GR" altLang="zh-CN" sz="1800" dirty="0" smtClean="0">
                <a:cs typeface="Times New Roman" pitchFamily="18" charset="0"/>
                <a:sym typeface="Symbol" pitchFamily="18" charset="2"/>
              </a:rPr>
              <a:t></a:t>
            </a:r>
            <a:r>
              <a:rPr lang="en-US" altLang="zh-CN" sz="1800" dirty="0" smtClean="0">
                <a:cs typeface="Times New Roman" pitchFamily="18" charset="0"/>
              </a:rPr>
              <a:t>(</a:t>
            </a:r>
            <a:r>
              <a:rPr lang="en-US" altLang="zh-CN" sz="1800" i="1" dirty="0" smtClean="0">
                <a:cs typeface="Times New Roman" pitchFamily="18" charset="0"/>
              </a:rPr>
              <a:t>n</a:t>
            </a:r>
            <a:r>
              <a:rPr lang="en-US" altLang="zh-CN" sz="1800" dirty="0" smtClean="0">
                <a:cs typeface="Times New Roman" pitchFamily="18" charset="0"/>
              </a:rPr>
              <a:t>) </a:t>
            </a:r>
          </a:p>
          <a:p>
            <a:pPr marL="114300" lvl="1" indent="0">
              <a:lnSpc>
                <a:spcPct val="80000"/>
              </a:lnSpc>
            </a:pPr>
            <a:r>
              <a:rPr lang="en-US" altLang="zh-CN" sz="1800" dirty="0" smtClean="0">
                <a:cs typeface="Times New Roman" pitchFamily="18" charset="0"/>
              </a:rPr>
              <a:t>  average case efficiency: </a:t>
            </a:r>
            <a:r>
              <a:rPr lang="el-GR" altLang="zh-CN" sz="1800" dirty="0" smtClean="0">
                <a:cs typeface="Times New Roman" pitchFamily="18" charset="0"/>
                <a:sym typeface="Symbol" pitchFamily="18" charset="2"/>
              </a:rPr>
              <a:t></a:t>
            </a:r>
            <a:r>
              <a:rPr lang="en-US" altLang="zh-CN" sz="1800" dirty="0" smtClean="0">
                <a:cs typeface="Times New Roman" pitchFamily="18" charset="0"/>
              </a:rPr>
              <a:t>(log </a:t>
            </a:r>
            <a:r>
              <a:rPr lang="en-US" altLang="zh-CN" sz="1800" i="1" dirty="0" smtClean="0">
                <a:cs typeface="Times New Roman" pitchFamily="18" charset="0"/>
              </a:rPr>
              <a:t>n</a:t>
            </a:r>
            <a:r>
              <a:rPr lang="en-US" altLang="zh-CN" sz="1800" dirty="0" smtClean="0">
                <a:cs typeface="Times New Roman" pitchFamily="18" charset="0"/>
              </a:rPr>
              <a:t>)</a:t>
            </a:r>
            <a:r>
              <a:rPr lang="en-US" altLang="zh-CN" sz="2000" dirty="0" smtClean="0">
                <a:cs typeface="Times New Roman" pitchFamily="18" charset="0"/>
              </a:rPr>
              <a:t> </a:t>
            </a:r>
          </a:p>
          <a:p>
            <a:pPr marL="0" indent="0">
              <a:lnSpc>
                <a:spcPct val="80000"/>
              </a:lnSpc>
              <a:buFont typeface="Monotype Sorts"/>
              <a:buNone/>
            </a:pPr>
            <a:r>
              <a:rPr lang="en-US" altLang="zh-CN" sz="2400" u="sng" dirty="0" smtClean="0">
                <a:cs typeface="Times New Roman" pitchFamily="18" charset="0"/>
              </a:rPr>
              <a:t/>
            </a:r>
            <a:br>
              <a:rPr lang="en-US" altLang="zh-CN" sz="2400" u="sng" dirty="0" smtClean="0">
                <a:cs typeface="Times New Roman" pitchFamily="18" charset="0"/>
              </a:rPr>
            </a:br>
            <a:r>
              <a:rPr lang="en-US" altLang="zh-CN" sz="2400" dirty="0" smtClean="0">
                <a:cs typeface="Times New Roman" pitchFamily="18" charset="0"/>
              </a:rPr>
              <a:t> </a:t>
            </a:r>
            <a:r>
              <a:rPr lang="en-US" altLang="zh-CN" sz="2400" u="sng" dirty="0" smtClean="0">
                <a:cs typeface="Times New Roman" pitchFamily="18" charset="0"/>
              </a:rPr>
              <a:t>Bonus</a:t>
            </a:r>
            <a:r>
              <a:rPr lang="en-US" altLang="zh-CN" sz="2400" dirty="0" smtClean="0">
                <a:cs typeface="Times New Roman" pitchFamily="18" charset="0"/>
              </a:rPr>
              <a:t>: </a:t>
            </a:r>
            <a:r>
              <a:rPr lang="en-US" altLang="zh-CN" sz="2400" dirty="0" err="1" smtClean="0">
                <a:cs typeface="Times New Roman" pitchFamily="18" charset="0"/>
              </a:rPr>
              <a:t>inorder</a:t>
            </a:r>
            <a:r>
              <a:rPr lang="en-US" altLang="zh-CN" sz="2400" dirty="0" smtClean="0">
                <a:cs typeface="Times New Roman" pitchFamily="18" charset="0"/>
              </a:rPr>
              <a:t> traversal produces sorted list</a:t>
            </a:r>
            <a:endParaRPr lang="en-US" altLang="zh-CN" sz="2400" dirty="0" smtClean="0"/>
          </a:p>
        </p:txBody>
      </p:sp>
      <p:sp>
        <p:nvSpPr>
          <p:cNvPr id="2" name="文本框 1"/>
          <p:cNvSpPr txBox="1"/>
          <p:nvPr/>
        </p:nvSpPr>
        <p:spPr>
          <a:xfrm>
            <a:off x="971600" y="5754192"/>
            <a:ext cx="2108269" cy="369332"/>
          </a:xfrm>
          <a:prstGeom prst="rect">
            <a:avLst/>
          </a:prstGeom>
          <a:noFill/>
        </p:spPr>
        <p:txBody>
          <a:bodyPr wrap="none" rtlCol="0">
            <a:spAutoFit/>
          </a:bodyPr>
          <a:lstStyle/>
          <a:p>
            <a:r>
              <a:rPr lang="en-US" altLang="zh-CN" b="1" dirty="0" smtClean="0">
                <a:solidFill>
                  <a:schemeClr val="accent5">
                    <a:lumMod val="25000"/>
                  </a:schemeClr>
                </a:solidFill>
              </a:rPr>
              <a:t># of </a:t>
            </a:r>
            <a:r>
              <a:rPr lang="en-US" altLang="zh-CN" b="1" dirty="0" err="1">
                <a:solidFill>
                  <a:schemeClr val="accent5">
                    <a:lumMod val="25000"/>
                  </a:schemeClr>
                </a:solidFill>
              </a:rPr>
              <a:t>comparation</a:t>
            </a:r>
            <a:r>
              <a:rPr lang="en-US" altLang="zh-CN" b="1" dirty="0" smtClean="0">
                <a:solidFill>
                  <a:schemeClr val="accent5">
                    <a:lumMod val="25000"/>
                  </a:schemeClr>
                </a:solidFill>
              </a:rPr>
              <a:t> </a:t>
            </a:r>
            <a:endParaRPr lang="zh-CN" altLang="en-US" b="1" dirty="0">
              <a:solidFill>
                <a:schemeClr val="accent5">
                  <a:lumMod val="25000"/>
                </a:schemeClr>
              </a:solidFill>
            </a:endParaRPr>
          </a:p>
        </p:txBody>
      </p:sp>
      <p:sp>
        <p:nvSpPr>
          <p:cNvPr id="6" name="文本框 5"/>
          <p:cNvSpPr txBox="1"/>
          <p:nvPr/>
        </p:nvSpPr>
        <p:spPr>
          <a:xfrm>
            <a:off x="2942011" y="5754192"/>
            <a:ext cx="6154249" cy="369332"/>
          </a:xfrm>
          <a:prstGeom prst="rect">
            <a:avLst/>
          </a:prstGeom>
          <a:noFill/>
        </p:spPr>
        <p:txBody>
          <a:bodyPr wrap="none" rtlCol="0">
            <a:spAutoFit/>
          </a:bodyPr>
          <a:lstStyle/>
          <a:p>
            <a:r>
              <a:rPr lang="en-US" altLang="zh-CN" b="1" dirty="0" smtClean="0">
                <a:solidFill>
                  <a:srgbClr val="C00000"/>
                </a:solidFill>
              </a:rPr>
              <a:t>=# of </a:t>
            </a:r>
            <a:r>
              <a:rPr lang="en-US" altLang="zh-CN" b="1" dirty="0" err="1" smtClean="0">
                <a:solidFill>
                  <a:srgbClr val="C00000"/>
                </a:solidFill>
              </a:rPr>
              <a:t>comparation</a:t>
            </a:r>
            <a:r>
              <a:rPr lang="en-US" altLang="zh-CN" b="1" dirty="0" smtClean="0">
                <a:solidFill>
                  <a:srgbClr val="C00000"/>
                </a:solidFill>
              </a:rPr>
              <a:t> of </a:t>
            </a:r>
            <a:r>
              <a:rPr lang="en-US" altLang="zh-CN" b="1" dirty="0" err="1" smtClean="0">
                <a:solidFill>
                  <a:srgbClr val="C00000"/>
                </a:solidFill>
              </a:rPr>
              <a:t>QuickSort</a:t>
            </a:r>
            <a:r>
              <a:rPr lang="en-US" altLang="zh-CN" b="1" dirty="0" smtClean="0">
                <a:solidFill>
                  <a:srgbClr val="C00000"/>
                </a:solidFill>
              </a:rPr>
              <a:t> whose pivot is the 1st </a:t>
            </a:r>
            <a:endParaRPr lang="zh-CN" altLang="en-US" b="1" dirty="0">
              <a:solidFill>
                <a:srgbClr val="C00000"/>
              </a:solidFill>
            </a:endParaRPr>
          </a:p>
        </p:txBody>
      </p:sp>
      <p:sp>
        <p:nvSpPr>
          <p:cNvPr id="3" name="文本框 2"/>
          <p:cNvSpPr txBox="1"/>
          <p:nvPr/>
        </p:nvSpPr>
        <p:spPr>
          <a:xfrm>
            <a:off x="6035457" y="1071573"/>
            <a:ext cx="3108543" cy="369332"/>
          </a:xfrm>
          <a:prstGeom prst="rect">
            <a:avLst/>
          </a:prstGeom>
          <a:noFill/>
        </p:spPr>
        <p:txBody>
          <a:bodyPr wrap="none" rtlCol="0">
            <a:spAutoFit/>
          </a:bodyPr>
          <a:lstStyle/>
          <a:p>
            <a:r>
              <a:rPr lang="en-US" altLang="zh-CN" b="1" dirty="0" smtClean="0">
                <a:solidFill>
                  <a:srgbClr val="7030A0"/>
                </a:solidFill>
              </a:rPr>
              <a:t>When </a:t>
            </a:r>
            <a:r>
              <a:rPr lang="en-US" altLang="zh-CN" b="1" dirty="0">
                <a:solidFill>
                  <a:srgbClr val="7030A0"/>
                </a:solidFill>
              </a:rPr>
              <a:t>not found? ancestor</a:t>
            </a:r>
            <a:endParaRPr lang="zh-CN" altLang="en-US" b="1" dirty="0">
              <a:solidFill>
                <a:srgbClr val="7030A0"/>
              </a:solidFill>
            </a:endParaRPr>
          </a:p>
        </p:txBody>
      </p:sp>
      <p:sp>
        <p:nvSpPr>
          <p:cNvPr id="8" name="文本框 7"/>
          <p:cNvSpPr txBox="1"/>
          <p:nvPr/>
        </p:nvSpPr>
        <p:spPr>
          <a:xfrm>
            <a:off x="5987717" y="1772816"/>
            <a:ext cx="2608406" cy="369332"/>
          </a:xfrm>
          <a:prstGeom prst="rect">
            <a:avLst/>
          </a:prstGeom>
          <a:noFill/>
        </p:spPr>
        <p:txBody>
          <a:bodyPr wrap="none" rtlCol="0">
            <a:spAutoFit/>
          </a:bodyPr>
          <a:lstStyle/>
          <a:p>
            <a:r>
              <a:rPr lang="en-US" altLang="zh-CN" b="1" dirty="0" smtClean="0">
                <a:solidFill>
                  <a:srgbClr val="7030A0"/>
                </a:solidFill>
              </a:rPr>
              <a:t>Maximum? Minimum?</a:t>
            </a:r>
            <a:endParaRPr lang="zh-CN" altLang="en-US" b="1" dirty="0">
              <a:solidFill>
                <a:srgbClr val="7030A0"/>
              </a:solidFill>
            </a:endParaRPr>
          </a:p>
        </p:txBody>
      </p:sp>
      <p:sp>
        <p:nvSpPr>
          <p:cNvPr id="9" name="文本框 8"/>
          <p:cNvSpPr txBox="1"/>
          <p:nvPr/>
        </p:nvSpPr>
        <p:spPr>
          <a:xfrm>
            <a:off x="6019135" y="2317701"/>
            <a:ext cx="1514197" cy="369332"/>
          </a:xfrm>
          <a:prstGeom prst="rect">
            <a:avLst/>
          </a:prstGeom>
          <a:noFill/>
        </p:spPr>
        <p:txBody>
          <a:bodyPr wrap="none" rtlCol="0">
            <a:spAutoFit/>
          </a:bodyPr>
          <a:lstStyle/>
          <a:p>
            <a:r>
              <a:rPr lang="en-US" altLang="zh-CN" b="1" dirty="0" smtClean="0">
                <a:solidFill>
                  <a:srgbClr val="7030A0"/>
                </a:solidFill>
              </a:rPr>
              <a:t>Victim Node</a:t>
            </a:r>
            <a:endParaRPr lang="zh-CN" altLang="en-US" b="1" dirty="0">
              <a:solidFill>
                <a:srgbClr val="7030A0"/>
              </a:solidFill>
            </a:endParaRPr>
          </a:p>
        </p:txBody>
      </p:sp>
      <p:sp>
        <p:nvSpPr>
          <p:cNvPr id="4" name="灯片编号占位符 3"/>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30</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8131">
                                            <p:txEl>
                                              <p:pRg st="0" end="0"/>
                                            </p:txEl>
                                          </p:spTgt>
                                        </p:tgtEl>
                                        <p:attrNameLst>
                                          <p:attrName>style.visibility</p:attrName>
                                        </p:attrNameLst>
                                      </p:cBhvr>
                                      <p:to>
                                        <p:strVal val="visible"/>
                                      </p:to>
                                    </p:set>
                                    <p:anim calcmode="lin" valueType="num">
                                      <p:cBhvr additive="base">
                                        <p:cTn id="7" dur="500" fill="hold"/>
                                        <p:tgtEl>
                                          <p:spTgt spid="4813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813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8131">
                                            <p:txEl>
                                              <p:pRg st="1" end="1"/>
                                            </p:txEl>
                                          </p:spTgt>
                                        </p:tgtEl>
                                        <p:attrNameLst>
                                          <p:attrName>style.visibility</p:attrName>
                                        </p:attrNameLst>
                                      </p:cBhvr>
                                      <p:to>
                                        <p:strVal val="visible"/>
                                      </p:to>
                                    </p:set>
                                    <p:anim calcmode="lin" valueType="num">
                                      <p:cBhvr additive="base">
                                        <p:cTn id="19" dur="500" fill="hold"/>
                                        <p:tgtEl>
                                          <p:spTgt spid="48131">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813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8131">
                                            <p:txEl>
                                              <p:pRg st="2" end="2"/>
                                            </p:txEl>
                                          </p:spTgt>
                                        </p:tgtEl>
                                        <p:attrNameLst>
                                          <p:attrName>style.visibility</p:attrName>
                                        </p:attrNameLst>
                                      </p:cBhvr>
                                      <p:to>
                                        <p:strVal val="visible"/>
                                      </p:to>
                                    </p:set>
                                    <p:anim calcmode="lin" valueType="num">
                                      <p:cBhvr additive="base">
                                        <p:cTn id="25" dur="500" fill="hold"/>
                                        <p:tgtEl>
                                          <p:spTgt spid="48131">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813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8131">
                                            <p:txEl>
                                              <p:pRg st="3" end="3"/>
                                            </p:txEl>
                                          </p:spTgt>
                                        </p:tgtEl>
                                        <p:attrNameLst>
                                          <p:attrName>style.visibility</p:attrName>
                                        </p:attrNameLst>
                                      </p:cBhvr>
                                      <p:to>
                                        <p:strVal val="visible"/>
                                      </p:to>
                                    </p:set>
                                    <p:anim calcmode="lin" valueType="num">
                                      <p:cBhvr additive="base">
                                        <p:cTn id="37" dur="500" fill="hold"/>
                                        <p:tgtEl>
                                          <p:spTgt spid="48131">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813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8131">
                                            <p:txEl>
                                              <p:pRg st="4" end="4"/>
                                            </p:txEl>
                                          </p:spTgt>
                                        </p:tgtEl>
                                        <p:attrNameLst>
                                          <p:attrName>style.visibility</p:attrName>
                                        </p:attrNameLst>
                                      </p:cBhvr>
                                      <p:to>
                                        <p:strVal val="visible"/>
                                      </p:to>
                                    </p:set>
                                    <p:anim calcmode="lin" valueType="num">
                                      <p:cBhvr additive="base">
                                        <p:cTn id="43" dur="500" fill="hold"/>
                                        <p:tgtEl>
                                          <p:spTgt spid="48131">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813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ppt_x"/>
                                          </p:val>
                                        </p:tav>
                                        <p:tav tm="100000">
                                          <p:val>
                                            <p:strVal val="#ppt_x"/>
                                          </p:val>
                                        </p:tav>
                                      </p:tavLst>
                                    </p:anim>
                                    <p:anim calcmode="lin" valueType="num">
                                      <p:cBhvr additive="base">
                                        <p:cTn id="5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8131">
                                            <p:txEl>
                                              <p:pRg st="5" end="5"/>
                                            </p:txEl>
                                          </p:spTgt>
                                        </p:tgtEl>
                                        <p:attrNameLst>
                                          <p:attrName>style.visibility</p:attrName>
                                        </p:attrNameLst>
                                      </p:cBhvr>
                                      <p:to>
                                        <p:strVal val="visible"/>
                                      </p:to>
                                    </p:set>
                                    <p:anim calcmode="lin" valueType="num">
                                      <p:cBhvr additive="base">
                                        <p:cTn id="55" dur="500" fill="hold"/>
                                        <p:tgtEl>
                                          <p:spTgt spid="48131">
                                            <p:txEl>
                                              <p:pRg st="5" end="5"/>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813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8131">
                                            <p:txEl>
                                              <p:pRg st="7" end="7"/>
                                            </p:txEl>
                                          </p:spTgt>
                                        </p:tgtEl>
                                        <p:attrNameLst>
                                          <p:attrName>style.visibility</p:attrName>
                                        </p:attrNameLst>
                                      </p:cBhvr>
                                      <p:to>
                                        <p:strVal val="visible"/>
                                      </p:to>
                                    </p:set>
                                    <p:anim calcmode="lin" valueType="num">
                                      <p:cBhvr additive="base">
                                        <p:cTn id="61" dur="500" fill="hold"/>
                                        <p:tgtEl>
                                          <p:spTgt spid="48131">
                                            <p:txEl>
                                              <p:pRg st="7" end="7"/>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8131">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48131">
                                            <p:txEl>
                                              <p:pRg st="9" end="9"/>
                                            </p:txEl>
                                          </p:spTgt>
                                        </p:tgtEl>
                                        <p:attrNameLst>
                                          <p:attrName>style.visibility</p:attrName>
                                        </p:attrNameLst>
                                      </p:cBhvr>
                                      <p:to>
                                        <p:strVal val="visible"/>
                                      </p:to>
                                    </p:set>
                                    <p:anim calcmode="lin" valueType="num">
                                      <p:cBhvr additive="base">
                                        <p:cTn id="67" dur="500" fill="hold"/>
                                        <p:tgtEl>
                                          <p:spTgt spid="48131">
                                            <p:txEl>
                                              <p:pRg st="9" end="9"/>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48131">
                                            <p:txEl>
                                              <p:pRg st="9" end="9"/>
                                            </p:txEl>
                                          </p:spTgt>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48131">
                                            <p:txEl>
                                              <p:pRg st="10" end="10"/>
                                            </p:txEl>
                                          </p:spTgt>
                                        </p:tgtEl>
                                        <p:attrNameLst>
                                          <p:attrName>style.visibility</p:attrName>
                                        </p:attrNameLst>
                                      </p:cBhvr>
                                      <p:to>
                                        <p:strVal val="visible"/>
                                      </p:to>
                                    </p:set>
                                    <p:anim calcmode="lin" valueType="num">
                                      <p:cBhvr additive="base">
                                        <p:cTn id="71" dur="500" fill="hold"/>
                                        <p:tgtEl>
                                          <p:spTgt spid="48131">
                                            <p:txEl>
                                              <p:pRg st="10" end="1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48131">
                                            <p:txEl>
                                              <p:pRg st="10" end="10"/>
                                            </p:txEl>
                                          </p:spTgt>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48131">
                                            <p:txEl>
                                              <p:pRg st="11" end="11"/>
                                            </p:txEl>
                                          </p:spTgt>
                                        </p:tgtEl>
                                        <p:attrNameLst>
                                          <p:attrName>style.visibility</p:attrName>
                                        </p:attrNameLst>
                                      </p:cBhvr>
                                      <p:to>
                                        <p:strVal val="visible"/>
                                      </p:to>
                                    </p:set>
                                    <p:anim calcmode="lin" valueType="num">
                                      <p:cBhvr additive="base">
                                        <p:cTn id="75" dur="500" fill="hold"/>
                                        <p:tgtEl>
                                          <p:spTgt spid="48131">
                                            <p:txEl>
                                              <p:pRg st="11" end="11"/>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48131">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48131">
                                            <p:txEl>
                                              <p:pRg st="12" end="12"/>
                                            </p:txEl>
                                          </p:spTgt>
                                        </p:tgtEl>
                                        <p:attrNameLst>
                                          <p:attrName>style.visibility</p:attrName>
                                        </p:attrNameLst>
                                      </p:cBhvr>
                                      <p:to>
                                        <p:strVal val="visible"/>
                                      </p:to>
                                    </p:set>
                                    <p:anim calcmode="lin" valueType="num">
                                      <p:cBhvr additive="base">
                                        <p:cTn id="81" dur="500" fill="hold"/>
                                        <p:tgtEl>
                                          <p:spTgt spid="48131">
                                            <p:txEl>
                                              <p:pRg st="12" end="12"/>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48131">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2"/>
                                        </p:tgtEl>
                                        <p:attrNameLst>
                                          <p:attrName>style.visibility</p:attrName>
                                        </p:attrNameLst>
                                      </p:cBhvr>
                                      <p:to>
                                        <p:strVal val="visible"/>
                                      </p:to>
                                    </p:set>
                                    <p:anim calcmode="lin" valueType="num">
                                      <p:cBhvr additive="base">
                                        <p:cTn id="87" dur="500" fill="hold"/>
                                        <p:tgtEl>
                                          <p:spTgt spid="2"/>
                                        </p:tgtEl>
                                        <p:attrNameLst>
                                          <p:attrName>ppt_x</p:attrName>
                                        </p:attrNameLst>
                                      </p:cBhvr>
                                      <p:tavLst>
                                        <p:tav tm="0">
                                          <p:val>
                                            <p:strVal val="#ppt_x"/>
                                          </p:val>
                                        </p:tav>
                                        <p:tav tm="100000">
                                          <p:val>
                                            <p:strVal val="#ppt_x"/>
                                          </p:val>
                                        </p:tav>
                                      </p:tavLst>
                                    </p:anim>
                                    <p:anim calcmode="lin" valueType="num">
                                      <p:cBhvr additive="base">
                                        <p:cTn id="8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6"/>
                                        </p:tgtEl>
                                        <p:attrNameLst>
                                          <p:attrName>style.visibility</p:attrName>
                                        </p:attrNameLst>
                                      </p:cBhvr>
                                      <p:to>
                                        <p:strVal val="visible"/>
                                      </p:to>
                                    </p:set>
                                    <p:anim calcmode="lin" valueType="num">
                                      <p:cBhvr additive="base">
                                        <p:cTn id="93" dur="500" fill="hold"/>
                                        <p:tgtEl>
                                          <p:spTgt spid="6"/>
                                        </p:tgtEl>
                                        <p:attrNameLst>
                                          <p:attrName>ppt_x</p:attrName>
                                        </p:attrNameLst>
                                      </p:cBhvr>
                                      <p:tavLst>
                                        <p:tav tm="0">
                                          <p:val>
                                            <p:strVal val="#ppt_x"/>
                                          </p:val>
                                        </p:tav>
                                        <p:tav tm="100000">
                                          <p:val>
                                            <p:strVal val="#ppt_x"/>
                                          </p:val>
                                        </p:tav>
                                      </p:tavLst>
                                    </p:anim>
                                    <p:anim calcmode="lin" valueType="num">
                                      <p:cBhvr additive="base">
                                        <p:cTn id="9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3" grpId="0"/>
      <p:bldP spid="8"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533400" y="233363"/>
            <a:ext cx="8458200" cy="838200"/>
          </a:xfrm>
        </p:spPr>
        <p:txBody>
          <a:bodyPr lIns="92075" tIns="46038" rIns="92075" bIns="46038"/>
          <a:lstStyle/>
          <a:p>
            <a:r>
              <a:rPr lang="en-US" altLang="zh-CN" smtClean="0">
                <a:ea typeface="宋体" charset="-122"/>
              </a:rPr>
              <a:t>Balanced Search Trees </a:t>
            </a:r>
          </a:p>
        </p:txBody>
      </p:sp>
      <p:sp>
        <p:nvSpPr>
          <p:cNvPr id="50179" name="Rectangle 3"/>
          <p:cNvSpPr>
            <a:spLocks noGrp="1" noChangeArrowheads="1"/>
          </p:cNvSpPr>
          <p:nvPr>
            <p:ph type="body" idx="1"/>
          </p:nvPr>
        </p:nvSpPr>
        <p:spPr>
          <a:xfrm>
            <a:off x="457200" y="1143000"/>
            <a:ext cx="8686800" cy="5214938"/>
          </a:xfrm>
        </p:spPr>
        <p:txBody>
          <a:bodyPr lIns="92075" tIns="46038" rIns="92075" bIns="46038"/>
          <a:lstStyle/>
          <a:p>
            <a:pPr marL="0" indent="0">
              <a:buFont typeface="Monotype Sorts"/>
              <a:buNone/>
            </a:pPr>
            <a:r>
              <a:rPr lang="en-US" altLang="zh-CN" sz="2400" dirty="0" smtClean="0"/>
              <a:t>Attractiveness of </a:t>
            </a:r>
            <a:r>
              <a:rPr lang="en-US" altLang="zh-CN" sz="2400" i="1" dirty="0" smtClean="0"/>
              <a:t>binary search tree </a:t>
            </a:r>
            <a:r>
              <a:rPr lang="en-US" altLang="zh-CN" sz="2400" dirty="0" smtClean="0"/>
              <a:t>is marred by the bad (linear) worst-case efficiency.  </a:t>
            </a:r>
          </a:p>
          <a:p>
            <a:pPr marL="0" indent="0">
              <a:buFont typeface="Monotype Sorts"/>
              <a:buNone/>
            </a:pPr>
            <a:r>
              <a:rPr lang="en-US" altLang="zh-CN" sz="2400" dirty="0" smtClean="0"/>
              <a:t>Two ideas to overcome it are:</a:t>
            </a:r>
            <a:br>
              <a:rPr lang="en-US" altLang="zh-CN" sz="2400" dirty="0" smtClean="0"/>
            </a:br>
            <a:endParaRPr lang="en-US" altLang="zh-CN" sz="2400" dirty="0" smtClean="0"/>
          </a:p>
          <a:p>
            <a:pPr marL="0" indent="0"/>
            <a:r>
              <a:rPr lang="en-US" altLang="zh-CN" sz="2400" dirty="0" smtClean="0"/>
              <a:t>  to rebalance binary search tree when a new insertion</a:t>
            </a:r>
            <a:br>
              <a:rPr lang="en-US" altLang="zh-CN" sz="2400" dirty="0" smtClean="0"/>
            </a:br>
            <a:r>
              <a:rPr lang="en-US" altLang="zh-CN" sz="2400" dirty="0" smtClean="0"/>
              <a:t>    makes the tree “too unbalanced”</a:t>
            </a:r>
          </a:p>
          <a:p>
            <a:pPr lvl="1"/>
            <a:r>
              <a:rPr lang="en-US" altLang="zh-CN" sz="1800" dirty="0" smtClean="0"/>
              <a:t> </a:t>
            </a:r>
            <a:r>
              <a:rPr lang="en-US" altLang="zh-CN" sz="1800" i="1" dirty="0" smtClean="0"/>
              <a:t>AVL trees(</a:t>
            </a:r>
            <a:r>
              <a:rPr lang="zh-CN" altLang="en-US" sz="1800" dirty="0"/>
              <a:t>前苏联科学家 </a:t>
            </a:r>
            <a:r>
              <a:rPr lang="en-US" altLang="zh-CN" sz="1800" dirty="0">
                <a:hlinkClick r:id="rId3" tooltip="Georgii Adelson-Velsky（页面不存在）"/>
              </a:rPr>
              <a:t>G.M. </a:t>
            </a:r>
            <a:r>
              <a:rPr lang="en-US" altLang="zh-CN" sz="1800" dirty="0" err="1">
                <a:hlinkClick r:id="rId3" tooltip="Georgii Adelson-Velsky（页面不存在）"/>
              </a:rPr>
              <a:t>Adelson-Velsky</a:t>
            </a:r>
            <a:r>
              <a:rPr lang="en-US" altLang="zh-CN" sz="1800" dirty="0"/>
              <a:t> </a:t>
            </a:r>
            <a:r>
              <a:rPr lang="zh-CN" altLang="en-US" sz="1800" dirty="0"/>
              <a:t>和 </a:t>
            </a:r>
            <a:r>
              <a:rPr lang="en-US" altLang="zh-CN" sz="1800" dirty="0">
                <a:hlinkClick r:id="rId4" tooltip="Yevgeniy Landis（页面不存在）"/>
              </a:rPr>
              <a:t>E.M. Landis</a:t>
            </a:r>
            <a:r>
              <a:rPr lang="en-US" altLang="zh-CN" sz="1800" dirty="0"/>
              <a:t> </a:t>
            </a:r>
            <a:r>
              <a:rPr lang="en-US" altLang="zh-CN" sz="1800" dirty="0" smtClean="0"/>
              <a:t>)</a:t>
            </a:r>
          </a:p>
          <a:p>
            <a:pPr lvl="1"/>
            <a:r>
              <a:rPr lang="en-US" altLang="zh-CN" sz="1800" dirty="0" smtClean="0"/>
              <a:t> </a:t>
            </a:r>
            <a:r>
              <a:rPr lang="en-US" altLang="zh-CN" sz="1800" i="1" dirty="0" smtClean="0"/>
              <a:t>red-black trees</a:t>
            </a:r>
            <a:r>
              <a:rPr lang="en-US" altLang="zh-CN" sz="1800" dirty="0" smtClean="0"/>
              <a:t/>
            </a:r>
            <a:br>
              <a:rPr lang="en-US" altLang="zh-CN" sz="1800" dirty="0" smtClean="0"/>
            </a:br>
            <a:endParaRPr lang="en-US" altLang="zh-CN" sz="1800" dirty="0" smtClean="0"/>
          </a:p>
          <a:p>
            <a:pPr marL="0" indent="0"/>
            <a:r>
              <a:rPr lang="en-US" altLang="zh-CN" sz="2400" dirty="0" smtClean="0"/>
              <a:t>   to allow more than one key per node of a search tree</a:t>
            </a:r>
          </a:p>
          <a:p>
            <a:pPr lvl="1"/>
            <a:r>
              <a:rPr lang="en-US" altLang="zh-CN" sz="1800" dirty="0" smtClean="0"/>
              <a:t> </a:t>
            </a:r>
            <a:r>
              <a:rPr lang="en-US" altLang="zh-CN" sz="1800" i="1" dirty="0" smtClean="0"/>
              <a:t>2-3 trees</a:t>
            </a:r>
            <a:endParaRPr lang="en-US" altLang="zh-CN" sz="1800" dirty="0" smtClean="0"/>
          </a:p>
          <a:p>
            <a:pPr lvl="1"/>
            <a:r>
              <a:rPr lang="en-US" altLang="zh-CN" sz="1800" dirty="0" smtClean="0"/>
              <a:t> </a:t>
            </a:r>
            <a:r>
              <a:rPr lang="en-US" altLang="zh-CN" sz="1800" i="1" dirty="0" smtClean="0"/>
              <a:t>2-3-4 trees</a:t>
            </a:r>
            <a:endParaRPr lang="en-US" altLang="zh-CN" sz="1800" dirty="0" smtClean="0"/>
          </a:p>
          <a:p>
            <a:pPr lvl="1"/>
            <a:r>
              <a:rPr lang="en-US" altLang="zh-CN" sz="1800" dirty="0" smtClean="0"/>
              <a:t> </a:t>
            </a:r>
            <a:r>
              <a:rPr lang="en-US" altLang="zh-CN" sz="1800" i="1" dirty="0" smtClean="0"/>
              <a:t>B-trees</a:t>
            </a:r>
            <a:r>
              <a:rPr lang="en-US" altLang="zh-CN" sz="1800" dirty="0" smtClean="0"/>
              <a:t/>
            </a:r>
            <a:br>
              <a:rPr lang="en-US" altLang="zh-CN" sz="1800" dirty="0" smtClean="0"/>
            </a:br>
            <a:r>
              <a:rPr lang="en-US" altLang="zh-CN" sz="2000" dirty="0" smtClean="0"/>
              <a:t> </a:t>
            </a:r>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31</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0179">
                                            <p:txEl>
                                              <p:pRg st="0" end="0"/>
                                            </p:txEl>
                                          </p:spTgt>
                                        </p:tgtEl>
                                        <p:attrNameLst>
                                          <p:attrName>style.visibility</p:attrName>
                                        </p:attrNameLst>
                                      </p:cBhvr>
                                      <p:to>
                                        <p:strVal val="visible"/>
                                      </p:to>
                                    </p:set>
                                    <p:anim calcmode="lin" valueType="num">
                                      <p:cBhvr additive="base">
                                        <p:cTn id="7" dur="500" fill="hold"/>
                                        <p:tgtEl>
                                          <p:spTgt spid="5017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017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0179">
                                            <p:txEl>
                                              <p:pRg st="1" end="1"/>
                                            </p:txEl>
                                          </p:spTgt>
                                        </p:tgtEl>
                                        <p:attrNameLst>
                                          <p:attrName>style.visibility</p:attrName>
                                        </p:attrNameLst>
                                      </p:cBhvr>
                                      <p:to>
                                        <p:strVal val="visible"/>
                                      </p:to>
                                    </p:set>
                                    <p:anim calcmode="lin" valueType="num">
                                      <p:cBhvr additive="base">
                                        <p:cTn id="13" dur="500" fill="hold"/>
                                        <p:tgtEl>
                                          <p:spTgt spid="5017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017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0179">
                                            <p:txEl>
                                              <p:pRg st="2" end="2"/>
                                            </p:txEl>
                                          </p:spTgt>
                                        </p:tgtEl>
                                        <p:attrNameLst>
                                          <p:attrName>style.visibility</p:attrName>
                                        </p:attrNameLst>
                                      </p:cBhvr>
                                      <p:to>
                                        <p:strVal val="visible"/>
                                      </p:to>
                                    </p:set>
                                    <p:anim calcmode="lin" valueType="num">
                                      <p:cBhvr additive="base">
                                        <p:cTn id="19" dur="500" fill="hold"/>
                                        <p:tgtEl>
                                          <p:spTgt spid="5017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0179">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0179">
                                            <p:txEl>
                                              <p:pRg st="3" end="3"/>
                                            </p:txEl>
                                          </p:spTgt>
                                        </p:tgtEl>
                                        <p:attrNameLst>
                                          <p:attrName>style.visibility</p:attrName>
                                        </p:attrNameLst>
                                      </p:cBhvr>
                                      <p:to>
                                        <p:strVal val="visible"/>
                                      </p:to>
                                    </p:set>
                                    <p:anim calcmode="lin" valueType="num">
                                      <p:cBhvr additive="base">
                                        <p:cTn id="23" dur="500" fill="hold"/>
                                        <p:tgtEl>
                                          <p:spTgt spid="50179">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0179">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0179">
                                            <p:txEl>
                                              <p:pRg st="4" end="4"/>
                                            </p:txEl>
                                          </p:spTgt>
                                        </p:tgtEl>
                                        <p:attrNameLst>
                                          <p:attrName>style.visibility</p:attrName>
                                        </p:attrNameLst>
                                      </p:cBhvr>
                                      <p:to>
                                        <p:strVal val="visible"/>
                                      </p:to>
                                    </p:set>
                                    <p:anim calcmode="lin" valueType="num">
                                      <p:cBhvr additive="base">
                                        <p:cTn id="27" dur="500" fill="hold"/>
                                        <p:tgtEl>
                                          <p:spTgt spid="50179">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017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50179">
                                            <p:txEl>
                                              <p:pRg st="5" end="5"/>
                                            </p:txEl>
                                          </p:spTgt>
                                        </p:tgtEl>
                                        <p:attrNameLst>
                                          <p:attrName>style.visibility</p:attrName>
                                        </p:attrNameLst>
                                      </p:cBhvr>
                                      <p:to>
                                        <p:strVal val="visible"/>
                                      </p:to>
                                    </p:set>
                                    <p:anim calcmode="lin" valueType="num">
                                      <p:cBhvr additive="base">
                                        <p:cTn id="33" dur="500" fill="hold"/>
                                        <p:tgtEl>
                                          <p:spTgt spid="50179">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0179">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50179">
                                            <p:txEl>
                                              <p:pRg st="6" end="6"/>
                                            </p:txEl>
                                          </p:spTgt>
                                        </p:tgtEl>
                                        <p:attrNameLst>
                                          <p:attrName>style.visibility</p:attrName>
                                        </p:attrNameLst>
                                      </p:cBhvr>
                                      <p:to>
                                        <p:strVal val="visible"/>
                                      </p:to>
                                    </p:set>
                                    <p:anim calcmode="lin" valueType="num">
                                      <p:cBhvr additive="base">
                                        <p:cTn id="37" dur="500" fill="hold"/>
                                        <p:tgtEl>
                                          <p:spTgt spid="50179">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0179">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50179">
                                            <p:txEl>
                                              <p:pRg st="7" end="7"/>
                                            </p:txEl>
                                          </p:spTgt>
                                        </p:tgtEl>
                                        <p:attrNameLst>
                                          <p:attrName>style.visibility</p:attrName>
                                        </p:attrNameLst>
                                      </p:cBhvr>
                                      <p:to>
                                        <p:strVal val="visible"/>
                                      </p:to>
                                    </p:set>
                                    <p:anim calcmode="lin" valueType="num">
                                      <p:cBhvr additive="base">
                                        <p:cTn id="41" dur="500" fill="hold"/>
                                        <p:tgtEl>
                                          <p:spTgt spid="50179">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0179">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50179">
                                            <p:txEl>
                                              <p:pRg st="8" end="8"/>
                                            </p:txEl>
                                          </p:spTgt>
                                        </p:tgtEl>
                                        <p:attrNameLst>
                                          <p:attrName>style.visibility</p:attrName>
                                        </p:attrNameLst>
                                      </p:cBhvr>
                                      <p:to>
                                        <p:strVal val="visible"/>
                                      </p:to>
                                    </p:set>
                                    <p:anim calcmode="lin" valueType="num">
                                      <p:cBhvr additive="base">
                                        <p:cTn id="45" dur="500" fill="hold"/>
                                        <p:tgtEl>
                                          <p:spTgt spid="50179">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0179">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609600" y="314325"/>
            <a:ext cx="7588250" cy="685800"/>
          </a:xfrm>
        </p:spPr>
        <p:txBody>
          <a:bodyPr/>
          <a:lstStyle/>
          <a:p>
            <a:r>
              <a:rPr lang="en-US" altLang="zh-CN" smtClean="0">
                <a:ea typeface="宋体" charset="-122"/>
              </a:rPr>
              <a:t>Balanced trees:  AVL trees</a:t>
            </a:r>
          </a:p>
        </p:txBody>
      </p:sp>
      <p:sp>
        <p:nvSpPr>
          <p:cNvPr id="52227" name="Rectangle 3"/>
          <p:cNvSpPr>
            <a:spLocks noGrp="1" noChangeArrowheads="1"/>
          </p:cNvSpPr>
          <p:nvPr>
            <p:ph type="body" sz="half" idx="1"/>
          </p:nvPr>
        </p:nvSpPr>
        <p:spPr>
          <a:xfrm>
            <a:off x="585949" y="1169433"/>
            <a:ext cx="8305800" cy="4905375"/>
          </a:xfrm>
        </p:spPr>
        <p:txBody>
          <a:bodyPr/>
          <a:lstStyle/>
          <a:p>
            <a:pPr>
              <a:lnSpc>
                <a:spcPct val="90000"/>
              </a:lnSpc>
              <a:buFont typeface="Monotype Sorts"/>
              <a:buNone/>
            </a:pPr>
            <a:r>
              <a:rPr lang="en-US" altLang="zh-CN" sz="2400" u="sng" dirty="0" smtClean="0"/>
              <a:t>Definition</a:t>
            </a:r>
            <a:r>
              <a:rPr lang="en-US" altLang="zh-CN" sz="2400" dirty="0" smtClean="0"/>
              <a:t>   An </a:t>
            </a:r>
            <a:r>
              <a:rPr lang="en-US" altLang="zh-CN" sz="2400" i="1" dirty="0" smtClean="0"/>
              <a:t>AVL tree</a:t>
            </a:r>
            <a:r>
              <a:rPr lang="en-US" altLang="zh-CN" sz="2400" dirty="0" smtClean="0"/>
              <a:t> is a binary search tree in which, for every node, the difference between the heights of its left and right </a:t>
            </a:r>
            <a:r>
              <a:rPr lang="en-US" altLang="zh-CN" sz="2400" dirty="0" err="1" smtClean="0"/>
              <a:t>subtrees</a:t>
            </a:r>
            <a:r>
              <a:rPr lang="en-US" altLang="zh-CN" sz="2400" dirty="0" smtClean="0"/>
              <a:t>, called the </a:t>
            </a:r>
            <a:r>
              <a:rPr lang="en-US" altLang="zh-CN" sz="2400" i="1" dirty="0" smtClean="0"/>
              <a:t>balance factor</a:t>
            </a:r>
            <a:r>
              <a:rPr lang="en-US" altLang="zh-CN" sz="2400" dirty="0" smtClean="0"/>
              <a:t>, is at most 1 (with the height of an empty tree defined as -1)</a:t>
            </a:r>
            <a:br>
              <a:rPr lang="en-US" altLang="zh-CN" sz="2400" dirty="0" smtClean="0"/>
            </a:br>
            <a:r>
              <a:rPr lang="en-US" altLang="zh-CN" sz="2400" dirty="0" smtClean="0"/>
              <a:t/>
            </a:r>
            <a:br>
              <a:rPr lang="en-US" altLang="zh-CN" sz="2400" dirty="0" smtClean="0"/>
            </a:br>
            <a:r>
              <a:rPr lang="en-US" altLang="zh-CN" sz="2400" dirty="0" smtClean="0"/>
              <a:t/>
            </a:r>
            <a:br>
              <a:rPr lang="en-US" altLang="zh-CN" sz="2400" dirty="0" smtClean="0"/>
            </a:br>
            <a:r>
              <a:rPr lang="en-US" altLang="zh-CN" sz="2400" dirty="0" smtClean="0"/>
              <a:t/>
            </a:r>
            <a:br>
              <a:rPr lang="en-US" altLang="zh-CN" sz="2400" dirty="0" smtClean="0"/>
            </a:br>
            <a:r>
              <a:rPr lang="en-US" altLang="zh-CN" sz="2400" dirty="0" smtClean="0"/>
              <a:t/>
            </a:r>
            <a:br>
              <a:rPr lang="en-US" altLang="zh-CN" sz="2400" dirty="0" smtClean="0"/>
            </a:br>
            <a:endParaRPr lang="en-US" altLang="zh-CN" sz="2400" dirty="0" smtClean="0"/>
          </a:p>
          <a:p>
            <a:pPr>
              <a:lnSpc>
                <a:spcPct val="90000"/>
              </a:lnSpc>
              <a:buFont typeface="Monotype Sorts"/>
              <a:buNone/>
            </a:pPr>
            <a:endParaRPr lang="en-US" altLang="zh-CN" sz="2400" dirty="0" smtClean="0"/>
          </a:p>
        </p:txBody>
      </p:sp>
      <p:pic>
        <p:nvPicPr>
          <p:cNvPr id="52228" name="Picture 4" descr="Fig 6"/>
          <p:cNvPicPr>
            <a:picLocks noGrp="1" noChangeAspect="1" noChangeArrowheads="1"/>
          </p:cNvPicPr>
          <p:nvPr>
            <p:ph sz="half" idx="2"/>
          </p:nvPr>
        </p:nvPicPr>
        <p:blipFill>
          <a:blip r:embed="rId3" cstate="print"/>
          <a:srcRect/>
          <a:stretch>
            <a:fillRect/>
          </a:stretch>
        </p:blipFill>
        <p:spPr>
          <a:xfrm>
            <a:off x="14952" y="2423559"/>
            <a:ext cx="9144000" cy="3070225"/>
          </a:xfrm>
        </p:spPr>
      </p:pic>
      <p:sp>
        <p:nvSpPr>
          <p:cNvPr id="438277" name="Text Box 5"/>
          <p:cNvSpPr txBox="1">
            <a:spLocks noChangeArrowheads="1"/>
          </p:cNvSpPr>
          <p:nvPr/>
        </p:nvSpPr>
        <p:spPr bwMode="auto">
          <a:xfrm>
            <a:off x="952500" y="5409130"/>
            <a:ext cx="7620000" cy="369332"/>
          </a:xfrm>
          <a:prstGeom prst="rect">
            <a:avLst/>
          </a:prstGeom>
          <a:noFill/>
          <a:ln w="12700">
            <a:noFill/>
            <a:miter lim="800000"/>
            <a:headEnd type="none" w="sm" len="sm"/>
            <a:tailEnd type="none" w="sm" len="sm"/>
          </a:ln>
          <a:effectLst/>
        </p:spPr>
        <p:txBody>
          <a:bodyPr>
            <a:spAutoFit/>
          </a:bodyPr>
          <a:lstStyle/>
          <a:p>
            <a:pPr>
              <a:spcBef>
                <a:spcPct val="50000"/>
              </a:spcBef>
              <a:defRPr/>
            </a:pPr>
            <a:r>
              <a:rPr lang="en-US" altLang="zh-CN" b="1" dirty="0">
                <a:solidFill>
                  <a:schemeClr val="hlink"/>
                </a:solidFill>
                <a:effectLst>
                  <a:outerShdw blurRad="38100" dist="38100" dir="2700000" algn="tl">
                    <a:srgbClr val="000000"/>
                  </a:outerShdw>
                </a:effectLst>
              </a:rPr>
              <a:t>Tree (a) is an AVL tree; </a:t>
            </a:r>
            <a:r>
              <a:rPr lang="en-US" altLang="zh-CN" b="1" dirty="0" smtClean="0">
                <a:solidFill>
                  <a:schemeClr val="hlink"/>
                </a:solidFill>
                <a:effectLst>
                  <a:outerShdw blurRad="38100" dist="38100" dir="2700000" algn="tl">
                    <a:srgbClr val="000000"/>
                  </a:outerShdw>
                </a:effectLst>
              </a:rPr>
              <a:t>                            tree </a:t>
            </a:r>
            <a:r>
              <a:rPr lang="en-US" altLang="zh-CN" b="1" dirty="0">
                <a:solidFill>
                  <a:schemeClr val="hlink"/>
                </a:solidFill>
                <a:effectLst>
                  <a:outerShdw blurRad="38100" dist="38100" dir="2700000" algn="tl">
                    <a:srgbClr val="000000"/>
                  </a:outerShdw>
                </a:effectLst>
              </a:rPr>
              <a:t>(b) is not an AVL tree</a:t>
            </a:r>
          </a:p>
        </p:txBody>
      </p:sp>
      <p:sp>
        <p:nvSpPr>
          <p:cNvPr id="7" name="Text Box 5"/>
          <p:cNvSpPr txBox="1">
            <a:spLocks noChangeArrowheads="1"/>
          </p:cNvSpPr>
          <p:nvPr/>
        </p:nvSpPr>
        <p:spPr bwMode="auto">
          <a:xfrm>
            <a:off x="952500" y="5863116"/>
            <a:ext cx="1963316" cy="369332"/>
          </a:xfrm>
          <a:prstGeom prst="rect">
            <a:avLst/>
          </a:prstGeom>
          <a:noFill/>
          <a:ln w="12700">
            <a:noFill/>
            <a:miter lim="800000"/>
            <a:headEnd type="none" w="sm" len="sm"/>
            <a:tailEnd type="none" w="sm" len="sm"/>
          </a:ln>
          <a:effectLst/>
        </p:spPr>
        <p:txBody>
          <a:bodyPr wrap="square">
            <a:spAutoFit/>
          </a:bodyPr>
          <a:lstStyle/>
          <a:p>
            <a:pPr>
              <a:spcBef>
                <a:spcPct val="50000"/>
              </a:spcBef>
              <a:defRPr/>
            </a:pPr>
            <a:r>
              <a:rPr lang="en-US" altLang="zh-CN" b="1" dirty="0" smtClean="0">
                <a:solidFill>
                  <a:srgbClr val="7030A0"/>
                </a:solidFill>
                <a:effectLst>
                  <a:outerShdw blurRad="38100" dist="38100" dir="2700000" algn="tl">
                    <a:srgbClr val="000000"/>
                  </a:outerShdw>
                </a:effectLst>
              </a:rPr>
              <a:t>Two problems:</a:t>
            </a:r>
            <a:endParaRPr lang="en-US" altLang="zh-CN" b="1" dirty="0">
              <a:solidFill>
                <a:srgbClr val="7030A0"/>
              </a:solidFill>
              <a:effectLst>
                <a:outerShdw blurRad="38100" dist="38100" dir="2700000" algn="tl">
                  <a:srgbClr val="000000"/>
                </a:outerShdw>
              </a:effectLst>
            </a:endParaRPr>
          </a:p>
        </p:txBody>
      </p:sp>
      <p:sp>
        <p:nvSpPr>
          <p:cNvPr id="8" name="Text Box 5"/>
          <p:cNvSpPr txBox="1">
            <a:spLocks noChangeArrowheads="1"/>
          </p:cNvSpPr>
          <p:nvPr/>
        </p:nvSpPr>
        <p:spPr bwMode="auto">
          <a:xfrm>
            <a:off x="3131840" y="5863116"/>
            <a:ext cx="3240360" cy="369332"/>
          </a:xfrm>
          <a:prstGeom prst="rect">
            <a:avLst/>
          </a:prstGeom>
          <a:noFill/>
          <a:ln w="12700">
            <a:noFill/>
            <a:miter lim="800000"/>
            <a:headEnd type="none" w="sm" len="sm"/>
            <a:tailEnd type="none" w="sm" len="sm"/>
          </a:ln>
          <a:effectLst/>
        </p:spPr>
        <p:txBody>
          <a:bodyPr wrap="square">
            <a:spAutoFit/>
          </a:bodyPr>
          <a:lstStyle/>
          <a:p>
            <a:pPr>
              <a:spcBef>
                <a:spcPct val="50000"/>
              </a:spcBef>
              <a:defRPr/>
            </a:pPr>
            <a:r>
              <a:rPr lang="en-US" altLang="zh-CN" b="1" dirty="0" smtClean="0">
                <a:solidFill>
                  <a:srgbClr val="00B050"/>
                </a:solidFill>
                <a:effectLst>
                  <a:outerShdw blurRad="38100" dist="38100" dir="2700000" algn="tl">
                    <a:srgbClr val="000000"/>
                  </a:outerShdw>
                </a:effectLst>
              </a:rPr>
              <a:t>Minimum unbalanced tree</a:t>
            </a:r>
            <a:endParaRPr lang="en-US" altLang="zh-CN" b="1" dirty="0">
              <a:solidFill>
                <a:srgbClr val="00B050"/>
              </a:solidFill>
              <a:effectLst>
                <a:outerShdw blurRad="38100" dist="38100" dir="2700000" algn="tl">
                  <a:srgbClr val="000000"/>
                </a:outerShdw>
              </a:effectLst>
            </a:endParaRPr>
          </a:p>
        </p:txBody>
      </p:sp>
      <p:sp>
        <p:nvSpPr>
          <p:cNvPr id="9" name="Text Box 5"/>
          <p:cNvSpPr txBox="1">
            <a:spLocks noChangeArrowheads="1"/>
          </p:cNvSpPr>
          <p:nvPr/>
        </p:nvSpPr>
        <p:spPr bwMode="auto">
          <a:xfrm>
            <a:off x="6588224" y="5847815"/>
            <a:ext cx="2845922" cy="369332"/>
          </a:xfrm>
          <a:prstGeom prst="rect">
            <a:avLst/>
          </a:prstGeom>
          <a:noFill/>
          <a:ln w="12700">
            <a:noFill/>
            <a:miter lim="800000"/>
            <a:headEnd type="none" w="sm" len="sm"/>
            <a:tailEnd type="none" w="sm" len="sm"/>
          </a:ln>
          <a:effectLst/>
        </p:spPr>
        <p:txBody>
          <a:bodyPr wrap="square">
            <a:spAutoFit/>
          </a:bodyPr>
          <a:lstStyle/>
          <a:p>
            <a:pPr>
              <a:spcBef>
                <a:spcPct val="50000"/>
              </a:spcBef>
              <a:defRPr/>
            </a:pPr>
            <a:r>
              <a:rPr lang="en-US" altLang="zh-CN" b="1" dirty="0" smtClean="0">
                <a:solidFill>
                  <a:srgbClr val="00B0F0"/>
                </a:solidFill>
                <a:effectLst>
                  <a:outerShdw blurRad="38100" dist="38100" dir="2700000" algn="tl">
                    <a:srgbClr val="000000"/>
                  </a:outerShdw>
                </a:effectLst>
              </a:rPr>
              <a:t>Balance </a:t>
            </a:r>
            <a:r>
              <a:rPr lang="en-US" altLang="zh-CN" b="1" dirty="0" err="1" smtClean="0">
                <a:solidFill>
                  <a:srgbClr val="00B0F0"/>
                </a:solidFill>
                <a:effectLst>
                  <a:outerShdw blurRad="38100" dist="38100" dir="2700000" algn="tl">
                    <a:srgbClr val="000000"/>
                  </a:outerShdw>
                </a:effectLst>
              </a:rPr>
              <a:t>Stragegies</a:t>
            </a:r>
            <a:endParaRPr lang="en-US" altLang="zh-CN" b="1" dirty="0">
              <a:solidFill>
                <a:srgbClr val="00B0F0"/>
              </a:solidFill>
              <a:effectLst>
                <a:outerShdw blurRad="38100" dist="38100" dir="2700000" algn="tl">
                  <a:srgbClr val="000000"/>
                </a:outerShdw>
              </a:effectLst>
            </a:endParaRPr>
          </a:p>
        </p:txBody>
      </p:sp>
      <p:sp>
        <p:nvSpPr>
          <p:cNvPr id="2" name="灯片编号占位符 1"/>
          <p:cNvSpPr>
            <a:spLocks noGrp="1"/>
          </p:cNvSpPr>
          <p:nvPr>
            <p:ph type="sldNum" sz="quarter" idx="12"/>
          </p:nvPr>
        </p:nvSpPr>
        <p:spPr/>
        <p:txBody>
          <a:bodyPr/>
          <a:lstStyle/>
          <a:p>
            <a:pPr>
              <a:defRPr/>
            </a:pPr>
            <a:r>
              <a:rPr lang="en-US" altLang="zh-CN" smtClean="0"/>
              <a:t>Chapter 6- </a:t>
            </a:r>
            <a:fld id="{C491BF85-F3FE-4F11-8AEE-8DFF2A21861A}" type="slidenum">
              <a:rPr lang="en-US" altLang="zh-CN" smtClean="0"/>
              <a:pPr>
                <a:defRPr/>
              </a:pPr>
              <a:t>32</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38277"/>
                                        </p:tgtEl>
                                        <p:attrNameLst>
                                          <p:attrName>style.visibility</p:attrName>
                                        </p:attrNameLst>
                                      </p:cBhvr>
                                      <p:to>
                                        <p:strVal val="visible"/>
                                      </p:to>
                                    </p:set>
                                    <p:anim calcmode="lin" valueType="num">
                                      <p:cBhvr additive="base">
                                        <p:cTn id="7" dur="500" fill="hold"/>
                                        <p:tgtEl>
                                          <p:spTgt spid="438277"/>
                                        </p:tgtEl>
                                        <p:attrNameLst>
                                          <p:attrName>ppt_x</p:attrName>
                                        </p:attrNameLst>
                                      </p:cBhvr>
                                      <p:tavLst>
                                        <p:tav tm="0">
                                          <p:val>
                                            <p:strVal val="#ppt_x"/>
                                          </p:val>
                                        </p:tav>
                                        <p:tav tm="100000">
                                          <p:val>
                                            <p:strVal val="#ppt_x"/>
                                          </p:val>
                                        </p:tav>
                                      </p:tavLst>
                                    </p:anim>
                                    <p:anim calcmode="lin" valueType="num">
                                      <p:cBhvr additive="base">
                                        <p:cTn id="8" dur="500" fill="hold"/>
                                        <p:tgtEl>
                                          <p:spTgt spid="43827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277" grpId="0"/>
      <p:bldP spid="7" grpId="0"/>
      <p:bldP spid="8"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609600" y="314325"/>
            <a:ext cx="7588250" cy="685800"/>
          </a:xfrm>
        </p:spPr>
        <p:txBody>
          <a:bodyPr/>
          <a:lstStyle/>
          <a:p>
            <a:r>
              <a:rPr lang="en-US" altLang="zh-CN" smtClean="0">
                <a:ea typeface="宋体" charset="-122"/>
              </a:rPr>
              <a:t>Rotations</a:t>
            </a:r>
          </a:p>
        </p:txBody>
      </p:sp>
      <p:sp>
        <p:nvSpPr>
          <p:cNvPr id="54275" name="Rectangle 3"/>
          <p:cNvSpPr>
            <a:spLocks noGrp="1" noChangeArrowheads="1"/>
          </p:cNvSpPr>
          <p:nvPr>
            <p:ph type="body" sz="half" idx="1"/>
          </p:nvPr>
        </p:nvSpPr>
        <p:spPr>
          <a:xfrm>
            <a:off x="609600" y="1266825"/>
            <a:ext cx="8534400" cy="4905375"/>
          </a:xfrm>
        </p:spPr>
        <p:txBody>
          <a:bodyPr/>
          <a:lstStyle/>
          <a:p>
            <a:pPr marL="0" indent="0">
              <a:lnSpc>
                <a:spcPct val="90000"/>
              </a:lnSpc>
              <a:buFont typeface="Monotype Sorts"/>
              <a:buNone/>
            </a:pPr>
            <a:r>
              <a:rPr lang="en-US" altLang="zh-CN" sz="2000" smtClean="0"/>
              <a:t>If a key insertion violates the balance requirement at some node, the subtree rooted at that node is transformed via one of the four </a:t>
            </a:r>
            <a:r>
              <a:rPr lang="en-US" altLang="zh-CN" sz="2000" i="1" smtClean="0"/>
              <a:t>rotations.  </a:t>
            </a:r>
            <a:r>
              <a:rPr lang="en-US" altLang="zh-CN" sz="2000" smtClean="0"/>
              <a:t>(The rotation is always performed for a subtree rooted at an “unbalanced” node closest to the new leaf.)</a:t>
            </a:r>
          </a:p>
        </p:txBody>
      </p:sp>
      <p:pic>
        <p:nvPicPr>
          <p:cNvPr id="54276" name="Picture 6" descr="Fig 6"/>
          <p:cNvPicPr>
            <a:picLocks noGrp="1" noChangeAspect="1" noChangeArrowheads="1"/>
          </p:cNvPicPr>
          <p:nvPr>
            <p:ph sz="quarter" idx="2"/>
          </p:nvPr>
        </p:nvPicPr>
        <p:blipFill>
          <a:blip r:embed="rId3" cstate="print"/>
          <a:srcRect/>
          <a:stretch>
            <a:fillRect/>
          </a:stretch>
        </p:blipFill>
        <p:spPr>
          <a:xfrm>
            <a:off x="0" y="2714625"/>
            <a:ext cx="5029200" cy="1887538"/>
          </a:xfrm>
        </p:spPr>
      </p:pic>
      <p:pic>
        <p:nvPicPr>
          <p:cNvPr id="54277" name="Picture 10" descr="Fig 6"/>
          <p:cNvPicPr>
            <a:picLocks noGrp="1" noChangeAspect="1" noChangeArrowheads="1"/>
          </p:cNvPicPr>
          <p:nvPr>
            <p:ph sz="quarter" idx="3"/>
          </p:nvPr>
        </p:nvPicPr>
        <p:blipFill>
          <a:blip r:embed="rId4" cstate="print"/>
          <a:srcRect/>
          <a:stretch>
            <a:fillRect/>
          </a:stretch>
        </p:blipFill>
        <p:spPr>
          <a:xfrm>
            <a:off x="4572000" y="2743200"/>
            <a:ext cx="4572000" cy="1878013"/>
          </a:xfrm>
        </p:spPr>
      </p:pic>
      <p:sp>
        <p:nvSpPr>
          <p:cNvPr id="407563" name="Text Box 11"/>
          <p:cNvSpPr txBox="1">
            <a:spLocks noChangeArrowheads="1"/>
          </p:cNvSpPr>
          <p:nvPr/>
        </p:nvSpPr>
        <p:spPr bwMode="auto">
          <a:xfrm>
            <a:off x="1143000" y="4953000"/>
            <a:ext cx="2667000" cy="457200"/>
          </a:xfrm>
          <a:prstGeom prst="rect">
            <a:avLst/>
          </a:prstGeom>
          <a:noFill/>
          <a:ln w="12700">
            <a:noFill/>
            <a:miter lim="800000"/>
            <a:headEnd type="none" w="sm" len="sm"/>
            <a:tailEnd type="none" w="sm" len="sm"/>
          </a:ln>
          <a:effectLst/>
        </p:spPr>
        <p:txBody>
          <a:bodyPr>
            <a:spAutoFit/>
          </a:bodyPr>
          <a:lstStyle/>
          <a:p>
            <a:pPr>
              <a:spcBef>
                <a:spcPct val="50000"/>
              </a:spcBef>
              <a:defRPr/>
            </a:pPr>
            <a:r>
              <a:rPr lang="en-US" altLang="zh-CN" b="1">
                <a:solidFill>
                  <a:schemeClr val="hlink"/>
                </a:solidFill>
                <a:effectLst>
                  <a:outerShdw blurRad="38100" dist="38100" dir="2700000" algn="tl">
                    <a:srgbClr val="000000"/>
                  </a:outerShdw>
                </a:effectLst>
              </a:rPr>
              <a:t>Single </a:t>
            </a:r>
            <a:r>
              <a:rPr lang="en-US" altLang="zh-CN" b="1" i="1">
                <a:solidFill>
                  <a:schemeClr val="hlink"/>
                </a:solidFill>
                <a:effectLst>
                  <a:outerShdw blurRad="38100" dist="38100" dir="2700000" algn="tl">
                    <a:srgbClr val="000000"/>
                  </a:outerShdw>
                </a:effectLst>
              </a:rPr>
              <a:t>R-</a:t>
            </a:r>
            <a:r>
              <a:rPr lang="en-US" altLang="zh-CN" b="1">
                <a:solidFill>
                  <a:schemeClr val="hlink"/>
                </a:solidFill>
                <a:effectLst>
                  <a:outerShdw blurRad="38100" dist="38100" dir="2700000" algn="tl">
                    <a:srgbClr val="000000"/>
                  </a:outerShdw>
                </a:effectLst>
              </a:rPr>
              <a:t>rotation</a:t>
            </a:r>
          </a:p>
        </p:txBody>
      </p:sp>
      <p:sp>
        <p:nvSpPr>
          <p:cNvPr id="407564" name="Text Box 12"/>
          <p:cNvSpPr txBox="1">
            <a:spLocks noChangeArrowheads="1"/>
          </p:cNvSpPr>
          <p:nvPr/>
        </p:nvSpPr>
        <p:spPr bwMode="auto">
          <a:xfrm>
            <a:off x="5334000" y="4953000"/>
            <a:ext cx="3124200" cy="457200"/>
          </a:xfrm>
          <a:prstGeom prst="rect">
            <a:avLst/>
          </a:prstGeom>
          <a:noFill/>
          <a:ln w="12700">
            <a:noFill/>
            <a:miter lim="800000"/>
            <a:headEnd type="none" w="sm" len="sm"/>
            <a:tailEnd type="none" w="sm" len="sm"/>
          </a:ln>
          <a:effectLst/>
        </p:spPr>
        <p:txBody>
          <a:bodyPr>
            <a:spAutoFit/>
          </a:bodyPr>
          <a:lstStyle/>
          <a:p>
            <a:pPr>
              <a:spcBef>
                <a:spcPct val="50000"/>
              </a:spcBef>
              <a:defRPr/>
            </a:pPr>
            <a:r>
              <a:rPr lang="en-US" altLang="zh-CN" b="1">
                <a:solidFill>
                  <a:schemeClr val="hlink"/>
                </a:solidFill>
                <a:effectLst>
                  <a:outerShdw blurRad="38100" dist="38100" dir="2700000" algn="tl">
                    <a:srgbClr val="000000"/>
                  </a:outerShdw>
                </a:effectLst>
              </a:rPr>
              <a:t>Double </a:t>
            </a:r>
            <a:r>
              <a:rPr lang="en-US" altLang="zh-CN" b="1" i="1">
                <a:solidFill>
                  <a:schemeClr val="hlink"/>
                </a:solidFill>
                <a:effectLst>
                  <a:outerShdw blurRad="38100" dist="38100" dir="2700000" algn="tl">
                    <a:srgbClr val="000000"/>
                  </a:outerShdw>
                </a:effectLst>
              </a:rPr>
              <a:t>LR-</a:t>
            </a:r>
            <a:r>
              <a:rPr lang="en-US" altLang="zh-CN" b="1">
                <a:solidFill>
                  <a:schemeClr val="hlink"/>
                </a:solidFill>
                <a:effectLst>
                  <a:outerShdw blurRad="38100" dist="38100" dir="2700000" algn="tl">
                    <a:srgbClr val="000000"/>
                  </a:outerShdw>
                </a:effectLst>
              </a:rPr>
              <a:t>rotation</a:t>
            </a:r>
          </a:p>
        </p:txBody>
      </p:sp>
      <p:sp>
        <p:nvSpPr>
          <p:cNvPr id="2" name="灯片编号占位符 1"/>
          <p:cNvSpPr>
            <a:spLocks noGrp="1"/>
          </p:cNvSpPr>
          <p:nvPr>
            <p:ph type="sldNum" sz="quarter" idx="12"/>
          </p:nvPr>
        </p:nvSpPr>
        <p:spPr/>
        <p:txBody>
          <a:bodyPr/>
          <a:lstStyle/>
          <a:p>
            <a:pPr>
              <a:defRPr/>
            </a:pPr>
            <a:r>
              <a:rPr lang="en-US" altLang="zh-CN" smtClean="0"/>
              <a:t>Chapter 6 -</a:t>
            </a:r>
            <a:fld id="{7132E779-0C52-4797-A3DD-9DB701C84BCA}" type="slidenum">
              <a:rPr lang="en-US" altLang="zh-CN" smtClean="0"/>
              <a:pPr>
                <a:defRPr/>
              </a:pPr>
              <a:t>33</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4276"/>
                                        </p:tgtEl>
                                        <p:attrNameLst>
                                          <p:attrName>style.visibility</p:attrName>
                                        </p:attrNameLst>
                                      </p:cBhvr>
                                      <p:to>
                                        <p:strVal val="visible"/>
                                      </p:to>
                                    </p:set>
                                    <p:anim calcmode="lin" valueType="num">
                                      <p:cBhvr additive="base">
                                        <p:cTn id="7" dur="500" fill="hold"/>
                                        <p:tgtEl>
                                          <p:spTgt spid="54276"/>
                                        </p:tgtEl>
                                        <p:attrNameLst>
                                          <p:attrName>ppt_x</p:attrName>
                                        </p:attrNameLst>
                                      </p:cBhvr>
                                      <p:tavLst>
                                        <p:tav tm="0">
                                          <p:val>
                                            <p:strVal val="#ppt_x"/>
                                          </p:val>
                                        </p:tav>
                                        <p:tav tm="100000">
                                          <p:val>
                                            <p:strVal val="#ppt_x"/>
                                          </p:val>
                                        </p:tav>
                                      </p:tavLst>
                                    </p:anim>
                                    <p:anim calcmode="lin" valueType="num">
                                      <p:cBhvr additive="base">
                                        <p:cTn id="8" dur="500" fill="hold"/>
                                        <p:tgtEl>
                                          <p:spTgt spid="5427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07563"/>
                                        </p:tgtEl>
                                        <p:attrNameLst>
                                          <p:attrName>style.visibility</p:attrName>
                                        </p:attrNameLst>
                                      </p:cBhvr>
                                      <p:to>
                                        <p:strVal val="visible"/>
                                      </p:to>
                                    </p:set>
                                    <p:anim calcmode="lin" valueType="num">
                                      <p:cBhvr additive="base">
                                        <p:cTn id="11" dur="500" fill="hold"/>
                                        <p:tgtEl>
                                          <p:spTgt spid="407563"/>
                                        </p:tgtEl>
                                        <p:attrNameLst>
                                          <p:attrName>ppt_x</p:attrName>
                                        </p:attrNameLst>
                                      </p:cBhvr>
                                      <p:tavLst>
                                        <p:tav tm="0">
                                          <p:val>
                                            <p:strVal val="#ppt_x"/>
                                          </p:val>
                                        </p:tav>
                                        <p:tav tm="100000">
                                          <p:val>
                                            <p:strVal val="#ppt_x"/>
                                          </p:val>
                                        </p:tav>
                                      </p:tavLst>
                                    </p:anim>
                                    <p:anim calcmode="lin" valueType="num">
                                      <p:cBhvr additive="base">
                                        <p:cTn id="12" dur="500" fill="hold"/>
                                        <p:tgtEl>
                                          <p:spTgt spid="40756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4277"/>
                                        </p:tgtEl>
                                        <p:attrNameLst>
                                          <p:attrName>style.visibility</p:attrName>
                                        </p:attrNameLst>
                                      </p:cBhvr>
                                      <p:to>
                                        <p:strVal val="visible"/>
                                      </p:to>
                                    </p:set>
                                    <p:anim calcmode="lin" valueType="num">
                                      <p:cBhvr additive="base">
                                        <p:cTn id="17" dur="500" fill="hold"/>
                                        <p:tgtEl>
                                          <p:spTgt spid="54277"/>
                                        </p:tgtEl>
                                        <p:attrNameLst>
                                          <p:attrName>ppt_x</p:attrName>
                                        </p:attrNameLst>
                                      </p:cBhvr>
                                      <p:tavLst>
                                        <p:tav tm="0">
                                          <p:val>
                                            <p:strVal val="#ppt_x"/>
                                          </p:val>
                                        </p:tav>
                                        <p:tav tm="100000">
                                          <p:val>
                                            <p:strVal val="#ppt_x"/>
                                          </p:val>
                                        </p:tav>
                                      </p:tavLst>
                                    </p:anim>
                                    <p:anim calcmode="lin" valueType="num">
                                      <p:cBhvr additive="base">
                                        <p:cTn id="18" dur="500" fill="hold"/>
                                        <p:tgtEl>
                                          <p:spTgt spid="5427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07564"/>
                                        </p:tgtEl>
                                        <p:attrNameLst>
                                          <p:attrName>style.visibility</p:attrName>
                                        </p:attrNameLst>
                                      </p:cBhvr>
                                      <p:to>
                                        <p:strVal val="visible"/>
                                      </p:to>
                                    </p:set>
                                    <p:anim calcmode="lin" valueType="num">
                                      <p:cBhvr additive="base">
                                        <p:cTn id="21" dur="500" fill="hold"/>
                                        <p:tgtEl>
                                          <p:spTgt spid="407564"/>
                                        </p:tgtEl>
                                        <p:attrNameLst>
                                          <p:attrName>ppt_x</p:attrName>
                                        </p:attrNameLst>
                                      </p:cBhvr>
                                      <p:tavLst>
                                        <p:tav tm="0">
                                          <p:val>
                                            <p:strVal val="#ppt_x"/>
                                          </p:val>
                                        </p:tav>
                                        <p:tav tm="100000">
                                          <p:val>
                                            <p:strVal val="#ppt_x"/>
                                          </p:val>
                                        </p:tav>
                                      </p:tavLst>
                                    </p:anim>
                                    <p:anim calcmode="lin" valueType="num">
                                      <p:cBhvr additive="base">
                                        <p:cTn id="22" dur="500" fill="hold"/>
                                        <p:tgtEl>
                                          <p:spTgt spid="4075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7563" grpId="0"/>
      <p:bldP spid="40756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5"/>
          <p:cNvSpPr>
            <a:spLocks noGrp="1" noChangeArrowheads="1"/>
          </p:cNvSpPr>
          <p:nvPr>
            <p:ph type="title"/>
          </p:nvPr>
        </p:nvSpPr>
        <p:spPr/>
        <p:txBody>
          <a:bodyPr/>
          <a:lstStyle/>
          <a:p>
            <a:r>
              <a:rPr lang="en-US" altLang="zh-CN" smtClean="0">
                <a:ea typeface="宋体" charset="-122"/>
              </a:rPr>
              <a:t>General case: Single R-rotation</a:t>
            </a:r>
          </a:p>
        </p:txBody>
      </p:sp>
      <p:pic>
        <p:nvPicPr>
          <p:cNvPr id="56323" name="Picture 4" descr="Chapter06c_23"/>
          <p:cNvPicPr>
            <a:picLocks noGrp="1" noChangeAspect="1" noChangeArrowheads="1"/>
          </p:cNvPicPr>
          <p:nvPr>
            <p:ph idx="1"/>
          </p:nvPr>
        </p:nvPicPr>
        <p:blipFill>
          <a:blip r:embed="rId3" cstate="print"/>
          <a:srcRect/>
          <a:stretch>
            <a:fillRect/>
          </a:stretch>
        </p:blipFill>
        <p:spPr>
          <a:xfrm>
            <a:off x="76200" y="1457325"/>
            <a:ext cx="8610600" cy="3943350"/>
          </a:xfrm>
        </p:spPr>
      </p:pic>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34</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6323"/>
                                        </p:tgtEl>
                                        <p:attrNameLst>
                                          <p:attrName>style.visibility</p:attrName>
                                        </p:attrNameLst>
                                      </p:cBhvr>
                                      <p:to>
                                        <p:strVal val="visible"/>
                                      </p:to>
                                    </p:set>
                                    <p:anim calcmode="lin" valueType="num">
                                      <p:cBhvr additive="base">
                                        <p:cTn id="7" dur="500" fill="hold"/>
                                        <p:tgtEl>
                                          <p:spTgt spid="56323"/>
                                        </p:tgtEl>
                                        <p:attrNameLst>
                                          <p:attrName>ppt_x</p:attrName>
                                        </p:attrNameLst>
                                      </p:cBhvr>
                                      <p:tavLst>
                                        <p:tav tm="0">
                                          <p:val>
                                            <p:strVal val="#ppt_x"/>
                                          </p:val>
                                        </p:tav>
                                        <p:tav tm="100000">
                                          <p:val>
                                            <p:strVal val="#ppt_x"/>
                                          </p:val>
                                        </p:tav>
                                      </p:tavLst>
                                    </p:anim>
                                    <p:anim calcmode="lin" valueType="num">
                                      <p:cBhvr additive="base">
                                        <p:cTn id="8" dur="500" fill="hold"/>
                                        <p:tgtEl>
                                          <p:spTgt spid="563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altLang="zh-CN" sz="3600" smtClean="0">
                <a:ea typeface="宋体" charset="-122"/>
              </a:rPr>
              <a:t>General case: Double LR-rotation</a:t>
            </a:r>
          </a:p>
        </p:txBody>
      </p:sp>
      <p:pic>
        <p:nvPicPr>
          <p:cNvPr id="58371" name="Picture 7" descr="Chapter06c_24"/>
          <p:cNvPicPr>
            <a:picLocks noGrp="1" noChangeAspect="1" noChangeArrowheads="1"/>
          </p:cNvPicPr>
          <p:nvPr>
            <p:ph idx="1"/>
          </p:nvPr>
        </p:nvPicPr>
        <p:blipFill>
          <a:blip r:embed="rId3" cstate="print"/>
          <a:srcRect/>
          <a:stretch>
            <a:fillRect/>
          </a:stretch>
        </p:blipFill>
        <p:spPr>
          <a:xfrm>
            <a:off x="228600" y="1556792"/>
            <a:ext cx="8686800" cy="3489325"/>
          </a:xfrm>
        </p:spPr>
      </p:pic>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35</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8371"/>
                                        </p:tgtEl>
                                        <p:attrNameLst>
                                          <p:attrName>style.visibility</p:attrName>
                                        </p:attrNameLst>
                                      </p:cBhvr>
                                      <p:to>
                                        <p:strVal val="visible"/>
                                      </p:to>
                                    </p:set>
                                    <p:anim calcmode="lin" valueType="num">
                                      <p:cBhvr additive="base">
                                        <p:cTn id="7" dur="500" fill="hold"/>
                                        <p:tgtEl>
                                          <p:spTgt spid="58371"/>
                                        </p:tgtEl>
                                        <p:attrNameLst>
                                          <p:attrName>ppt_x</p:attrName>
                                        </p:attrNameLst>
                                      </p:cBhvr>
                                      <p:tavLst>
                                        <p:tav tm="0">
                                          <p:val>
                                            <p:strVal val="#ppt_x"/>
                                          </p:val>
                                        </p:tav>
                                        <p:tav tm="100000">
                                          <p:val>
                                            <p:strVal val="#ppt_x"/>
                                          </p:val>
                                        </p:tav>
                                      </p:tavLst>
                                    </p:anim>
                                    <p:anim calcmode="lin" valueType="num">
                                      <p:cBhvr additive="base">
                                        <p:cTn id="8" dur="500" fill="hold"/>
                                        <p:tgtEl>
                                          <p:spTgt spid="583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2" descr="C:\Users\WuJigang\Desktop\Tree_Rebalanci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980729"/>
            <a:ext cx="7992888" cy="5267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1544875" y="404664"/>
            <a:ext cx="4323269" cy="523220"/>
          </a:xfrm>
          <a:prstGeom prst="rect">
            <a:avLst/>
          </a:prstGeom>
          <a:noFill/>
        </p:spPr>
        <p:txBody>
          <a:bodyPr wrap="square" rtlCol="0">
            <a:spAutoFit/>
          </a:bodyPr>
          <a:lstStyle/>
          <a:p>
            <a:pPr algn="ctr"/>
            <a:r>
              <a:rPr lang="en-US" altLang="zh-CN" sz="2800" b="1" dirty="0" smtClean="0">
                <a:solidFill>
                  <a:schemeClr val="bg1"/>
                </a:solidFill>
              </a:rPr>
              <a:t>Four  Rotations</a:t>
            </a:r>
            <a:endParaRPr lang="zh-CN" altLang="en-US" sz="2800" b="1" dirty="0">
              <a:solidFill>
                <a:schemeClr val="bg1"/>
              </a:solidFill>
            </a:endParaRPr>
          </a:p>
        </p:txBody>
      </p:sp>
      <p:sp>
        <p:nvSpPr>
          <p:cNvPr id="3" name="灯片编号占位符 2"/>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36</a:t>
            </a:fld>
            <a:endParaRPr lang="en-US" altLang="zh-CN" dirty="0"/>
          </a:p>
        </p:txBody>
      </p:sp>
    </p:spTree>
    <p:extLst>
      <p:ext uri="{BB962C8B-B14F-4D97-AF65-F5344CB8AC3E}">
        <p14:creationId xmlns:p14="http://schemas.microsoft.com/office/powerpoint/2010/main" val="41747521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251520" y="231680"/>
            <a:ext cx="7588250" cy="685800"/>
          </a:xfrm>
        </p:spPr>
        <p:txBody>
          <a:bodyPr/>
          <a:lstStyle/>
          <a:p>
            <a:r>
              <a:rPr lang="en-US" altLang="zh-CN" sz="3600" dirty="0" smtClean="0">
                <a:ea typeface="宋体" charset="-122"/>
              </a:rPr>
              <a:t>AVL tree construction - an example</a:t>
            </a:r>
          </a:p>
        </p:txBody>
      </p:sp>
      <p:sp>
        <p:nvSpPr>
          <p:cNvPr id="60419" name="Rectangle 3"/>
          <p:cNvSpPr>
            <a:spLocks noGrp="1" noChangeArrowheads="1"/>
          </p:cNvSpPr>
          <p:nvPr>
            <p:ph type="body" sz="half" idx="1"/>
          </p:nvPr>
        </p:nvSpPr>
        <p:spPr>
          <a:xfrm>
            <a:off x="428625" y="1214438"/>
            <a:ext cx="8229600" cy="4905375"/>
          </a:xfrm>
        </p:spPr>
        <p:txBody>
          <a:bodyPr/>
          <a:lstStyle/>
          <a:p>
            <a:pPr>
              <a:buFont typeface="Monotype Sorts"/>
              <a:buNone/>
            </a:pPr>
            <a:r>
              <a:rPr lang="en-US" altLang="zh-CN" sz="2400" smtClean="0"/>
              <a:t>Construct an AVL tree for the list  5, 6, 8, 3, 2, 4, 7 </a:t>
            </a:r>
          </a:p>
          <a:p>
            <a:pPr>
              <a:buFont typeface="Monotype Sorts"/>
              <a:buNone/>
            </a:pPr>
            <a:endParaRPr lang="en-US" altLang="zh-CN" sz="2400" smtClean="0"/>
          </a:p>
          <a:p>
            <a:endParaRPr lang="en-US" altLang="zh-CN" sz="2400" smtClean="0"/>
          </a:p>
          <a:p>
            <a:endParaRPr lang="en-US" altLang="zh-CN" sz="1600" smtClean="0"/>
          </a:p>
          <a:p>
            <a:pPr>
              <a:buFont typeface="Monotype Sorts"/>
              <a:buNone/>
            </a:pPr>
            <a:r>
              <a:rPr lang="en-US" altLang="zh-CN" sz="1600" smtClean="0"/>
              <a:t/>
            </a:r>
            <a:br>
              <a:rPr lang="en-US" altLang="zh-CN" sz="1600" smtClean="0"/>
            </a:br>
            <a:r>
              <a:rPr lang="en-US" altLang="zh-CN" sz="1600" smtClean="0"/>
              <a:t/>
            </a:r>
            <a:br>
              <a:rPr lang="en-US" altLang="zh-CN" sz="1600" smtClean="0"/>
            </a:br>
            <a:r>
              <a:rPr lang="en-US" altLang="zh-CN" sz="1600" smtClean="0"/>
              <a:t/>
            </a:r>
            <a:br>
              <a:rPr lang="en-US" altLang="zh-CN" sz="1600" smtClean="0"/>
            </a:br>
            <a:r>
              <a:rPr lang="en-US" altLang="zh-CN" sz="1600" smtClean="0"/>
              <a:t/>
            </a:r>
            <a:br>
              <a:rPr lang="en-US" altLang="zh-CN" sz="1600" smtClean="0"/>
            </a:br>
            <a:r>
              <a:rPr lang="en-US" altLang="zh-CN" sz="1600" smtClean="0"/>
              <a:t/>
            </a:r>
            <a:br>
              <a:rPr lang="en-US" altLang="zh-CN" sz="1600" smtClean="0"/>
            </a:br>
            <a:r>
              <a:rPr lang="en-US" altLang="zh-CN" sz="1600" smtClean="0"/>
              <a:t/>
            </a:r>
            <a:br>
              <a:rPr lang="en-US" altLang="zh-CN" sz="1600" smtClean="0"/>
            </a:br>
            <a:endParaRPr lang="en-US" altLang="zh-CN" sz="1600" smtClean="0"/>
          </a:p>
        </p:txBody>
      </p:sp>
      <p:pic>
        <p:nvPicPr>
          <p:cNvPr id="60420" name="Picture 4" descr="Fig 6"/>
          <p:cNvPicPr>
            <a:picLocks noGrp="1" noChangeAspect="1" noChangeArrowheads="1"/>
          </p:cNvPicPr>
          <p:nvPr>
            <p:ph sz="quarter" idx="2"/>
          </p:nvPr>
        </p:nvPicPr>
        <p:blipFill>
          <a:blip r:embed="rId3" cstate="print"/>
          <a:srcRect/>
          <a:stretch>
            <a:fillRect/>
          </a:stretch>
        </p:blipFill>
        <p:spPr>
          <a:xfrm>
            <a:off x="457200" y="1752600"/>
            <a:ext cx="8686800" cy="2097088"/>
          </a:xfrm>
        </p:spPr>
      </p:pic>
      <p:pic>
        <p:nvPicPr>
          <p:cNvPr id="60421" name="Picture 6" descr="Fig 6"/>
          <p:cNvPicPr>
            <a:picLocks noGrp="1" noChangeAspect="1" noChangeArrowheads="1"/>
          </p:cNvPicPr>
          <p:nvPr>
            <p:ph sz="quarter" idx="3"/>
          </p:nvPr>
        </p:nvPicPr>
        <p:blipFill>
          <a:blip r:embed="rId4" cstate="print"/>
          <a:srcRect/>
          <a:stretch>
            <a:fillRect/>
          </a:stretch>
        </p:blipFill>
        <p:spPr>
          <a:xfrm>
            <a:off x="422759" y="3846079"/>
            <a:ext cx="8686800" cy="2374900"/>
          </a:xfrm>
        </p:spPr>
      </p:pic>
      <p:sp>
        <p:nvSpPr>
          <p:cNvPr id="2" name="灯片编号占位符 1"/>
          <p:cNvSpPr>
            <a:spLocks noGrp="1"/>
          </p:cNvSpPr>
          <p:nvPr>
            <p:ph type="sldNum" sz="quarter" idx="12"/>
          </p:nvPr>
        </p:nvSpPr>
        <p:spPr/>
        <p:txBody>
          <a:bodyPr/>
          <a:lstStyle/>
          <a:p>
            <a:pPr>
              <a:defRPr/>
            </a:pPr>
            <a:r>
              <a:rPr lang="en-US" altLang="zh-CN" smtClean="0"/>
              <a:t>Chapter 6 -</a:t>
            </a:r>
            <a:fld id="{7132E779-0C52-4797-A3DD-9DB701C84BCA}" type="slidenum">
              <a:rPr lang="en-US" altLang="zh-CN" smtClean="0"/>
              <a:pPr>
                <a:defRPr/>
              </a:pPr>
              <a:t>37</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0420"/>
                                        </p:tgtEl>
                                        <p:attrNameLst>
                                          <p:attrName>style.visibility</p:attrName>
                                        </p:attrNameLst>
                                      </p:cBhvr>
                                      <p:to>
                                        <p:strVal val="visible"/>
                                      </p:to>
                                    </p:set>
                                    <p:anim calcmode="lin" valueType="num">
                                      <p:cBhvr additive="base">
                                        <p:cTn id="7" dur="500" fill="hold"/>
                                        <p:tgtEl>
                                          <p:spTgt spid="60420"/>
                                        </p:tgtEl>
                                        <p:attrNameLst>
                                          <p:attrName>ppt_x</p:attrName>
                                        </p:attrNameLst>
                                      </p:cBhvr>
                                      <p:tavLst>
                                        <p:tav tm="0">
                                          <p:val>
                                            <p:strVal val="#ppt_x"/>
                                          </p:val>
                                        </p:tav>
                                        <p:tav tm="100000">
                                          <p:val>
                                            <p:strVal val="#ppt_x"/>
                                          </p:val>
                                        </p:tav>
                                      </p:tavLst>
                                    </p:anim>
                                    <p:anim calcmode="lin" valueType="num">
                                      <p:cBhvr additive="base">
                                        <p:cTn id="8" dur="500" fill="hold"/>
                                        <p:tgtEl>
                                          <p:spTgt spid="604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0421"/>
                                        </p:tgtEl>
                                        <p:attrNameLst>
                                          <p:attrName>style.visibility</p:attrName>
                                        </p:attrNameLst>
                                      </p:cBhvr>
                                      <p:to>
                                        <p:strVal val="visible"/>
                                      </p:to>
                                    </p:set>
                                    <p:anim calcmode="lin" valueType="num">
                                      <p:cBhvr additive="base">
                                        <p:cTn id="13" dur="500" fill="hold"/>
                                        <p:tgtEl>
                                          <p:spTgt spid="60421"/>
                                        </p:tgtEl>
                                        <p:attrNameLst>
                                          <p:attrName>ppt_x</p:attrName>
                                        </p:attrNameLst>
                                      </p:cBhvr>
                                      <p:tavLst>
                                        <p:tav tm="0">
                                          <p:val>
                                            <p:strVal val="#ppt_x"/>
                                          </p:val>
                                        </p:tav>
                                        <p:tav tm="100000">
                                          <p:val>
                                            <p:strVal val="#ppt_x"/>
                                          </p:val>
                                        </p:tav>
                                      </p:tavLst>
                                    </p:anim>
                                    <p:anim calcmode="lin" valueType="num">
                                      <p:cBhvr additive="base">
                                        <p:cTn id="14" dur="500" fill="hold"/>
                                        <p:tgtEl>
                                          <p:spTgt spid="604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16159" y="228354"/>
            <a:ext cx="8382000" cy="685800"/>
          </a:xfrm>
        </p:spPr>
        <p:txBody>
          <a:bodyPr/>
          <a:lstStyle/>
          <a:p>
            <a:r>
              <a:rPr lang="en-US" altLang="zh-CN" sz="3200" dirty="0" smtClean="0">
                <a:ea typeface="宋体" charset="-122"/>
              </a:rPr>
              <a:t>AVL tree construction - an example (cont.)</a:t>
            </a:r>
          </a:p>
        </p:txBody>
      </p:sp>
      <p:sp>
        <p:nvSpPr>
          <p:cNvPr id="62467" name="Rectangle 3"/>
          <p:cNvSpPr>
            <a:spLocks noGrp="1" noChangeArrowheads="1"/>
          </p:cNvSpPr>
          <p:nvPr>
            <p:ph type="body" sz="half" idx="1"/>
          </p:nvPr>
        </p:nvSpPr>
        <p:spPr>
          <a:xfrm>
            <a:off x="609600" y="1266825"/>
            <a:ext cx="8229600" cy="4905375"/>
          </a:xfrm>
        </p:spPr>
        <p:txBody>
          <a:bodyPr/>
          <a:lstStyle/>
          <a:p>
            <a:pPr>
              <a:buFont typeface="Monotype Sorts"/>
              <a:buNone/>
            </a:pPr>
            <a:endParaRPr lang="en-US" altLang="zh-CN" smtClean="0"/>
          </a:p>
          <a:p>
            <a:endParaRPr lang="en-US" altLang="zh-CN" smtClean="0"/>
          </a:p>
          <a:p>
            <a:endParaRPr lang="en-US" altLang="zh-CN" sz="2000" smtClean="0"/>
          </a:p>
          <a:p>
            <a:pPr>
              <a:buFont typeface="Monotype Sorts"/>
              <a:buNone/>
            </a:pPr>
            <a:r>
              <a:rPr lang="en-US" altLang="zh-CN" sz="2000" smtClean="0"/>
              <a:t/>
            </a:r>
            <a:br>
              <a:rPr lang="en-US" altLang="zh-CN" sz="2000" smtClean="0"/>
            </a:br>
            <a:r>
              <a:rPr lang="en-US" altLang="zh-CN" sz="2000" smtClean="0"/>
              <a:t/>
            </a:r>
            <a:br>
              <a:rPr lang="en-US" altLang="zh-CN" sz="2000" smtClean="0"/>
            </a:br>
            <a:r>
              <a:rPr lang="en-US" altLang="zh-CN" sz="2000" smtClean="0"/>
              <a:t/>
            </a:r>
            <a:br>
              <a:rPr lang="en-US" altLang="zh-CN" sz="2000" smtClean="0"/>
            </a:br>
            <a:r>
              <a:rPr lang="en-US" altLang="zh-CN" sz="2000" smtClean="0"/>
              <a:t/>
            </a:r>
            <a:br>
              <a:rPr lang="en-US" altLang="zh-CN" sz="2000" smtClean="0"/>
            </a:br>
            <a:r>
              <a:rPr lang="en-US" altLang="zh-CN" sz="2000" smtClean="0"/>
              <a:t/>
            </a:r>
            <a:br>
              <a:rPr lang="en-US" altLang="zh-CN" sz="2000" smtClean="0"/>
            </a:br>
            <a:r>
              <a:rPr lang="en-US" altLang="zh-CN" sz="2000" smtClean="0"/>
              <a:t/>
            </a:r>
            <a:br>
              <a:rPr lang="en-US" altLang="zh-CN" sz="2000" smtClean="0"/>
            </a:br>
            <a:endParaRPr lang="en-US" altLang="zh-CN" sz="2000" smtClean="0"/>
          </a:p>
        </p:txBody>
      </p:sp>
      <p:pic>
        <p:nvPicPr>
          <p:cNvPr id="62468" name="Picture 7" descr="Fig 6"/>
          <p:cNvPicPr>
            <a:picLocks noGrp="1" noChangeAspect="1" noChangeArrowheads="1"/>
          </p:cNvPicPr>
          <p:nvPr>
            <p:ph sz="quarter" idx="2"/>
          </p:nvPr>
        </p:nvPicPr>
        <p:blipFill>
          <a:blip r:embed="rId3" cstate="print"/>
          <a:srcRect/>
          <a:stretch>
            <a:fillRect/>
          </a:stretch>
        </p:blipFill>
        <p:spPr>
          <a:xfrm>
            <a:off x="1295400" y="1000125"/>
            <a:ext cx="7010400" cy="2501900"/>
          </a:xfrm>
        </p:spPr>
      </p:pic>
      <p:pic>
        <p:nvPicPr>
          <p:cNvPr id="62469" name="Picture 9" descr="Fig 6"/>
          <p:cNvPicPr>
            <a:picLocks noGrp="1" noChangeAspect="1" noChangeArrowheads="1"/>
          </p:cNvPicPr>
          <p:nvPr>
            <p:ph sz="quarter" idx="3"/>
          </p:nvPr>
        </p:nvPicPr>
        <p:blipFill>
          <a:blip r:embed="rId4" cstate="print"/>
          <a:srcRect/>
          <a:stretch>
            <a:fillRect/>
          </a:stretch>
        </p:blipFill>
        <p:spPr>
          <a:xfrm>
            <a:off x="758624" y="3563937"/>
            <a:ext cx="8382000" cy="2608263"/>
          </a:xfrm>
        </p:spPr>
      </p:pic>
      <p:sp>
        <p:nvSpPr>
          <p:cNvPr id="2" name="灯片编号占位符 1"/>
          <p:cNvSpPr>
            <a:spLocks noGrp="1"/>
          </p:cNvSpPr>
          <p:nvPr>
            <p:ph type="sldNum" sz="quarter" idx="12"/>
          </p:nvPr>
        </p:nvSpPr>
        <p:spPr/>
        <p:txBody>
          <a:bodyPr/>
          <a:lstStyle/>
          <a:p>
            <a:pPr>
              <a:defRPr/>
            </a:pPr>
            <a:r>
              <a:rPr lang="en-US" altLang="zh-CN" smtClean="0"/>
              <a:t>Chapter 6 -</a:t>
            </a:r>
            <a:fld id="{7132E779-0C52-4797-A3DD-9DB701C84BCA}" type="slidenum">
              <a:rPr lang="en-US" altLang="zh-CN" smtClean="0"/>
              <a:pPr>
                <a:defRPr/>
              </a:pPr>
              <a:t>38</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2468"/>
                                        </p:tgtEl>
                                        <p:attrNameLst>
                                          <p:attrName>style.visibility</p:attrName>
                                        </p:attrNameLst>
                                      </p:cBhvr>
                                      <p:to>
                                        <p:strVal val="visible"/>
                                      </p:to>
                                    </p:set>
                                    <p:anim calcmode="lin" valueType="num">
                                      <p:cBhvr additive="base">
                                        <p:cTn id="7" dur="500" fill="hold"/>
                                        <p:tgtEl>
                                          <p:spTgt spid="62468"/>
                                        </p:tgtEl>
                                        <p:attrNameLst>
                                          <p:attrName>ppt_x</p:attrName>
                                        </p:attrNameLst>
                                      </p:cBhvr>
                                      <p:tavLst>
                                        <p:tav tm="0">
                                          <p:val>
                                            <p:strVal val="#ppt_x"/>
                                          </p:val>
                                        </p:tav>
                                        <p:tav tm="100000">
                                          <p:val>
                                            <p:strVal val="#ppt_x"/>
                                          </p:val>
                                        </p:tav>
                                      </p:tavLst>
                                    </p:anim>
                                    <p:anim calcmode="lin" valueType="num">
                                      <p:cBhvr additive="base">
                                        <p:cTn id="8" dur="500" fill="hold"/>
                                        <p:tgtEl>
                                          <p:spTgt spid="6246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2469"/>
                                        </p:tgtEl>
                                        <p:attrNameLst>
                                          <p:attrName>style.visibility</p:attrName>
                                        </p:attrNameLst>
                                      </p:cBhvr>
                                      <p:to>
                                        <p:strVal val="visible"/>
                                      </p:to>
                                    </p:set>
                                    <p:anim calcmode="lin" valueType="num">
                                      <p:cBhvr additive="base">
                                        <p:cTn id="13" dur="500" fill="hold"/>
                                        <p:tgtEl>
                                          <p:spTgt spid="62469"/>
                                        </p:tgtEl>
                                        <p:attrNameLst>
                                          <p:attrName>ppt_x</p:attrName>
                                        </p:attrNameLst>
                                      </p:cBhvr>
                                      <p:tavLst>
                                        <p:tav tm="0">
                                          <p:val>
                                            <p:strVal val="#ppt_x"/>
                                          </p:val>
                                        </p:tav>
                                        <p:tav tm="100000">
                                          <p:val>
                                            <p:strVal val="#ppt_x"/>
                                          </p:val>
                                        </p:tav>
                                      </p:tavLst>
                                    </p:anim>
                                    <p:anim calcmode="lin" valueType="num">
                                      <p:cBhvr additive="base">
                                        <p:cTn id="14" dur="500" fill="hold"/>
                                        <p:tgtEl>
                                          <p:spTgt spid="624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609600" y="314325"/>
            <a:ext cx="7518400" cy="685800"/>
          </a:xfrm>
        </p:spPr>
        <p:txBody>
          <a:bodyPr/>
          <a:lstStyle/>
          <a:p>
            <a:r>
              <a:rPr lang="en-US" altLang="zh-CN" smtClean="0">
                <a:ea typeface="宋体" charset="-122"/>
              </a:rPr>
              <a:t>Analysis of AVL trees</a:t>
            </a:r>
          </a:p>
        </p:txBody>
      </p:sp>
      <p:sp>
        <p:nvSpPr>
          <p:cNvPr id="64515" name="Rectangle 3"/>
          <p:cNvSpPr>
            <a:spLocks noGrp="1" noChangeArrowheads="1"/>
          </p:cNvSpPr>
          <p:nvPr>
            <p:ph type="body" idx="1"/>
          </p:nvPr>
        </p:nvSpPr>
        <p:spPr>
          <a:xfrm>
            <a:off x="457200" y="1071563"/>
            <a:ext cx="8686800" cy="5286375"/>
          </a:xfrm>
        </p:spPr>
        <p:txBody>
          <a:bodyPr/>
          <a:lstStyle/>
          <a:p>
            <a:r>
              <a:rPr lang="en-US" altLang="zh-CN" sz="2000" i="1" dirty="0" smtClean="0"/>
              <a:t>h</a:t>
            </a:r>
            <a:r>
              <a:rPr lang="en-US" altLang="zh-CN" sz="2000" dirty="0" smtClean="0"/>
              <a:t>  </a:t>
            </a:r>
            <a:r>
              <a:rPr lang="en-US" altLang="zh-CN" sz="2000" dirty="0" smtClean="0">
                <a:cs typeface="Times New Roman" pitchFamily="18" charset="0"/>
                <a:sym typeface="Symbol" pitchFamily="18" charset="2"/>
              </a:rPr>
              <a:t></a:t>
            </a:r>
            <a:r>
              <a:rPr lang="en-US" altLang="zh-CN" sz="2000" dirty="0" smtClean="0">
                <a:cs typeface="Times New Roman" pitchFamily="18" charset="0"/>
              </a:rPr>
              <a:t>  1.4404 </a:t>
            </a:r>
            <a:r>
              <a:rPr lang="en-US" altLang="zh-CN" sz="2000" dirty="0" smtClean="0"/>
              <a:t>log</a:t>
            </a:r>
            <a:r>
              <a:rPr lang="en-US" altLang="zh-CN" sz="2000" baseline="-25000" dirty="0" smtClean="0"/>
              <a:t>2</a:t>
            </a:r>
            <a:r>
              <a:rPr lang="en-US" altLang="zh-CN" sz="2000" dirty="0" smtClean="0">
                <a:cs typeface="Times New Roman" pitchFamily="18" charset="0"/>
              </a:rPr>
              <a:t> (</a:t>
            </a:r>
            <a:r>
              <a:rPr lang="en-US" altLang="zh-CN" sz="2000" i="1" dirty="0" smtClean="0">
                <a:cs typeface="Times New Roman" pitchFamily="18" charset="0"/>
              </a:rPr>
              <a:t>n </a:t>
            </a:r>
            <a:r>
              <a:rPr lang="en-US" altLang="zh-CN" sz="2000" dirty="0" smtClean="0">
                <a:cs typeface="Times New Roman" pitchFamily="18" charset="0"/>
              </a:rPr>
              <a:t>+ 2)  - 1.3277                                </a:t>
            </a:r>
          </a:p>
          <a:p>
            <a:pPr>
              <a:buFont typeface="Monotype Sorts"/>
              <a:buNone/>
            </a:pPr>
            <a:r>
              <a:rPr lang="en-US" altLang="zh-CN" sz="2000" dirty="0" smtClean="0">
                <a:cs typeface="Times New Roman" pitchFamily="18" charset="0"/>
              </a:rPr>
              <a:t>    average height: 1.01 </a:t>
            </a:r>
            <a:r>
              <a:rPr lang="en-US" altLang="zh-CN" sz="2000" dirty="0" smtClean="0"/>
              <a:t>log</a:t>
            </a:r>
            <a:r>
              <a:rPr lang="en-US" altLang="zh-CN" sz="2000" baseline="-25000" dirty="0" smtClean="0"/>
              <a:t>2</a:t>
            </a:r>
            <a:r>
              <a:rPr lang="en-US" altLang="zh-CN" sz="2000" i="1" dirty="0" smtClean="0"/>
              <a:t>n </a:t>
            </a:r>
            <a:r>
              <a:rPr lang="en-US" altLang="zh-CN" sz="2000" i="1" dirty="0" smtClean="0">
                <a:cs typeface="Times New Roman" pitchFamily="18" charset="0"/>
              </a:rPr>
              <a:t>+  </a:t>
            </a:r>
            <a:r>
              <a:rPr lang="en-US" altLang="zh-CN" sz="2000" dirty="0" smtClean="0">
                <a:cs typeface="Times New Roman" pitchFamily="18" charset="0"/>
              </a:rPr>
              <a:t>0.1 for large </a:t>
            </a:r>
            <a:r>
              <a:rPr lang="en-US" altLang="zh-CN" sz="2000" i="1" dirty="0" smtClean="0">
                <a:cs typeface="Times New Roman" pitchFamily="18" charset="0"/>
              </a:rPr>
              <a:t>n </a:t>
            </a:r>
            <a:r>
              <a:rPr lang="en-US" altLang="zh-CN" sz="2000" dirty="0" smtClean="0">
                <a:cs typeface="Times New Roman" pitchFamily="18" charset="0"/>
              </a:rPr>
              <a:t>(found empirically)</a:t>
            </a:r>
            <a:r>
              <a:rPr lang="en-US" altLang="zh-CN" sz="2000" i="1" dirty="0" smtClean="0">
                <a:cs typeface="Times New Roman" pitchFamily="18" charset="0"/>
              </a:rPr>
              <a:t/>
            </a:r>
            <a:br>
              <a:rPr lang="en-US" altLang="zh-CN" sz="2000" i="1" dirty="0" smtClean="0">
                <a:cs typeface="Times New Roman" pitchFamily="18" charset="0"/>
              </a:rPr>
            </a:br>
            <a:endParaRPr lang="en-US" altLang="zh-CN" sz="2000" i="1" dirty="0" smtClean="0">
              <a:cs typeface="Times New Roman" pitchFamily="18" charset="0"/>
            </a:endParaRPr>
          </a:p>
          <a:p>
            <a:r>
              <a:rPr lang="en-US" altLang="zh-CN" sz="2000" dirty="0" smtClean="0">
                <a:cs typeface="Times New Roman" pitchFamily="18" charset="0"/>
              </a:rPr>
              <a:t>Search and insertion are O(</a:t>
            </a:r>
            <a:r>
              <a:rPr lang="en-US" altLang="zh-CN" sz="2000" dirty="0" smtClean="0"/>
              <a:t>log </a:t>
            </a:r>
            <a:r>
              <a:rPr lang="en-US" altLang="zh-CN" sz="2000" i="1" dirty="0" smtClean="0"/>
              <a:t>n</a:t>
            </a:r>
            <a:r>
              <a:rPr lang="en-US" altLang="zh-CN" sz="2000" dirty="0" smtClean="0">
                <a:cs typeface="Times New Roman" pitchFamily="18" charset="0"/>
              </a:rPr>
              <a:t>) </a:t>
            </a:r>
            <a:br>
              <a:rPr lang="en-US" altLang="zh-CN" sz="2000" dirty="0" smtClean="0">
                <a:cs typeface="Times New Roman" pitchFamily="18" charset="0"/>
              </a:rPr>
            </a:br>
            <a:endParaRPr lang="en-US" altLang="zh-CN" sz="2000" dirty="0" smtClean="0">
              <a:cs typeface="Times New Roman" pitchFamily="18" charset="0"/>
            </a:endParaRPr>
          </a:p>
          <a:p>
            <a:r>
              <a:rPr lang="en-US" altLang="zh-CN" sz="2000" dirty="0" smtClean="0">
                <a:cs typeface="Times New Roman" pitchFamily="18" charset="0"/>
              </a:rPr>
              <a:t>Deletion is more complicated but is also O(</a:t>
            </a:r>
            <a:r>
              <a:rPr lang="en-US" altLang="zh-CN" sz="2000" dirty="0" smtClean="0"/>
              <a:t>log </a:t>
            </a:r>
            <a:r>
              <a:rPr lang="en-US" altLang="zh-CN" sz="2000" i="1" dirty="0" smtClean="0"/>
              <a:t>n</a:t>
            </a:r>
            <a:r>
              <a:rPr lang="en-US" altLang="zh-CN" sz="2000" dirty="0" smtClean="0">
                <a:cs typeface="Times New Roman" pitchFamily="18" charset="0"/>
              </a:rPr>
              <a:t>)</a:t>
            </a:r>
            <a:br>
              <a:rPr lang="en-US" altLang="zh-CN" sz="2000" dirty="0" smtClean="0">
                <a:cs typeface="Times New Roman" pitchFamily="18" charset="0"/>
              </a:rPr>
            </a:br>
            <a:endParaRPr lang="en-US" altLang="zh-CN" sz="2000" dirty="0" smtClean="0">
              <a:cs typeface="Times New Roman" pitchFamily="18" charset="0"/>
            </a:endParaRPr>
          </a:p>
          <a:p>
            <a:r>
              <a:rPr lang="en-US" altLang="zh-CN" sz="2000" dirty="0" smtClean="0">
                <a:cs typeface="Times New Roman" pitchFamily="18" charset="0"/>
              </a:rPr>
              <a:t>Disadvantages: </a:t>
            </a:r>
          </a:p>
          <a:p>
            <a:pPr lvl="1"/>
            <a:r>
              <a:rPr lang="en-US" altLang="zh-CN" sz="1600" dirty="0" smtClean="0">
                <a:cs typeface="Times New Roman" pitchFamily="18" charset="0"/>
              </a:rPr>
              <a:t>frequent rotations</a:t>
            </a:r>
          </a:p>
          <a:p>
            <a:pPr lvl="1"/>
            <a:r>
              <a:rPr lang="en-US" altLang="zh-CN" sz="1600" dirty="0" smtClean="0">
                <a:cs typeface="Times New Roman" pitchFamily="18" charset="0"/>
              </a:rPr>
              <a:t>Complexity to balance </a:t>
            </a:r>
            <a:br>
              <a:rPr lang="en-US" altLang="zh-CN" sz="1600" dirty="0" smtClean="0">
                <a:cs typeface="Times New Roman" pitchFamily="18" charset="0"/>
              </a:rPr>
            </a:br>
            <a:endParaRPr lang="en-US" altLang="zh-CN" sz="1600" dirty="0" smtClean="0">
              <a:cs typeface="Times New Roman" pitchFamily="18" charset="0"/>
            </a:endParaRPr>
          </a:p>
          <a:p>
            <a:r>
              <a:rPr lang="en-US" altLang="zh-CN" sz="2000" dirty="0" smtClean="0">
                <a:cs typeface="Times New Roman" pitchFamily="18" charset="0"/>
              </a:rPr>
              <a:t>A similar idea: </a:t>
            </a:r>
            <a:r>
              <a:rPr lang="en-US" altLang="zh-CN" sz="2000" i="1" dirty="0" smtClean="0">
                <a:solidFill>
                  <a:srgbClr val="7030A0"/>
                </a:solidFill>
                <a:cs typeface="Times New Roman" pitchFamily="18" charset="0"/>
              </a:rPr>
              <a:t>red-black trees</a:t>
            </a:r>
            <a:r>
              <a:rPr lang="en-US" altLang="zh-CN" sz="2000" dirty="0" smtClean="0">
                <a:solidFill>
                  <a:srgbClr val="7030A0"/>
                </a:solidFill>
                <a:cs typeface="Times New Roman" pitchFamily="18" charset="0"/>
              </a:rPr>
              <a:t> </a:t>
            </a:r>
            <a:r>
              <a:rPr lang="en-US" altLang="zh-CN" sz="2000" dirty="0" smtClean="0">
                <a:cs typeface="Times New Roman" pitchFamily="18" charset="0"/>
              </a:rPr>
              <a:t>(height of </a:t>
            </a:r>
            <a:r>
              <a:rPr lang="en-US" altLang="zh-CN" sz="2000" dirty="0" err="1" smtClean="0">
                <a:cs typeface="Times New Roman" pitchFamily="18" charset="0"/>
              </a:rPr>
              <a:t>subtrees</a:t>
            </a:r>
            <a:r>
              <a:rPr lang="en-US" altLang="zh-CN" sz="2000" dirty="0" smtClean="0">
                <a:cs typeface="Times New Roman" pitchFamily="18" charset="0"/>
              </a:rPr>
              <a:t> is allowed to differ by up to a factor of 2) </a:t>
            </a:r>
          </a:p>
        </p:txBody>
      </p:sp>
      <p:sp>
        <p:nvSpPr>
          <p:cNvPr id="2" name="文本框 1"/>
          <p:cNvSpPr txBox="1"/>
          <p:nvPr/>
        </p:nvSpPr>
        <p:spPr>
          <a:xfrm>
            <a:off x="5216103" y="1988840"/>
            <a:ext cx="3621504" cy="369332"/>
          </a:xfrm>
          <a:prstGeom prst="rect">
            <a:avLst/>
          </a:prstGeom>
          <a:noFill/>
        </p:spPr>
        <p:txBody>
          <a:bodyPr wrap="none" rtlCol="0">
            <a:spAutoFit/>
          </a:bodyPr>
          <a:lstStyle/>
          <a:p>
            <a:r>
              <a:rPr lang="zh-CN" altLang="en-US" dirty="0" smtClean="0">
                <a:solidFill>
                  <a:schemeClr val="accent5">
                    <a:lumMod val="50000"/>
                  </a:schemeClr>
                </a:solidFill>
              </a:rPr>
              <a:t>课堂讨论题：</a:t>
            </a:r>
            <a:r>
              <a:rPr lang="en-US" altLang="zh-CN" dirty="0" smtClean="0">
                <a:solidFill>
                  <a:schemeClr val="accent5">
                    <a:lumMod val="50000"/>
                  </a:schemeClr>
                </a:solidFill>
              </a:rPr>
              <a:t>How to compute it?</a:t>
            </a:r>
            <a:endParaRPr lang="zh-CN" altLang="en-US" dirty="0">
              <a:solidFill>
                <a:schemeClr val="accent5">
                  <a:lumMod val="50000"/>
                </a:schemeClr>
              </a:solidFill>
            </a:endParaRPr>
          </a:p>
        </p:txBody>
      </p:sp>
      <p:sp>
        <p:nvSpPr>
          <p:cNvPr id="6" name="文本框 5"/>
          <p:cNvSpPr txBox="1"/>
          <p:nvPr/>
        </p:nvSpPr>
        <p:spPr>
          <a:xfrm>
            <a:off x="5652120" y="1090065"/>
            <a:ext cx="3236784" cy="369332"/>
          </a:xfrm>
          <a:prstGeom prst="rect">
            <a:avLst/>
          </a:prstGeom>
          <a:noFill/>
        </p:spPr>
        <p:txBody>
          <a:bodyPr wrap="none" rtlCol="0">
            <a:spAutoFit/>
          </a:bodyPr>
          <a:lstStyle/>
          <a:p>
            <a:r>
              <a:rPr lang="zh-CN" altLang="en-US" dirty="0" smtClean="0">
                <a:solidFill>
                  <a:srgbClr val="FF0000"/>
                </a:solidFill>
              </a:rPr>
              <a:t>课外思考题：</a:t>
            </a:r>
            <a:r>
              <a:rPr lang="en-US" altLang="zh-CN" dirty="0" smtClean="0">
                <a:solidFill>
                  <a:srgbClr val="FF0000"/>
                </a:solidFill>
              </a:rPr>
              <a:t>How to prove it?</a:t>
            </a:r>
            <a:endParaRPr lang="zh-CN" altLang="en-US" dirty="0">
              <a:solidFill>
                <a:srgbClr val="FF0000"/>
              </a:solidFill>
            </a:endParaRPr>
          </a:p>
        </p:txBody>
      </p:sp>
      <p:sp>
        <p:nvSpPr>
          <p:cNvPr id="7" name="文本框 6"/>
          <p:cNvSpPr txBox="1"/>
          <p:nvPr/>
        </p:nvSpPr>
        <p:spPr>
          <a:xfrm>
            <a:off x="5434111" y="3244334"/>
            <a:ext cx="3198311" cy="369332"/>
          </a:xfrm>
          <a:prstGeom prst="rect">
            <a:avLst/>
          </a:prstGeom>
          <a:noFill/>
        </p:spPr>
        <p:txBody>
          <a:bodyPr wrap="none" rtlCol="0">
            <a:spAutoFit/>
          </a:bodyPr>
          <a:lstStyle/>
          <a:p>
            <a:r>
              <a:rPr lang="zh-CN" altLang="en-US" dirty="0" smtClean="0">
                <a:solidFill>
                  <a:schemeClr val="accent5">
                    <a:lumMod val="50000"/>
                  </a:schemeClr>
                </a:solidFill>
              </a:rPr>
              <a:t>课堂讨论题：</a:t>
            </a:r>
            <a:r>
              <a:rPr lang="en-US" altLang="zh-CN" dirty="0" smtClean="0">
                <a:solidFill>
                  <a:schemeClr val="accent5">
                    <a:lumMod val="50000"/>
                  </a:schemeClr>
                </a:solidFill>
              </a:rPr>
              <a:t>Delete &amp; Rotate</a:t>
            </a:r>
            <a:endParaRPr lang="zh-CN" altLang="en-US" dirty="0">
              <a:solidFill>
                <a:schemeClr val="accent5">
                  <a:lumMod val="50000"/>
                </a:schemeClr>
              </a:solidFill>
            </a:endParaRPr>
          </a:p>
        </p:txBody>
      </p:sp>
      <p:sp>
        <p:nvSpPr>
          <p:cNvPr id="3" name="灯片编号占位符 2"/>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39</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anim calcmode="lin" valueType="num">
                                      <p:cBhvr additive="base">
                                        <p:cTn id="7" dur="500" fill="hold"/>
                                        <p:tgtEl>
                                          <p:spTgt spid="645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451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4515">
                                            <p:txEl>
                                              <p:pRg st="1" end="1"/>
                                            </p:txEl>
                                          </p:spTgt>
                                        </p:tgtEl>
                                        <p:attrNameLst>
                                          <p:attrName>style.visibility</p:attrName>
                                        </p:attrNameLst>
                                      </p:cBhvr>
                                      <p:to>
                                        <p:strVal val="visible"/>
                                      </p:to>
                                    </p:set>
                                    <p:anim calcmode="lin" valueType="num">
                                      <p:cBhvr additive="base">
                                        <p:cTn id="11" dur="500" fill="hold"/>
                                        <p:tgtEl>
                                          <p:spTgt spid="6451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45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4515">
                                            <p:txEl>
                                              <p:pRg st="2" end="2"/>
                                            </p:txEl>
                                          </p:spTgt>
                                        </p:tgtEl>
                                        <p:attrNameLst>
                                          <p:attrName>style.visibility</p:attrName>
                                        </p:attrNameLst>
                                      </p:cBhvr>
                                      <p:to>
                                        <p:strVal val="visible"/>
                                      </p:to>
                                    </p:set>
                                    <p:anim calcmode="lin" valueType="num">
                                      <p:cBhvr additive="base">
                                        <p:cTn id="29" dur="500" fill="hold"/>
                                        <p:tgtEl>
                                          <p:spTgt spid="64515">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45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64515">
                                            <p:txEl>
                                              <p:pRg st="3" end="3"/>
                                            </p:txEl>
                                          </p:spTgt>
                                        </p:tgtEl>
                                        <p:attrNameLst>
                                          <p:attrName>style.visibility</p:attrName>
                                        </p:attrNameLst>
                                      </p:cBhvr>
                                      <p:to>
                                        <p:strVal val="visible"/>
                                      </p:to>
                                    </p:set>
                                    <p:anim calcmode="lin" valueType="num">
                                      <p:cBhvr additive="base">
                                        <p:cTn id="35" dur="500" fill="hold"/>
                                        <p:tgtEl>
                                          <p:spTgt spid="64515">
                                            <p:txEl>
                                              <p:pRg st="3" end="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451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ppt_x"/>
                                          </p:val>
                                        </p:tav>
                                        <p:tav tm="100000">
                                          <p:val>
                                            <p:strVal val="#ppt_x"/>
                                          </p:val>
                                        </p:tav>
                                      </p:tavLst>
                                    </p:anim>
                                    <p:anim calcmode="lin" valueType="num">
                                      <p:cBhvr additive="base">
                                        <p:cTn id="4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64515">
                                            <p:txEl>
                                              <p:pRg st="4" end="4"/>
                                            </p:txEl>
                                          </p:spTgt>
                                        </p:tgtEl>
                                        <p:attrNameLst>
                                          <p:attrName>style.visibility</p:attrName>
                                        </p:attrNameLst>
                                      </p:cBhvr>
                                      <p:to>
                                        <p:strVal val="visible"/>
                                      </p:to>
                                    </p:set>
                                    <p:anim calcmode="lin" valueType="num">
                                      <p:cBhvr additive="base">
                                        <p:cTn id="47" dur="500" fill="hold"/>
                                        <p:tgtEl>
                                          <p:spTgt spid="64515">
                                            <p:txEl>
                                              <p:pRg st="4" end="4"/>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64515">
                                            <p:txEl>
                                              <p:pRg st="4" end="4"/>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64515">
                                            <p:txEl>
                                              <p:pRg st="5" end="5"/>
                                            </p:txEl>
                                          </p:spTgt>
                                        </p:tgtEl>
                                        <p:attrNameLst>
                                          <p:attrName>style.visibility</p:attrName>
                                        </p:attrNameLst>
                                      </p:cBhvr>
                                      <p:to>
                                        <p:strVal val="visible"/>
                                      </p:to>
                                    </p:set>
                                    <p:anim calcmode="lin" valueType="num">
                                      <p:cBhvr additive="base">
                                        <p:cTn id="51" dur="500" fill="hold"/>
                                        <p:tgtEl>
                                          <p:spTgt spid="64515">
                                            <p:txEl>
                                              <p:pRg st="5" end="5"/>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64515">
                                            <p:txEl>
                                              <p:pRg st="5" end="5"/>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64515">
                                            <p:txEl>
                                              <p:pRg st="6" end="6"/>
                                            </p:txEl>
                                          </p:spTgt>
                                        </p:tgtEl>
                                        <p:attrNameLst>
                                          <p:attrName>style.visibility</p:attrName>
                                        </p:attrNameLst>
                                      </p:cBhvr>
                                      <p:to>
                                        <p:strVal val="visible"/>
                                      </p:to>
                                    </p:set>
                                    <p:anim calcmode="lin" valueType="num">
                                      <p:cBhvr additive="base">
                                        <p:cTn id="55" dur="500" fill="hold"/>
                                        <p:tgtEl>
                                          <p:spTgt spid="64515">
                                            <p:txEl>
                                              <p:pRg st="6" end="6"/>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6451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64515">
                                            <p:txEl>
                                              <p:pRg st="7" end="7"/>
                                            </p:txEl>
                                          </p:spTgt>
                                        </p:tgtEl>
                                        <p:attrNameLst>
                                          <p:attrName>style.visibility</p:attrName>
                                        </p:attrNameLst>
                                      </p:cBhvr>
                                      <p:to>
                                        <p:strVal val="visible"/>
                                      </p:to>
                                    </p:set>
                                    <p:anim calcmode="lin" valueType="num">
                                      <p:cBhvr additive="base">
                                        <p:cTn id="61" dur="500" fill="hold"/>
                                        <p:tgtEl>
                                          <p:spTgt spid="64515">
                                            <p:txEl>
                                              <p:pRg st="7" end="7"/>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6451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533400" y="314325"/>
            <a:ext cx="7664450" cy="685800"/>
          </a:xfrm>
        </p:spPr>
        <p:txBody>
          <a:bodyPr/>
          <a:lstStyle/>
          <a:p>
            <a:r>
              <a:rPr lang="en-US" altLang="zh-CN" dirty="0" smtClean="0">
                <a:ea typeface="宋体" charset="-122"/>
              </a:rPr>
              <a:t>   Transform and Conquer</a:t>
            </a:r>
          </a:p>
        </p:txBody>
      </p:sp>
      <p:sp>
        <p:nvSpPr>
          <p:cNvPr id="9219" name="Rectangle 3"/>
          <p:cNvSpPr>
            <a:spLocks noGrp="1" noChangeArrowheads="1"/>
          </p:cNvSpPr>
          <p:nvPr>
            <p:ph type="body" idx="1"/>
          </p:nvPr>
        </p:nvSpPr>
        <p:spPr>
          <a:xfrm>
            <a:off x="468313" y="2492375"/>
            <a:ext cx="8458200" cy="3767138"/>
          </a:xfrm>
        </p:spPr>
        <p:txBody>
          <a:bodyPr/>
          <a:lstStyle/>
          <a:p>
            <a:pPr>
              <a:buFont typeface="Monotype Sorts"/>
              <a:buNone/>
            </a:pPr>
            <a:r>
              <a:rPr lang="en-US" altLang="zh-CN" sz="2000" dirty="0" smtClean="0"/>
              <a:t>This group of techniques solves a problem by a </a:t>
            </a:r>
            <a:r>
              <a:rPr lang="en-US" altLang="zh-CN" sz="2000" i="1" dirty="0" smtClean="0"/>
              <a:t>transformation</a:t>
            </a:r>
            <a:r>
              <a:rPr lang="en-US" altLang="zh-CN" sz="2000" dirty="0" smtClean="0"/>
              <a:t> to</a:t>
            </a:r>
            <a:r>
              <a:rPr lang="en-US" altLang="zh-CN" sz="2000" i="1" dirty="0" smtClean="0"/>
              <a:t/>
            </a:r>
            <a:br>
              <a:rPr lang="en-US" altLang="zh-CN" sz="2000" i="1" dirty="0" smtClean="0"/>
            </a:br>
            <a:endParaRPr lang="en-US" altLang="zh-CN" sz="2000" dirty="0" smtClean="0"/>
          </a:p>
          <a:p>
            <a:r>
              <a:rPr lang="en-US" altLang="zh-CN" sz="2000" dirty="0" smtClean="0"/>
              <a:t>a simpler/more convenient instance of the same  problem </a:t>
            </a:r>
            <a:r>
              <a:rPr lang="en-US" altLang="zh-CN" sz="2000" b="1" dirty="0" smtClean="0">
                <a:solidFill>
                  <a:srgbClr val="00B0F0"/>
                </a:solidFill>
              </a:rPr>
              <a:t>(</a:t>
            </a:r>
            <a:r>
              <a:rPr lang="en-US" altLang="zh-CN" sz="2000" b="1" i="1" dirty="0" smtClean="0">
                <a:solidFill>
                  <a:srgbClr val="00B0F0"/>
                </a:solidFill>
              </a:rPr>
              <a:t>instance simplification</a:t>
            </a:r>
            <a:r>
              <a:rPr lang="en-US" altLang="zh-CN" sz="2000" dirty="0" smtClean="0"/>
              <a:t>) </a:t>
            </a:r>
            <a:br>
              <a:rPr lang="en-US" altLang="zh-CN" sz="2000" dirty="0" smtClean="0"/>
            </a:br>
            <a:endParaRPr lang="en-US" altLang="zh-CN" sz="2000" dirty="0" smtClean="0"/>
          </a:p>
          <a:p>
            <a:r>
              <a:rPr lang="en-US" altLang="zh-CN" sz="2000" dirty="0" smtClean="0"/>
              <a:t>a different representation of the same instance (</a:t>
            </a:r>
            <a:r>
              <a:rPr lang="en-US" altLang="zh-CN" sz="2000" b="1" i="1" dirty="0" smtClean="0">
                <a:solidFill>
                  <a:srgbClr val="00B0F0"/>
                </a:solidFill>
              </a:rPr>
              <a:t>representation change</a:t>
            </a:r>
            <a:r>
              <a:rPr lang="en-US" altLang="zh-CN" sz="2000" dirty="0" smtClean="0"/>
              <a:t>)</a:t>
            </a:r>
            <a:br>
              <a:rPr lang="en-US" altLang="zh-CN" sz="2000" dirty="0" smtClean="0"/>
            </a:br>
            <a:endParaRPr lang="en-US" altLang="zh-CN" sz="2000" dirty="0" smtClean="0"/>
          </a:p>
          <a:p>
            <a:r>
              <a:rPr lang="en-US" altLang="zh-CN" sz="2000" dirty="0" smtClean="0"/>
              <a:t>a different problem for which an algorithm is already available (</a:t>
            </a:r>
            <a:r>
              <a:rPr lang="en-US" altLang="zh-CN" sz="2000" b="1" i="1" dirty="0" smtClean="0">
                <a:solidFill>
                  <a:srgbClr val="00B0F0"/>
                </a:solidFill>
              </a:rPr>
              <a:t>problem reduction</a:t>
            </a:r>
            <a:r>
              <a:rPr lang="en-US" altLang="zh-CN" sz="2000" dirty="0" smtClean="0"/>
              <a:t>) </a:t>
            </a:r>
            <a:br>
              <a:rPr lang="en-US" altLang="zh-CN" sz="2000" dirty="0" smtClean="0"/>
            </a:br>
            <a:endParaRPr lang="en-US" altLang="zh-CN" sz="2000" dirty="0" smtClean="0"/>
          </a:p>
        </p:txBody>
      </p:sp>
      <p:sp>
        <p:nvSpPr>
          <p:cNvPr id="9220" name="Text Box 6"/>
          <p:cNvSpPr txBox="1">
            <a:spLocks noChangeArrowheads="1"/>
          </p:cNvSpPr>
          <p:nvPr/>
        </p:nvSpPr>
        <p:spPr bwMode="auto">
          <a:xfrm>
            <a:off x="1908175" y="1052513"/>
            <a:ext cx="5148263" cy="1371600"/>
          </a:xfrm>
          <a:prstGeom prst="rect">
            <a:avLst/>
          </a:prstGeom>
          <a:solidFill>
            <a:schemeClr val="bg1"/>
          </a:solidFill>
          <a:ln w="9525">
            <a:noFill/>
            <a:miter lim="800000"/>
            <a:headEnd/>
            <a:tailEnd/>
          </a:ln>
        </p:spPr>
        <p:txBody>
          <a:bodyPr lIns="378000" rIns="90000">
            <a:spAutoFit/>
          </a:bodyPr>
          <a:lstStyle/>
          <a:p>
            <a:r>
              <a:rPr lang="en-US" altLang="zh-CN" sz="2400">
                <a:solidFill>
                  <a:srgbClr val="FF3300"/>
                </a:solidFill>
              </a:rPr>
              <a:t>That’s the secret to life ... replace one worry with another.</a:t>
            </a:r>
          </a:p>
          <a:p>
            <a:pPr algn="r"/>
            <a:r>
              <a:rPr lang="en-US" altLang="zh-CN"/>
              <a:t>—— Charles M. Schulz</a:t>
            </a:r>
          </a:p>
          <a:p>
            <a:pPr algn="r"/>
            <a:r>
              <a:rPr lang="zh-CN" altLang="en-US"/>
              <a:t>美国漫画家，</a:t>
            </a:r>
            <a:r>
              <a:rPr lang="en-US" altLang="zh-CN"/>
              <a:t>Snoopy</a:t>
            </a:r>
            <a:r>
              <a:rPr lang="zh-CN" altLang="en-US"/>
              <a:t>之父</a:t>
            </a:r>
          </a:p>
        </p:txBody>
      </p:sp>
      <p:sp>
        <p:nvSpPr>
          <p:cNvPr id="2" name="矩形 1"/>
          <p:cNvSpPr/>
          <p:nvPr/>
        </p:nvSpPr>
        <p:spPr>
          <a:xfrm>
            <a:off x="1908175" y="5795972"/>
            <a:ext cx="5904656" cy="369332"/>
          </a:xfrm>
          <a:prstGeom prst="rect">
            <a:avLst/>
          </a:prstGeom>
        </p:spPr>
        <p:txBody>
          <a:bodyPr wrap="square">
            <a:spAutoFit/>
          </a:bodyPr>
          <a:lstStyle/>
          <a:p>
            <a:r>
              <a:rPr lang="zh-CN" altLang="en-US" dirty="0"/>
              <a:t>分两个阶段工作，即“</a:t>
            </a:r>
            <a:r>
              <a:rPr lang="zh-CN" altLang="en-US" b="1" u="sng" dirty="0">
                <a:solidFill>
                  <a:srgbClr val="FF3300"/>
                </a:solidFill>
              </a:rPr>
              <a:t>变</a:t>
            </a:r>
            <a:r>
              <a:rPr lang="zh-CN" altLang="en-US" dirty="0"/>
              <a:t>”阶段和“</a:t>
            </a:r>
            <a:r>
              <a:rPr lang="zh-CN" altLang="en-US" b="1" u="sng" dirty="0">
                <a:solidFill>
                  <a:srgbClr val="FF3300"/>
                </a:solidFill>
              </a:rPr>
              <a:t>治</a:t>
            </a:r>
            <a:r>
              <a:rPr lang="zh-CN" altLang="en-US" dirty="0"/>
              <a:t>”阶段</a:t>
            </a:r>
          </a:p>
        </p:txBody>
      </p:sp>
      <p:sp>
        <p:nvSpPr>
          <p:cNvPr id="3" name="灯片编号占位符 2"/>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4</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19">
                                            <p:txEl>
                                              <p:pRg st="1" end="1"/>
                                            </p:txEl>
                                          </p:spTgt>
                                        </p:tgtEl>
                                        <p:attrNameLst>
                                          <p:attrName>style.visibility</p:attrName>
                                        </p:attrNameLst>
                                      </p:cBhvr>
                                      <p:to>
                                        <p:strVal val="visible"/>
                                      </p:to>
                                    </p:set>
                                    <p:anim calcmode="lin" valueType="num">
                                      <p:cBhvr additive="base">
                                        <p:cTn id="7" dur="500" fill="hold"/>
                                        <p:tgtEl>
                                          <p:spTgt spid="921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2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219">
                                            <p:txEl>
                                              <p:pRg st="2" end="2"/>
                                            </p:txEl>
                                          </p:spTgt>
                                        </p:tgtEl>
                                        <p:attrNameLst>
                                          <p:attrName>style.visibility</p:attrName>
                                        </p:attrNameLst>
                                      </p:cBhvr>
                                      <p:to>
                                        <p:strVal val="visible"/>
                                      </p:to>
                                    </p:set>
                                    <p:anim calcmode="lin" valueType="num">
                                      <p:cBhvr additive="base">
                                        <p:cTn id="13" dur="500" fill="hold"/>
                                        <p:tgtEl>
                                          <p:spTgt spid="921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2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219">
                                            <p:txEl>
                                              <p:pRg st="3" end="3"/>
                                            </p:txEl>
                                          </p:spTgt>
                                        </p:tgtEl>
                                        <p:attrNameLst>
                                          <p:attrName>style.visibility</p:attrName>
                                        </p:attrNameLst>
                                      </p:cBhvr>
                                      <p:to>
                                        <p:strVal val="visible"/>
                                      </p:to>
                                    </p:set>
                                    <p:anim calcmode="lin" valueType="num">
                                      <p:cBhvr additive="base">
                                        <p:cTn id="19" dur="500" fill="hold"/>
                                        <p:tgtEl>
                                          <p:spTgt spid="921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21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685800" y="214536"/>
            <a:ext cx="7772400" cy="838200"/>
          </a:xfrm>
        </p:spPr>
        <p:txBody>
          <a:bodyPr lIns="92075" tIns="46038" rIns="92075" bIns="46038"/>
          <a:lstStyle/>
          <a:p>
            <a:r>
              <a:rPr lang="en-US" altLang="zh-CN" dirty="0" err="1" smtClean="0">
                <a:ea typeface="宋体" charset="-122"/>
              </a:rPr>
              <a:t>Multiway</a:t>
            </a:r>
            <a:r>
              <a:rPr lang="en-US" altLang="zh-CN" dirty="0" smtClean="0">
                <a:ea typeface="宋体" charset="-122"/>
              </a:rPr>
              <a:t> Search Trees</a:t>
            </a:r>
          </a:p>
        </p:txBody>
      </p:sp>
      <p:sp>
        <p:nvSpPr>
          <p:cNvPr id="66563" name="Rectangle 3"/>
          <p:cNvSpPr>
            <a:spLocks noGrp="1" noChangeArrowheads="1"/>
          </p:cNvSpPr>
          <p:nvPr>
            <p:ph type="body" idx="1"/>
          </p:nvPr>
        </p:nvSpPr>
        <p:spPr>
          <a:xfrm>
            <a:off x="685800" y="1143000"/>
            <a:ext cx="8458200" cy="5286375"/>
          </a:xfrm>
        </p:spPr>
        <p:txBody>
          <a:bodyPr lIns="92075" tIns="46038" rIns="92075" bIns="46038"/>
          <a:lstStyle/>
          <a:p>
            <a:pPr marL="0" indent="0">
              <a:lnSpc>
                <a:spcPct val="90000"/>
              </a:lnSpc>
              <a:buFont typeface="Monotype Sorts"/>
              <a:buNone/>
            </a:pPr>
            <a:r>
              <a:rPr lang="en-US" altLang="zh-CN" sz="2000" u="sng" dirty="0" smtClean="0"/>
              <a:t>Definition</a:t>
            </a:r>
            <a:r>
              <a:rPr lang="en-US" altLang="zh-CN" sz="2000" dirty="0" smtClean="0"/>
              <a:t>   A </a:t>
            </a:r>
            <a:r>
              <a:rPr lang="en-US" altLang="zh-CN" sz="2000" i="1" dirty="0" err="1" smtClean="0"/>
              <a:t>multiway</a:t>
            </a:r>
            <a:r>
              <a:rPr lang="en-US" altLang="zh-CN" sz="2000" i="1" dirty="0" smtClean="0"/>
              <a:t> search tree</a:t>
            </a:r>
            <a:r>
              <a:rPr lang="en-US" altLang="zh-CN" sz="2000" dirty="0" smtClean="0"/>
              <a:t> is a search tree that allows</a:t>
            </a:r>
            <a:br>
              <a:rPr lang="en-US" altLang="zh-CN" sz="2000" dirty="0" smtClean="0"/>
            </a:br>
            <a:r>
              <a:rPr lang="en-US" altLang="zh-CN" sz="2000" dirty="0" smtClean="0"/>
              <a:t>more than one key in the same node of the tree.</a:t>
            </a:r>
          </a:p>
          <a:p>
            <a:pPr marL="0" indent="0">
              <a:lnSpc>
                <a:spcPct val="90000"/>
              </a:lnSpc>
              <a:buFont typeface="Monotype Sorts"/>
              <a:buNone/>
            </a:pPr>
            <a:endParaRPr lang="en-US" altLang="zh-CN" sz="2000" dirty="0" smtClean="0"/>
          </a:p>
          <a:p>
            <a:pPr marL="0" indent="0">
              <a:lnSpc>
                <a:spcPct val="90000"/>
              </a:lnSpc>
              <a:buFont typeface="Monotype Sorts"/>
              <a:buNone/>
            </a:pPr>
            <a:r>
              <a:rPr lang="en-US" altLang="zh-CN" sz="2000" u="sng" dirty="0" smtClean="0"/>
              <a:t>Definition</a:t>
            </a:r>
            <a:r>
              <a:rPr lang="en-US" altLang="zh-CN" sz="2000" dirty="0" smtClean="0"/>
              <a:t>   A node of a search tree is called an </a:t>
            </a:r>
            <a:r>
              <a:rPr lang="en-US" altLang="zh-CN" sz="2000" i="1" dirty="0" smtClean="0"/>
              <a:t>n</a:t>
            </a:r>
            <a:r>
              <a:rPr lang="en-US" altLang="zh-CN" sz="2000" dirty="0" smtClean="0"/>
              <a:t>-</a:t>
            </a:r>
            <a:r>
              <a:rPr lang="en-US" altLang="zh-CN" sz="2000" i="1" dirty="0" smtClean="0"/>
              <a:t>node</a:t>
            </a:r>
            <a:r>
              <a:rPr lang="en-US" altLang="zh-CN" sz="2000" dirty="0" smtClean="0"/>
              <a:t> if it contains </a:t>
            </a:r>
            <a:r>
              <a:rPr lang="en-US" altLang="zh-CN" sz="2000" i="1" dirty="0" smtClean="0"/>
              <a:t>n-</a:t>
            </a:r>
            <a:r>
              <a:rPr lang="en-US" altLang="zh-CN" sz="2000" dirty="0" smtClean="0"/>
              <a:t>1 ordered keys (which divide the entire key range into </a:t>
            </a:r>
            <a:r>
              <a:rPr lang="en-US" altLang="zh-CN" sz="2000" i="1" dirty="0" smtClean="0"/>
              <a:t>n</a:t>
            </a:r>
            <a:r>
              <a:rPr lang="en-US" altLang="zh-CN" sz="2000" dirty="0" smtClean="0"/>
              <a:t> intervals pointed to by the node’s </a:t>
            </a:r>
            <a:r>
              <a:rPr lang="en-US" altLang="zh-CN" sz="2000" i="1" dirty="0" smtClean="0"/>
              <a:t> n </a:t>
            </a:r>
            <a:r>
              <a:rPr lang="en-US" altLang="zh-CN" sz="2000" dirty="0" smtClean="0"/>
              <a:t>links to its children):</a:t>
            </a:r>
            <a:br>
              <a:rPr lang="en-US" altLang="zh-CN" sz="2000" dirty="0" smtClean="0"/>
            </a:br>
            <a:endParaRPr lang="en-US" altLang="zh-CN" sz="2000" dirty="0" smtClean="0"/>
          </a:p>
          <a:p>
            <a:pPr marL="0" indent="0">
              <a:lnSpc>
                <a:spcPct val="90000"/>
              </a:lnSpc>
              <a:buFont typeface="Monotype Sorts"/>
              <a:buNone/>
            </a:pPr>
            <a:r>
              <a:rPr lang="en-US" altLang="zh-CN" sz="2000" dirty="0" smtClean="0"/>
              <a:t>		</a:t>
            </a:r>
            <a:r>
              <a:rPr lang="en-US" altLang="zh-CN" sz="2000" baseline="-25000" dirty="0" smtClean="0"/>
              <a:t/>
            </a:r>
            <a:br>
              <a:rPr lang="en-US" altLang="zh-CN" sz="2000" baseline="-25000" dirty="0" smtClean="0"/>
            </a:br>
            <a:endParaRPr lang="en-US" altLang="zh-CN" sz="2000" baseline="-25000" dirty="0" smtClean="0"/>
          </a:p>
          <a:p>
            <a:pPr marL="0" indent="0">
              <a:lnSpc>
                <a:spcPct val="90000"/>
              </a:lnSpc>
              <a:buFont typeface="Monotype Sorts"/>
              <a:buNone/>
            </a:pPr>
            <a:r>
              <a:rPr lang="en-US" altLang="zh-CN" sz="2000" dirty="0" smtClean="0"/>
              <a:t>                                                                                                   </a:t>
            </a:r>
            <a:endParaRPr lang="en-US" altLang="zh-CN" sz="2000" baseline="-25000" dirty="0" smtClean="0"/>
          </a:p>
          <a:p>
            <a:pPr marL="0" indent="0">
              <a:lnSpc>
                <a:spcPct val="90000"/>
              </a:lnSpc>
              <a:buFont typeface="Monotype Sorts"/>
              <a:buNone/>
            </a:pPr>
            <a:endParaRPr lang="en-US" altLang="zh-CN" sz="2000" baseline="-25000" dirty="0" smtClean="0"/>
          </a:p>
          <a:p>
            <a:pPr marL="0" indent="0">
              <a:lnSpc>
                <a:spcPct val="90000"/>
              </a:lnSpc>
              <a:buFont typeface="Monotype Sorts"/>
              <a:buNone/>
            </a:pPr>
            <a:r>
              <a:rPr lang="en-US" altLang="zh-CN" sz="2000" dirty="0" smtClean="0"/>
              <a:t>							</a:t>
            </a:r>
          </a:p>
          <a:p>
            <a:pPr marL="0" indent="0">
              <a:lnSpc>
                <a:spcPct val="90000"/>
              </a:lnSpc>
              <a:buFont typeface="Monotype Sorts"/>
              <a:buNone/>
            </a:pPr>
            <a:endParaRPr lang="en-US" altLang="zh-CN" sz="2000" dirty="0" smtClean="0"/>
          </a:p>
          <a:p>
            <a:pPr marL="0" indent="0">
              <a:lnSpc>
                <a:spcPct val="90000"/>
              </a:lnSpc>
              <a:buFont typeface="Monotype Sorts"/>
              <a:buNone/>
            </a:pPr>
            <a:r>
              <a:rPr lang="en-US" altLang="zh-CN" sz="2000" dirty="0" smtClean="0"/>
              <a:t/>
            </a:r>
            <a:br>
              <a:rPr lang="en-US" altLang="zh-CN" sz="2000" dirty="0" smtClean="0"/>
            </a:br>
            <a:r>
              <a:rPr lang="en-US" altLang="zh-CN" sz="2000" dirty="0" smtClean="0"/>
              <a:t> </a:t>
            </a:r>
            <a:br>
              <a:rPr lang="en-US" altLang="zh-CN" sz="2000" dirty="0" smtClean="0"/>
            </a:br>
            <a:r>
              <a:rPr lang="en-US" altLang="zh-CN" sz="2000" dirty="0" smtClean="0"/>
              <a:t>Note: Every node in a classical binary search tree is a 2-node</a:t>
            </a:r>
          </a:p>
          <a:p>
            <a:pPr marL="0" indent="0">
              <a:lnSpc>
                <a:spcPct val="90000"/>
              </a:lnSpc>
              <a:buFont typeface="Monotype Sorts"/>
              <a:buNone/>
            </a:pPr>
            <a:r>
              <a:rPr lang="en-US" altLang="zh-CN" sz="2000" dirty="0" smtClean="0"/>
              <a:t>  </a:t>
            </a:r>
          </a:p>
        </p:txBody>
      </p:sp>
      <p:sp>
        <p:nvSpPr>
          <p:cNvPr id="66564" name="Oval 4"/>
          <p:cNvSpPr>
            <a:spLocks noChangeArrowheads="1"/>
          </p:cNvSpPr>
          <p:nvPr/>
        </p:nvSpPr>
        <p:spPr bwMode="auto">
          <a:xfrm>
            <a:off x="2857500" y="3429000"/>
            <a:ext cx="3657600" cy="855663"/>
          </a:xfrm>
          <a:prstGeom prst="ellipse">
            <a:avLst/>
          </a:prstGeom>
          <a:solidFill>
            <a:schemeClr val="accent1"/>
          </a:solidFill>
          <a:ln w="12700">
            <a:solidFill>
              <a:schemeClr val="bg2"/>
            </a:solidFill>
            <a:round/>
            <a:headEnd type="none" w="sm" len="sm"/>
            <a:tailEnd type="none" w="sm" len="sm"/>
          </a:ln>
        </p:spPr>
        <p:txBody>
          <a:bodyPr wrap="none" anchor="ctr"/>
          <a:lstStyle/>
          <a:p>
            <a:r>
              <a:rPr lang="en-US" altLang="zh-CN" i="1" dirty="0">
                <a:solidFill>
                  <a:schemeClr val="bg2"/>
                </a:solidFill>
              </a:rPr>
              <a:t>k</a:t>
            </a:r>
            <a:r>
              <a:rPr lang="en-US" altLang="zh-CN" baseline="-25000" dirty="0">
                <a:solidFill>
                  <a:schemeClr val="bg2"/>
                </a:solidFill>
              </a:rPr>
              <a:t>1</a:t>
            </a:r>
            <a:r>
              <a:rPr lang="en-US" altLang="zh-CN" dirty="0">
                <a:solidFill>
                  <a:schemeClr val="bg2"/>
                </a:solidFill>
              </a:rPr>
              <a:t>  &lt;  </a:t>
            </a:r>
            <a:r>
              <a:rPr lang="en-US" altLang="zh-CN" i="1" dirty="0">
                <a:solidFill>
                  <a:schemeClr val="bg2"/>
                </a:solidFill>
              </a:rPr>
              <a:t>k</a:t>
            </a:r>
            <a:r>
              <a:rPr lang="en-US" altLang="zh-CN" baseline="-25000" dirty="0">
                <a:solidFill>
                  <a:schemeClr val="bg2"/>
                </a:solidFill>
              </a:rPr>
              <a:t>2</a:t>
            </a:r>
            <a:r>
              <a:rPr lang="en-US" altLang="zh-CN" i="1" baseline="-25000" dirty="0">
                <a:solidFill>
                  <a:schemeClr val="bg2"/>
                </a:solidFill>
              </a:rPr>
              <a:t>  </a:t>
            </a:r>
            <a:r>
              <a:rPr lang="en-US" altLang="zh-CN" i="1" dirty="0">
                <a:solidFill>
                  <a:schemeClr val="bg2"/>
                </a:solidFill>
              </a:rPr>
              <a:t>&lt; </a:t>
            </a:r>
            <a:r>
              <a:rPr lang="en-US" altLang="zh-CN" dirty="0">
                <a:solidFill>
                  <a:schemeClr val="bg2"/>
                </a:solidFill>
              </a:rPr>
              <a:t>… &lt;  </a:t>
            </a:r>
            <a:r>
              <a:rPr lang="en-US" altLang="zh-CN" i="1" dirty="0">
                <a:solidFill>
                  <a:schemeClr val="bg2"/>
                </a:solidFill>
              </a:rPr>
              <a:t>k</a:t>
            </a:r>
            <a:r>
              <a:rPr lang="en-US" altLang="zh-CN" baseline="-25000" dirty="0">
                <a:solidFill>
                  <a:schemeClr val="bg2"/>
                </a:solidFill>
              </a:rPr>
              <a:t>n-1</a:t>
            </a:r>
            <a:endParaRPr lang="en-US" altLang="zh-CN" baseline="-25000" dirty="0"/>
          </a:p>
        </p:txBody>
      </p:sp>
      <p:sp>
        <p:nvSpPr>
          <p:cNvPr id="66565" name="Oval 5"/>
          <p:cNvSpPr>
            <a:spLocks noChangeArrowheads="1"/>
          </p:cNvSpPr>
          <p:nvPr/>
        </p:nvSpPr>
        <p:spPr bwMode="auto">
          <a:xfrm>
            <a:off x="1447800" y="4814888"/>
            <a:ext cx="1066800" cy="609600"/>
          </a:xfrm>
          <a:prstGeom prst="ellipse">
            <a:avLst/>
          </a:prstGeom>
          <a:solidFill>
            <a:schemeClr val="accent1"/>
          </a:solidFill>
          <a:ln w="12700">
            <a:solidFill>
              <a:srgbClr val="FF0000"/>
            </a:solidFill>
            <a:round/>
            <a:headEnd type="none" w="sm" len="sm"/>
            <a:tailEnd type="none" w="sm" len="sm"/>
          </a:ln>
        </p:spPr>
        <p:txBody>
          <a:bodyPr wrap="none" anchor="ctr"/>
          <a:lstStyle/>
          <a:p>
            <a:r>
              <a:rPr lang="en-US" altLang="zh-CN">
                <a:solidFill>
                  <a:schemeClr val="bg2"/>
                </a:solidFill>
              </a:rPr>
              <a:t>&lt; </a:t>
            </a:r>
            <a:r>
              <a:rPr lang="en-US" altLang="zh-CN" i="1">
                <a:solidFill>
                  <a:schemeClr val="bg2"/>
                </a:solidFill>
              </a:rPr>
              <a:t>k</a:t>
            </a:r>
            <a:r>
              <a:rPr lang="en-US" altLang="zh-CN" baseline="-25000">
                <a:solidFill>
                  <a:schemeClr val="bg2"/>
                </a:solidFill>
              </a:rPr>
              <a:t>1</a:t>
            </a:r>
            <a:endParaRPr lang="en-US" altLang="zh-CN" baseline="-25000"/>
          </a:p>
        </p:txBody>
      </p:sp>
      <p:sp>
        <p:nvSpPr>
          <p:cNvPr id="66566" name="Oval 6"/>
          <p:cNvSpPr>
            <a:spLocks noChangeArrowheads="1"/>
          </p:cNvSpPr>
          <p:nvPr/>
        </p:nvSpPr>
        <p:spPr bwMode="auto">
          <a:xfrm>
            <a:off x="3429000" y="4814888"/>
            <a:ext cx="1295400" cy="609600"/>
          </a:xfrm>
          <a:prstGeom prst="ellipse">
            <a:avLst/>
          </a:prstGeom>
          <a:solidFill>
            <a:schemeClr val="accent1"/>
          </a:solidFill>
          <a:ln w="12700">
            <a:solidFill>
              <a:srgbClr val="FF0000"/>
            </a:solidFill>
            <a:round/>
            <a:headEnd type="none" w="sm" len="sm"/>
            <a:tailEnd type="none" w="sm" len="sm"/>
          </a:ln>
        </p:spPr>
        <p:txBody>
          <a:bodyPr wrap="none" anchor="ctr"/>
          <a:lstStyle/>
          <a:p>
            <a:r>
              <a:rPr lang="en-US" altLang="zh-CN">
                <a:solidFill>
                  <a:schemeClr val="bg2"/>
                </a:solidFill>
              </a:rPr>
              <a:t>[</a:t>
            </a:r>
            <a:r>
              <a:rPr lang="en-US" altLang="zh-CN" i="1">
                <a:solidFill>
                  <a:schemeClr val="bg2"/>
                </a:solidFill>
              </a:rPr>
              <a:t>k</a:t>
            </a:r>
            <a:r>
              <a:rPr lang="en-US" altLang="zh-CN" baseline="-25000">
                <a:solidFill>
                  <a:schemeClr val="bg2"/>
                </a:solidFill>
              </a:rPr>
              <a:t>1</a:t>
            </a:r>
            <a:r>
              <a:rPr lang="en-US" altLang="zh-CN">
                <a:solidFill>
                  <a:schemeClr val="bg2"/>
                </a:solidFill>
              </a:rPr>
              <a:t>, </a:t>
            </a:r>
            <a:r>
              <a:rPr lang="en-US" altLang="zh-CN" i="1">
                <a:solidFill>
                  <a:schemeClr val="bg2"/>
                </a:solidFill>
              </a:rPr>
              <a:t>k</a:t>
            </a:r>
            <a:r>
              <a:rPr lang="en-US" altLang="zh-CN" baseline="-25000">
                <a:solidFill>
                  <a:schemeClr val="bg2"/>
                </a:solidFill>
              </a:rPr>
              <a:t>2</a:t>
            </a:r>
            <a:r>
              <a:rPr lang="en-US" altLang="zh-CN" i="1" baseline="-25000">
                <a:solidFill>
                  <a:schemeClr val="bg2"/>
                </a:solidFill>
              </a:rPr>
              <a:t> </a:t>
            </a:r>
            <a:r>
              <a:rPr lang="en-US" altLang="zh-CN">
                <a:solidFill>
                  <a:schemeClr val="bg2"/>
                </a:solidFill>
              </a:rPr>
              <a:t>)</a:t>
            </a:r>
            <a:endParaRPr lang="en-US" altLang="zh-CN"/>
          </a:p>
        </p:txBody>
      </p:sp>
      <p:sp>
        <p:nvSpPr>
          <p:cNvPr id="66567" name="Oval 7"/>
          <p:cNvSpPr>
            <a:spLocks noChangeArrowheads="1"/>
          </p:cNvSpPr>
          <p:nvPr/>
        </p:nvSpPr>
        <p:spPr bwMode="auto">
          <a:xfrm>
            <a:off x="6096000" y="4814888"/>
            <a:ext cx="1219200" cy="533400"/>
          </a:xfrm>
          <a:prstGeom prst="ellipse">
            <a:avLst/>
          </a:prstGeom>
          <a:solidFill>
            <a:schemeClr val="accent1"/>
          </a:solidFill>
          <a:ln w="12700">
            <a:solidFill>
              <a:srgbClr val="FF0000"/>
            </a:solidFill>
            <a:round/>
            <a:headEnd type="none" w="sm" len="sm"/>
            <a:tailEnd type="none" w="sm" len="sm"/>
          </a:ln>
        </p:spPr>
        <p:txBody>
          <a:bodyPr wrap="none" anchor="ctr"/>
          <a:lstStyle/>
          <a:p>
            <a:r>
              <a:rPr lang="en-US" altLang="zh-CN">
                <a:solidFill>
                  <a:schemeClr val="bg2"/>
                </a:solidFill>
                <a:sym typeface="Symbol" pitchFamily="18" charset="2"/>
              </a:rPr>
              <a:t></a:t>
            </a:r>
            <a:r>
              <a:rPr lang="en-US" altLang="zh-CN">
                <a:solidFill>
                  <a:schemeClr val="bg2"/>
                </a:solidFill>
              </a:rPr>
              <a:t> </a:t>
            </a:r>
            <a:r>
              <a:rPr lang="en-US" altLang="zh-CN" i="1">
                <a:solidFill>
                  <a:schemeClr val="bg2"/>
                </a:solidFill>
              </a:rPr>
              <a:t>k</a:t>
            </a:r>
            <a:r>
              <a:rPr lang="en-US" altLang="zh-CN" i="1" baseline="-25000">
                <a:solidFill>
                  <a:schemeClr val="bg2"/>
                </a:solidFill>
              </a:rPr>
              <a:t>n-</a:t>
            </a:r>
            <a:r>
              <a:rPr lang="en-US" altLang="zh-CN" baseline="-25000">
                <a:solidFill>
                  <a:schemeClr val="bg2"/>
                </a:solidFill>
              </a:rPr>
              <a:t>1</a:t>
            </a:r>
            <a:endParaRPr lang="en-US" altLang="zh-CN" baseline="-25000"/>
          </a:p>
        </p:txBody>
      </p:sp>
      <p:sp>
        <p:nvSpPr>
          <p:cNvPr id="66568" name="Line 8"/>
          <p:cNvSpPr>
            <a:spLocks noChangeShapeType="1"/>
          </p:cNvSpPr>
          <p:nvPr/>
        </p:nvSpPr>
        <p:spPr bwMode="auto">
          <a:xfrm flipH="1">
            <a:off x="1981200" y="4129088"/>
            <a:ext cx="1295400" cy="685800"/>
          </a:xfrm>
          <a:prstGeom prst="line">
            <a:avLst/>
          </a:prstGeom>
          <a:noFill/>
          <a:ln w="12700">
            <a:solidFill>
              <a:srgbClr val="FF0000"/>
            </a:solidFill>
            <a:round/>
            <a:headEnd type="none" w="sm" len="sm"/>
            <a:tailEnd type="none" w="sm" len="sm"/>
          </a:ln>
        </p:spPr>
        <p:txBody>
          <a:bodyPr wrap="none" anchor="ctr"/>
          <a:lstStyle/>
          <a:p>
            <a:endParaRPr lang="zh-CN" altLang="en-US"/>
          </a:p>
        </p:txBody>
      </p:sp>
      <p:sp>
        <p:nvSpPr>
          <p:cNvPr id="66569" name="Line 9"/>
          <p:cNvSpPr>
            <a:spLocks noChangeShapeType="1"/>
          </p:cNvSpPr>
          <p:nvPr/>
        </p:nvSpPr>
        <p:spPr bwMode="auto">
          <a:xfrm>
            <a:off x="4038600" y="4281488"/>
            <a:ext cx="0" cy="533400"/>
          </a:xfrm>
          <a:prstGeom prst="line">
            <a:avLst/>
          </a:prstGeom>
          <a:noFill/>
          <a:ln w="12700">
            <a:solidFill>
              <a:srgbClr val="FF0000"/>
            </a:solidFill>
            <a:round/>
            <a:headEnd type="none" w="sm" len="sm"/>
            <a:tailEnd type="none" w="sm" len="sm"/>
          </a:ln>
        </p:spPr>
        <p:txBody>
          <a:bodyPr wrap="none" anchor="ctr"/>
          <a:lstStyle/>
          <a:p>
            <a:endParaRPr lang="zh-CN" altLang="en-US"/>
          </a:p>
        </p:txBody>
      </p:sp>
      <p:sp>
        <p:nvSpPr>
          <p:cNvPr id="66570" name="Line 10"/>
          <p:cNvSpPr>
            <a:spLocks noChangeShapeType="1"/>
          </p:cNvSpPr>
          <p:nvPr/>
        </p:nvSpPr>
        <p:spPr bwMode="auto">
          <a:xfrm>
            <a:off x="6172200" y="4129088"/>
            <a:ext cx="533400" cy="685800"/>
          </a:xfrm>
          <a:prstGeom prst="line">
            <a:avLst/>
          </a:prstGeom>
          <a:noFill/>
          <a:ln w="12700">
            <a:solidFill>
              <a:srgbClr val="FF0000"/>
            </a:solidFill>
            <a:round/>
            <a:headEnd type="none" w="sm" len="sm"/>
            <a:tailEnd type="none" w="sm" len="sm"/>
          </a:ln>
        </p:spPr>
        <p:txBody>
          <a:bodyPr wrap="none" anchor="ctr"/>
          <a:lstStyle/>
          <a:p>
            <a:endParaRPr lang="zh-CN" altLang="en-US"/>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40</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6563">
                                            <p:txEl>
                                              <p:pRg st="0" end="0"/>
                                            </p:txEl>
                                          </p:spTgt>
                                        </p:tgtEl>
                                        <p:attrNameLst>
                                          <p:attrName>style.visibility</p:attrName>
                                        </p:attrNameLst>
                                      </p:cBhvr>
                                      <p:to>
                                        <p:strVal val="visible"/>
                                      </p:to>
                                    </p:set>
                                    <p:anim calcmode="lin" valueType="num">
                                      <p:cBhvr additive="base">
                                        <p:cTn id="7" dur="500" fill="hold"/>
                                        <p:tgtEl>
                                          <p:spTgt spid="6656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656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6563">
                                            <p:txEl>
                                              <p:pRg st="2" end="2"/>
                                            </p:txEl>
                                          </p:spTgt>
                                        </p:tgtEl>
                                        <p:attrNameLst>
                                          <p:attrName>style.visibility</p:attrName>
                                        </p:attrNameLst>
                                      </p:cBhvr>
                                      <p:to>
                                        <p:strVal val="visible"/>
                                      </p:to>
                                    </p:set>
                                    <p:anim calcmode="lin" valueType="num">
                                      <p:cBhvr additive="base">
                                        <p:cTn id="13" dur="500" fill="hold"/>
                                        <p:tgtEl>
                                          <p:spTgt spid="6656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656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6564"/>
                                        </p:tgtEl>
                                        <p:attrNameLst>
                                          <p:attrName>style.visibility</p:attrName>
                                        </p:attrNameLst>
                                      </p:cBhvr>
                                      <p:to>
                                        <p:strVal val="visible"/>
                                      </p:to>
                                    </p:set>
                                    <p:anim calcmode="lin" valueType="num">
                                      <p:cBhvr additive="base">
                                        <p:cTn id="19" dur="500" fill="hold"/>
                                        <p:tgtEl>
                                          <p:spTgt spid="66564"/>
                                        </p:tgtEl>
                                        <p:attrNameLst>
                                          <p:attrName>ppt_x</p:attrName>
                                        </p:attrNameLst>
                                      </p:cBhvr>
                                      <p:tavLst>
                                        <p:tav tm="0">
                                          <p:val>
                                            <p:strVal val="#ppt_x"/>
                                          </p:val>
                                        </p:tav>
                                        <p:tav tm="100000">
                                          <p:val>
                                            <p:strVal val="#ppt_x"/>
                                          </p:val>
                                        </p:tav>
                                      </p:tavLst>
                                    </p:anim>
                                    <p:anim calcmode="lin" valueType="num">
                                      <p:cBhvr additive="base">
                                        <p:cTn id="20" dur="500" fill="hold"/>
                                        <p:tgtEl>
                                          <p:spTgt spid="6656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6565"/>
                                        </p:tgtEl>
                                        <p:attrNameLst>
                                          <p:attrName>style.visibility</p:attrName>
                                        </p:attrNameLst>
                                      </p:cBhvr>
                                      <p:to>
                                        <p:strVal val="visible"/>
                                      </p:to>
                                    </p:set>
                                    <p:anim calcmode="lin" valueType="num">
                                      <p:cBhvr additive="base">
                                        <p:cTn id="23" dur="500" fill="hold"/>
                                        <p:tgtEl>
                                          <p:spTgt spid="66565"/>
                                        </p:tgtEl>
                                        <p:attrNameLst>
                                          <p:attrName>ppt_x</p:attrName>
                                        </p:attrNameLst>
                                      </p:cBhvr>
                                      <p:tavLst>
                                        <p:tav tm="0">
                                          <p:val>
                                            <p:strVal val="#ppt_x"/>
                                          </p:val>
                                        </p:tav>
                                        <p:tav tm="100000">
                                          <p:val>
                                            <p:strVal val="#ppt_x"/>
                                          </p:val>
                                        </p:tav>
                                      </p:tavLst>
                                    </p:anim>
                                    <p:anim calcmode="lin" valueType="num">
                                      <p:cBhvr additive="base">
                                        <p:cTn id="24" dur="500" fill="hold"/>
                                        <p:tgtEl>
                                          <p:spTgt spid="6656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6566"/>
                                        </p:tgtEl>
                                        <p:attrNameLst>
                                          <p:attrName>style.visibility</p:attrName>
                                        </p:attrNameLst>
                                      </p:cBhvr>
                                      <p:to>
                                        <p:strVal val="visible"/>
                                      </p:to>
                                    </p:set>
                                    <p:anim calcmode="lin" valueType="num">
                                      <p:cBhvr additive="base">
                                        <p:cTn id="27" dur="500" fill="hold"/>
                                        <p:tgtEl>
                                          <p:spTgt spid="66566"/>
                                        </p:tgtEl>
                                        <p:attrNameLst>
                                          <p:attrName>ppt_x</p:attrName>
                                        </p:attrNameLst>
                                      </p:cBhvr>
                                      <p:tavLst>
                                        <p:tav tm="0">
                                          <p:val>
                                            <p:strVal val="#ppt_x"/>
                                          </p:val>
                                        </p:tav>
                                        <p:tav tm="100000">
                                          <p:val>
                                            <p:strVal val="#ppt_x"/>
                                          </p:val>
                                        </p:tav>
                                      </p:tavLst>
                                    </p:anim>
                                    <p:anim calcmode="lin" valueType="num">
                                      <p:cBhvr additive="base">
                                        <p:cTn id="28" dur="500" fill="hold"/>
                                        <p:tgtEl>
                                          <p:spTgt spid="6656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6567"/>
                                        </p:tgtEl>
                                        <p:attrNameLst>
                                          <p:attrName>style.visibility</p:attrName>
                                        </p:attrNameLst>
                                      </p:cBhvr>
                                      <p:to>
                                        <p:strVal val="visible"/>
                                      </p:to>
                                    </p:set>
                                    <p:anim calcmode="lin" valueType="num">
                                      <p:cBhvr additive="base">
                                        <p:cTn id="31" dur="500" fill="hold"/>
                                        <p:tgtEl>
                                          <p:spTgt spid="66567"/>
                                        </p:tgtEl>
                                        <p:attrNameLst>
                                          <p:attrName>ppt_x</p:attrName>
                                        </p:attrNameLst>
                                      </p:cBhvr>
                                      <p:tavLst>
                                        <p:tav tm="0">
                                          <p:val>
                                            <p:strVal val="#ppt_x"/>
                                          </p:val>
                                        </p:tav>
                                        <p:tav tm="100000">
                                          <p:val>
                                            <p:strVal val="#ppt_x"/>
                                          </p:val>
                                        </p:tav>
                                      </p:tavLst>
                                    </p:anim>
                                    <p:anim calcmode="lin" valueType="num">
                                      <p:cBhvr additive="base">
                                        <p:cTn id="32" dur="500" fill="hold"/>
                                        <p:tgtEl>
                                          <p:spTgt spid="6656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66568"/>
                                        </p:tgtEl>
                                        <p:attrNameLst>
                                          <p:attrName>style.visibility</p:attrName>
                                        </p:attrNameLst>
                                      </p:cBhvr>
                                      <p:to>
                                        <p:strVal val="visible"/>
                                      </p:to>
                                    </p:set>
                                    <p:anim calcmode="lin" valueType="num">
                                      <p:cBhvr additive="base">
                                        <p:cTn id="35" dur="500" fill="hold"/>
                                        <p:tgtEl>
                                          <p:spTgt spid="66568"/>
                                        </p:tgtEl>
                                        <p:attrNameLst>
                                          <p:attrName>ppt_x</p:attrName>
                                        </p:attrNameLst>
                                      </p:cBhvr>
                                      <p:tavLst>
                                        <p:tav tm="0">
                                          <p:val>
                                            <p:strVal val="#ppt_x"/>
                                          </p:val>
                                        </p:tav>
                                        <p:tav tm="100000">
                                          <p:val>
                                            <p:strVal val="#ppt_x"/>
                                          </p:val>
                                        </p:tav>
                                      </p:tavLst>
                                    </p:anim>
                                    <p:anim calcmode="lin" valueType="num">
                                      <p:cBhvr additive="base">
                                        <p:cTn id="36" dur="500" fill="hold"/>
                                        <p:tgtEl>
                                          <p:spTgt spid="6656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66569"/>
                                        </p:tgtEl>
                                        <p:attrNameLst>
                                          <p:attrName>style.visibility</p:attrName>
                                        </p:attrNameLst>
                                      </p:cBhvr>
                                      <p:to>
                                        <p:strVal val="visible"/>
                                      </p:to>
                                    </p:set>
                                    <p:anim calcmode="lin" valueType="num">
                                      <p:cBhvr additive="base">
                                        <p:cTn id="39" dur="500" fill="hold"/>
                                        <p:tgtEl>
                                          <p:spTgt spid="66569"/>
                                        </p:tgtEl>
                                        <p:attrNameLst>
                                          <p:attrName>ppt_x</p:attrName>
                                        </p:attrNameLst>
                                      </p:cBhvr>
                                      <p:tavLst>
                                        <p:tav tm="0">
                                          <p:val>
                                            <p:strVal val="#ppt_x"/>
                                          </p:val>
                                        </p:tav>
                                        <p:tav tm="100000">
                                          <p:val>
                                            <p:strVal val="#ppt_x"/>
                                          </p:val>
                                        </p:tav>
                                      </p:tavLst>
                                    </p:anim>
                                    <p:anim calcmode="lin" valueType="num">
                                      <p:cBhvr additive="base">
                                        <p:cTn id="40" dur="500" fill="hold"/>
                                        <p:tgtEl>
                                          <p:spTgt spid="6656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66570"/>
                                        </p:tgtEl>
                                        <p:attrNameLst>
                                          <p:attrName>style.visibility</p:attrName>
                                        </p:attrNameLst>
                                      </p:cBhvr>
                                      <p:to>
                                        <p:strVal val="visible"/>
                                      </p:to>
                                    </p:set>
                                    <p:anim calcmode="lin" valueType="num">
                                      <p:cBhvr additive="base">
                                        <p:cTn id="43" dur="500" fill="hold"/>
                                        <p:tgtEl>
                                          <p:spTgt spid="66570"/>
                                        </p:tgtEl>
                                        <p:attrNameLst>
                                          <p:attrName>ppt_x</p:attrName>
                                        </p:attrNameLst>
                                      </p:cBhvr>
                                      <p:tavLst>
                                        <p:tav tm="0">
                                          <p:val>
                                            <p:strVal val="#ppt_x"/>
                                          </p:val>
                                        </p:tav>
                                        <p:tav tm="100000">
                                          <p:val>
                                            <p:strVal val="#ppt_x"/>
                                          </p:val>
                                        </p:tav>
                                      </p:tavLst>
                                    </p:anim>
                                    <p:anim calcmode="lin" valueType="num">
                                      <p:cBhvr additive="base">
                                        <p:cTn id="44" dur="500" fill="hold"/>
                                        <p:tgtEl>
                                          <p:spTgt spid="6657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6563">
                                            <p:txEl>
                                              <p:pRg st="8" end="8"/>
                                            </p:txEl>
                                          </p:spTgt>
                                        </p:tgtEl>
                                        <p:attrNameLst>
                                          <p:attrName>style.visibility</p:attrName>
                                        </p:attrNameLst>
                                      </p:cBhvr>
                                      <p:to>
                                        <p:strVal val="visible"/>
                                      </p:to>
                                    </p:set>
                                    <p:anim calcmode="lin" valueType="num">
                                      <p:cBhvr additive="base">
                                        <p:cTn id="49" dur="500" fill="hold"/>
                                        <p:tgtEl>
                                          <p:spTgt spid="6656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656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4" grpId="0" animBg="1"/>
      <p:bldP spid="66565" grpId="0" animBg="1"/>
      <p:bldP spid="66566" grpId="0" animBg="1"/>
      <p:bldP spid="66567" grpId="0" animBg="1"/>
      <p:bldP spid="66568" grpId="0" animBg="1"/>
      <p:bldP spid="66569" grpId="0" animBg="1"/>
      <p:bldP spid="6657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609600" y="242888"/>
            <a:ext cx="7588250" cy="685800"/>
          </a:xfrm>
        </p:spPr>
        <p:txBody>
          <a:bodyPr lIns="92075" tIns="46038" rIns="92075" bIns="46038"/>
          <a:lstStyle/>
          <a:p>
            <a:r>
              <a:rPr lang="en-US" altLang="zh-CN" smtClean="0">
                <a:ea typeface="宋体" charset="-122"/>
              </a:rPr>
              <a:t>2-3 Tree </a:t>
            </a:r>
          </a:p>
        </p:txBody>
      </p:sp>
      <p:sp>
        <p:nvSpPr>
          <p:cNvPr id="68611" name="Rectangle 3"/>
          <p:cNvSpPr>
            <a:spLocks noGrp="1" noChangeArrowheads="1"/>
          </p:cNvSpPr>
          <p:nvPr>
            <p:ph type="body" sz="half" idx="1"/>
          </p:nvPr>
        </p:nvSpPr>
        <p:spPr>
          <a:xfrm>
            <a:off x="285750" y="1143000"/>
            <a:ext cx="8534400" cy="5362575"/>
          </a:xfrm>
        </p:spPr>
        <p:txBody>
          <a:bodyPr lIns="92075" tIns="46038" rIns="92075" bIns="46038"/>
          <a:lstStyle/>
          <a:p>
            <a:pPr marL="0" indent="0">
              <a:lnSpc>
                <a:spcPct val="80000"/>
              </a:lnSpc>
              <a:buFont typeface="Monotype Sorts"/>
              <a:buNone/>
            </a:pPr>
            <a:r>
              <a:rPr lang="en-US" altLang="zh-CN" sz="2400" u="sng" dirty="0" smtClean="0"/>
              <a:t>Definition</a:t>
            </a:r>
            <a:r>
              <a:rPr lang="en-US" altLang="zh-CN" sz="2400" dirty="0" smtClean="0"/>
              <a:t>   A </a:t>
            </a:r>
            <a:r>
              <a:rPr lang="en-US" altLang="zh-CN" sz="2400" i="1" dirty="0" smtClean="0"/>
              <a:t>2-3 tree</a:t>
            </a:r>
            <a:r>
              <a:rPr lang="en-US" altLang="zh-CN" sz="2400" dirty="0" smtClean="0"/>
              <a:t> is a search tree that</a:t>
            </a:r>
          </a:p>
          <a:p>
            <a:pPr marL="0" indent="0">
              <a:lnSpc>
                <a:spcPct val="80000"/>
              </a:lnSpc>
            </a:pPr>
            <a:r>
              <a:rPr lang="en-US" altLang="zh-CN" sz="2400" dirty="0" smtClean="0"/>
              <a:t>  may have 2-nodes and 3-nodes</a:t>
            </a:r>
          </a:p>
          <a:p>
            <a:pPr marL="0" indent="0">
              <a:lnSpc>
                <a:spcPct val="80000"/>
              </a:lnSpc>
            </a:pPr>
            <a:r>
              <a:rPr lang="en-US" altLang="zh-CN" sz="2400" dirty="0" smtClean="0"/>
              <a:t>  height-balanced (all leaves are on the same level)</a:t>
            </a:r>
          </a:p>
          <a:p>
            <a:pPr marL="0" indent="0">
              <a:lnSpc>
                <a:spcPct val="80000"/>
              </a:lnSpc>
              <a:buFont typeface="Monotype Sorts"/>
              <a:buNone/>
            </a:pPr>
            <a:endParaRPr lang="en-US" altLang="zh-CN" sz="2400" dirty="0" smtClean="0"/>
          </a:p>
          <a:p>
            <a:pPr marL="0" indent="0">
              <a:lnSpc>
                <a:spcPct val="80000"/>
              </a:lnSpc>
              <a:buFont typeface="Monotype Sorts"/>
              <a:buNone/>
            </a:pPr>
            <a:r>
              <a:rPr lang="en-US" altLang="zh-CN" sz="1200" dirty="0" smtClean="0"/>
              <a:t/>
            </a:r>
            <a:br>
              <a:rPr lang="en-US" altLang="zh-CN" sz="1200" dirty="0" smtClean="0"/>
            </a:br>
            <a:r>
              <a:rPr lang="en-US" altLang="zh-CN" sz="1200" dirty="0" smtClean="0"/>
              <a:t/>
            </a:r>
            <a:br>
              <a:rPr lang="en-US" altLang="zh-CN" sz="1200" dirty="0" smtClean="0"/>
            </a:br>
            <a:r>
              <a:rPr lang="en-US" altLang="zh-CN" sz="1200" dirty="0" smtClean="0"/>
              <a:t/>
            </a:r>
            <a:br>
              <a:rPr lang="en-US" altLang="zh-CN" sz="1200" dirty="0" smtClean="0"/>
            </a:br>
            <a:endParaRPr lang="en-US" altLang="zh-CN" sz="1200" dirty="0" smtClean="0"/>
          </a:p>
          <a:p>
            <a:pPr marL="0" indent="0">
              <a:lnSpc>
                <a:spcPct val="80000"/>
              </a:lnSpc>
              <a:buFont typeface="Monotype Sorts"/>
              <a:buNone/>
            </a:pPr>
            <a:endParaRPr lang="en-US" altLang="zh-CN" sz="1200" dirty="0" smtClean="0"/>
          </a:p>
          <a:p>
            <a:pPr marL="0" indent="0">
              <a:lnSpc>
                <a:spcPct val="80000"/>
              </a:lnSpc>
              <a:buFont typeface="Monotype Sorts"/>
              <a:buNone/>
            </a:pPr>
            <a:r>
              <a:rPr lang="en-US" altLang="zh-CN" sz="1200" dirty="0" smtClean="0"/>
              <a:t/>
            </a:r>
            <a:br>
              <a:rPr lang="en-US" altLang="zh-CN" sz="1200" dirty="0" smtClean="0"/>
            </a:br>
            <a:r>
              <a:rPr lang="en-US" altLang="zh-CN" sz="1200" dirty="0" smtClean="0"/>
              <a:t/>
            </a:r>
            <a:br>
              <a:rPr lang="en-US" altLang="zh-CN" sz="1200" dirty="0" smtClean="0"/>
            </a:br>
            <a:r>
              <a:rPr lang="en-US" altLang="zh-CN" sz="1200" dirty="0" smtClean="0"/>
              <a:t/>
            </a:r>
            <a:br>
              <a:rPr lang="en-US" altLang="zh-CN" sz="1200" dirty="0" smtClean="0"/>
            </a:br>
            <a:r>
              <a:rPr lang="en-US" altLang="zh-CN" sz="1200" dirty="0" smtClean="0"/>
              <a:t/>
            </a:r>
            <a:br>
              <a:rPr lang="en-US" altLang="zh-CN" sz="1200" dirty="0" smtClean="0"/>
            </a:br>
            <a:r>
              <a:rPr lang="en-US" altLang="zh-CN" sz="1200" dirty="0" smtClean="0"/>
              <a:t/>
            </a:r>
            <a:br>
              <a:rPr lang="en-US" altLang="zh-CN" sz="1200" dirty="0" smtClean="0"/>
            </a:br>
            <a:r>
              <a:rPr lang="en-US" altLang="zh-CN" sz="1200" dirty="0" smtClean="0"/>
              <a:t/>
            </a:r>
            <a:br>
              <a:rPr lang="en-US" altLang="zh-CN" sz="1200" dirty="0" smtClean="0"/>
            </a:br>
            <a:r>
              <a:rPr lang="en-US" altLang="zh-CN" sz="1200" dirty="0" smtClean="0"/>
              <a:t/>
            </a:r>
            <a:br>
              <a:rPr lang="en-US" altLang="zh-CN" sz="1200" dirty="0" smtClean="0"/>
            </a:br>
            <a:endParaRPr lang="en-US" altLang="zh-CN" sz="1200" dirty="0" smtClean="0"/>
          </a:p>
          <a:p>
            <a:pPr marL="0" indent="0">
              <a:lnSpc>
                <a:spcPct val="80000"/>
              </a:lnSpc>
              <a:buFont typeface="Monotype Sorts"/>
              <a:buNone/>
            </a:pPr>
            <a:endParaRPr lang="en-US" altLang="zh-CN" sz="2400" dirty="0" smtClean="0"/>
          </a:p>
          <a:p>
            <a:pPr marL="0" indent="0">
              <a:lnSpc>
                <a:spcPct val="80000"/>
              </a:lnSpc>
              <a:buFont typeface="Monotype Sorts"/>
              <a:buNone/>
            </a:pPr>
            <a:r>
              <a:rPr lang="en-US" altLang="zh-CN" sz="2400" dirty="0" smtClean="0"/>
              <a:t>A 2-3 tree is constructed by successive insertions of keys given, with a 3-nodes, it’s split into two with the middle key promoted to the parent. </a:t>
            </a:r>
          </a:p>
          <a:p>
            <a:pPr marL="0" indent="0">
              <a:lnSpc>
                <a:spcPct val="80000"/>
              </a:lnSpc>
              <a:buFont typeface="Monotype Sorts"/>
              <a:buNone/>
            </a:pPr>
            <a:endParaRPr lang="en-US" altLang="zh-CN" sz="2400" dirty="0" smtClean="0"/>
          </a:p>
        </p:txBody>
      </p:sp>
      <p:pic>
        <p:nvPicPr>
          <p:cNvPr id="68612" name="Picture 4" descr="Fig 6"/>
          <p:cNvPicPr>
            <a:picLocks noGrp="1" noChangeAspect="1" noChangeArrowheads="1"/>
          </p:cNvPicPr>
          <p:nvPr>
            <p:ph sz="half" idx="2"/>
          </p:nvPr>
        </p:nvPicPr>
        <p:blipFill>
          <a:blip r:embed="rId3" cstate="print"/>
          <a:srcRect/>
          <a:stretch>
            <a:fillRect/>
          </a:stretch>
        </p:blipFill>
        <p:spPr>
          <a:xfrm>
            <a:off x="714375" y="2357438"/>
            <a:ext cx="7391400" cy="2524125"/>
          </a:xfrm>
        </p:spPr>
      </p:pic>
      <p:sp>
        <p:nvSpPr>
          <p:cNvPr id="2" name="灯片编号占位符 1"/>
          <p:cNvSpPr>
            <a:spLocks noGrp="1"/>
          </p:cNvSpPr>
          <p:nvPr>
            <p:ph type="sldNum" sz="quarter" idx="12"/>
          </p:nvPr>
        </p:nvSpPr>
        <p:spPr/>
        <p:txBody>
          <a:bodyPr/>
          <a:lstStyle/>
          <a:p>
            <a:pPr>
              <a:defRPr/>
            </a:pPr>
            <a:r>
              <a:rPr lang="en-US" altLang="zh-CN" smtClean="0"/>
              <a:t>Chapter 6- </a:t>
            </a:r>
            <a:fld id="{C491BF85-F3FE-4F11-8AEE-8DFF2A21861A}" type="slidenum">
              <a:rPr lang="en-US" altLang="zh-CN" smtClean="0"/>
              <a:pPr>
                <a:defRPr/>
              </a:pPr>
              <a:t>41</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8611">
                                            <p:txEl>
                                              <p:pRg st="0" end="0"/>
                                            </p:txEl>
                                          </p:spTgt>
                                        </p:tgtEl>
                                        <p:attrNameLst>
                                          <p:attrName>style.visibility</p:attrName>
                                        </p:attrNameLst>
                                      </p:cBhvr>
                                      <p:to>
                                        <p:strVal val="visible"/>
                                      </p:to>
                                    </p:set>
                                    <p:anim calcmode="lin" valueType="num">
                                      <p:cBhvr additive="base">
                                        <p:cTn id="7" dur="500" fill="hold"/>
                                        <p:tgtEl>
                                          <p:spTgt spid="686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861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8611">
                                            <p:txEl>
                                              <p:pRg st="1" end="1"/>
                                            </p:txEl>
                                          </p:spTgt>
                                        </p:tgtEl>
                                        <p:attrNameLst>
                                          <p:attrName>style.visibility</p:attrName>
                                        </p:attrNameLst>
                                      </p:cBhvr>
                                      <p:to>
                                        <p:strVal val="visible"/>
                                      </p:to>
                                    </p:set>
                                    <p:anim calcmode="lin" valueType="num">
                                      <p:cBhvr additive="base">
                                        <p:cTn id="11" dur="500" fill="hold"/>
                                        <p:tgtEl>
                                          <p:spTgt spid="68611">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8611">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8611">
                                            <p:txEl>
                                              <p:pRg st="2" end="2"/>
                                            </p:txEl>
                                          </p:spTgt>
                                        </p:tgtEl>
                                        <p:attrNameLst>
                                          <p:attrName>style.visibility</p:attrName>
                                        </p:attrNameLst>
                                      </p:cBhvr>
                                      <p:to>
                                        <p:strVal val="visible"/>
                                      </p:to>
                                    </p:set>
                                    <p:anim calcmode="lin" valueType="num">
                                      <p:cBhvr additive="base">
                                        <p:cTn id="15" dur="500" fill="hold"/>
                                        <p:tgtEl>
                                          <p:spTgt spid="68611">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86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8612"/>
                                        </p:tgtEl>
                                        <p:attrNameLst>
                                          <p:attrName>style.visibility</p:attrName>
                                        </p:attrNameLst>
                                      </p:cBhvr>
                                      <p:to>
                                        <p:strVal val="visible"/>
                                      </p:to>
                                    </p:set>
                                    <p:anim calcmode="lin" valueType="num">
                                      <p:cBhvr additive="base">
                                        <p:cTn id="21" dur="500" fill="hold"/>
                                        <p:tgtEl>
                                          <p:spTgt spid="68612"/>
                                        </p:tgtEl>
                                        <p:attrNameLst>
                                          <p:attrName>ppt_x</p:attrName>
                                        </p:attrNameLst>
                                      </p:cBhvr>
                                      <p:tavLst>
                                        <p:tav tm="0">
                                          <p:val>
                                            <p:strVal val="#ppt_x"/>
                                          </p:val>
                                        </p:tav>
                                        <p:tav tm="100000">
                                          <p:val>
                                            <p:strVal val="#ppt_x"/>
                                          </p:val>
                                        </p:tav>
                                      </p:tavLst>
                                    </p:anim>
                                    <p:anim calcmode="lin" valueType="num">
                                      <p:cBhvr additive="base">
                                        <p:cTn id="22" dur="500" fill="hold"/>
                                        <p:tgtEl>
                                          <p:spTgt spid="686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8611">
                                            <p:txEl>
                                              <p:pRg st="8" end="8"/>
                                            </p:txEl>
                                          </p:spTgt>
                                        </p:tgtEl>
                                        <p:attrNameLst>
                                          <p:attrName>style.visibility</p:attrName>
                                        </p:attrNameLst>
                                      </p:cBhvr>
                                      <p:to>
                                        <p:strVal val="visible"/>
                                      </p:to>
                                    </p:set>
                                    <p:anim calcmode="lin" valueType="num">
                                      <p:cBhvr additive="base">
                                        <p:cTn id="27" dur="500" fill="hold"/>
                                        <p:tgtEl>
                                          <p:spTgt spid="68611">
                                            <p:txEl>
                                              <p:pRg st="8" end="8"/>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8611">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142875" y="152400"/>
            <a:ext cx="7588250" cy="685800"/>
          </a:xfrm>
        </p:spPr>
        <p:txBody>
          <a:bodyPr lIns="92075" tIns="46038" rIns="92075" bIns="46038"/>
          <a:lstStyle/>
          <a:p>
            <a:r>
              <a:rPr lang="en-US" altLang="zh-CN" sz="3600" smtClean="0">
                <a:ea typeface="宋体" charset="-122"/>
              </a:rPr>
              <a:t>2-3 tree construction – an example</a:t>
            </a:r>
          </a:p>
        </p:txBody>
      </p:sp>
      <p:sp>
        <p:nvSpPr>
          <p:cNvPr id="70659" name="Rectangle 3"/>
          <p:cNvSpPr>
            <a:spLocks noGrp="1" noChangeArrowheads="1"/>
          </p:cNvSpPr>
          <p:nvPr>
            <p:ph type="body" sz="half" idx="1"/>
          </p:nvPr>
        </p:nvSpPr>
        <p:spPr>
          <a:xfrm>
            <a:off x="285750" y="1071563"/>
            <a:ext cx="8534400" cy="4905375"/>
          </a:xfrm>
        </p:spPr>
        <p:txBody>
          <a:bodyPr lIns="92075" tIns="46038" rIns="92075" bIns="46038"/>
          <a:lstStyle/>
          <a:p>
            <a:pPr marL="0" indent="0">
              <a:buFont typeface="Monotype Sorts"/>
              <a:buNone/>
            </a:pPr>
            <a:r>
              <a:rPr lang="en-US" altLang="zh-CN" dirty="0" smtClean="0"/>
              <a:t>Construct a 2-3 tree the list  9, 5, 8, 3, 2, 4, 7</a:t>
            </a:r>
            <a:r>
              <a:rPr lang="en-US" altLang="zh-CN" sz="2000" dirty="0" smtClean="0"/>
              <a:t> </a:t>
            </a:r>
          </a:p>
          <a:p>
            <a:pPr marL="0" indent="0">
              <a:buFont typeface="Monotype Sorts"/>
              <a:buNone/>
            </a:pPr>
            <a:endParaRPr lang="en-US" altLang="zh-CN" sz="2000" dirty="0" smtClean="0"/>
          </a:p>
          <a:p>
            <a:pPr marL="0" indent="0">
              <a:buFont typeface="Monotype Sorts"/>
              <a:buNone/>
            </a:pPr>
            <a:endParaRPr lang="en-US" altLang="zh-CN" dirty="0" smtClean="0"/>
          </a:p>
        </p:txBody>
      </p:sp>
      <p:pic>
        <p:nvPicPr>
          <p:cNvPr id="70660" name="Picture 4" descr="Fig 6"/>
          <p:cNvPicPr>
            <a:picLocks noGrp="1" noChangeAspect="1" noChangeArrowheads="1"/>
          </p:cNvPicPr>
          <p:nvPr>
            <p:ph sz="half" idx="2"/>
          </p:nvPr>
        </p:nvPicPr>
        <p:blipFill>
          <a:blip r:embed="rId3" cstate="print"/>
          <a:srcRect/>
          <a:stretch>
            <a:fillRect/>
          </a:stretch>
        </p:blipFill>
        <p:spPr>
          <a:xfrm>
            <a:off x="285750" y="1714500"/>
            <a:ext cx="8610600" cy="4375150"/>
          </a:xfrm>
        </p:spPr>
      </p:pic>
      <p:sp>
        <p:nvSpPr>
          <p:cNvPr id="2" name="灯片编号占位符 1"/>
          <p:cNvSpPr>
            <a:spLocks noGrp="1"/>
          </p:cNvSpPr>
          <p:nvPr>
            <p:ph type="sldNum" sz="quarter" idx="12"/>
          </p:nvPr>
        </p:nvSpPr>
        <p:spPr/>
        <p:txBody>
          <a:bodyPr/>
          <a:lstStyle/>
          <a:p>
            <a:pPr>
              <a:defRPr/>
            </a:pPr>
            <a:r>
              <a:rPr lang="en-US" altLang="zh-CN" smtClean="0"/>
              <a:t>Chapter 6- </a:t>
            </a:r>
            <a:fld id="{C491BF85-F3FE-4F11-8AEE-8DFF2A21861A}" type="slidenum">
              <a:rPr lang="en-US" altLang="zh-CN" smtClean="0"/>
              <a:pPr>
                <a:defRPr/>
              </a:pPr>
              <a:t>42</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0659">
                                            <p:txEl>
                                              <p:pRg st="0" end="0"/>
                                            </p:txEl>
                                          </p:spTgt>
                                        </p:tgtEl>
                                        <p:attrNameLst>
                                          <p:attrName>style.visibility</p:attrName>
                                        </p:attrNameLst>
                                      </p:cBhvr>
                                      <p:to>
                                        <p:strVal val="visible"/>
                                      </p:to>
                                    </p:set>
                                    <p:anim calcmode="lin" valueType="num">
                                      <p:cBhvr additive="base">
                                        <p:cTn id="7" dur="500" fill="hold"/>
                                        <p:tgtEl>
                                          <p:spTgt spid="7065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065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0660"/>
                                        </p:tgtEl>
                                        <p:attrNameLst>
                                          <p:attrName>style.visibility</p:attrName>
                                        </p:attrNameLst>
                                      </p:cBhvr>
                                      <p:to>
                                        <p:strVal val="visible"/>
                                      </p:to>
                                    </p:set>
                                    <p:anim calcmode="lin" valueType="num">
                                      <p:cBhvr additive="base">
                                        <p:cTn id="13" dur="500" fill="hold"/>
                                        <p:tgtEl>
                                          <p:spTgt spid="70660"/>
                                        </p:tgtEl>
                                        <p:attrNameLst>
                                          <p:attrName>ppt_x</p:attrName>
                                        </p:attrNameLst>
                                      </p:cBhvr>
                                      <p:tavLst>
                                        <p:tav tm="0">
                                          <p:val>
                                            <p:strVal val="#ppt_x"/>
                                          </p:val>
                                        </p:tav>
                                        <p:tav tm="100000">
                                          <p:val>
                                            <p:strVal val="#ppt_x"/>
                                          </p:val>
                                        </p:tav>
                                      </p:tavLst>
                                    </p:anim>
                                    <p:anim calcmode="lin" valueType="num">
                                      <p:cBhvr additive="base">
                                        <p:cTn id="14" dur="500" fill="hold"/>
                                        <p:tgtEl>
                                          <p:spTgt spid="706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Rectangle 2"/>
          <p:cNvSpPr>
            <a:spLocks noGrp="1" noChangeArrowheads="1"/>
          </p:cNvSpPr>
          <p:nvPr>
            <p:ph type="title"/>
          </p:nvPr>
        </p:nvSpPr>
        <p:spPr/>
        <p:txBody>
          <a:bodyPr/>
          <a:lstStyle/>
          <a:p>
            <a:endParaRPr lang="zh-CN" altLang="en-US"/>
          </a:p>
        </p:txBody>
      </p:sp>
      <p:sp>
        <p:nvSpPr>
          <p:cNvPr id="569347" name="Rectangle 3"/>
          <p:cNvSpPr>
            <a:spLocks noGrp="1" noChangeArrowheads="1"/>
          </p:cNvSpPr>
          <p:nvPr>
            <p:ph type="body" idx="1"/>
          </p:nvPr>
        </p:nvSpPr>
        <p:spPr/>
        <p:txBody>
          <a:bodyPr/>
          <a:lstStyle/>
          <a:p>
            <a:r>
              <a:rPr lang="zh-CN" altLang="en-US">
                <a:solidFill>
                  <a:srgbClr val="FF0066"/>
                </a:solidFill>
              </a:rPr>
              <a:t>搜索算法</a:t>
            </a:r>
          </a:p>
          <a:p>
            <a:r>
              <a:rPr lang="zh-CN" altLang="en-US"/>
              <a:t>如果待搜索树的根是</a:t>
            </a:r>
            <a:r>
              <a:rPr lang="en-US" altLang="zh-CN"/>
              <a:t>2-node</a:t>
            </a:r>
            <a:r>
              <a:rPr lang="zh-CN" altLang="en-US"/>
              <a:t>型结点，搜索操作与二叉搜索树搜索操作相同；</a:t>
            </a:r>
          </a:p>
          <a:p>
            <a:r>
              <a:rPr lang="zh-CN" altLang="en-US"/>
              <a:t>如果待搜索树的根是</a:t>
            </a:r>
            <a:r>
              <a:rPr lang="en-US" altLang="zh-CN"/>
              <a:t>3-node</a:t>
            </a:r>
            <a:r>
              <a:rPr lang="zh-CN" altLang="en-US"/>
              <a:t>型结点，最多只需要比较两次就可以知道是搜索成功还是需要向</a:t>
            </a:r>
            <a:r>
              <a:rPr lang="en-US" altLang="zh-CN"/>
              <a:t>3</a:t>
            </a:r>
            <a:r>
              <a:rPr lang="zh-CN" altLang="en-US"/>
              <a:t>棵子树继续递归搜索。</a:t>
            </a:r>
          </a:p>
          <a:p>
            <a:endParaRPr lang="zh-CN" altLang="en-US"/>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43</a:t>
            </a:fld>
            <a:endParaRPr lang="en-US" altLang="zh-CN"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3" name="Rectangle 3"/>
          <p:cNvSpPr>
            <a:spLocks noGrp="1" noChangeArrowheads="1"/>
          </p:cNvSpPr>
          <p:nvPr>
            <p:ph type="body" idx="1"/>
          </p:nvPr>
        </p:nvSpPr>
        <p:spPr>
          <a:xfrm>
            <a:off x="179388" y="980728"/>
            <a:ext cx="8713787" cy="5616922"/>
          </a:xfrm>
        </p:spPr>
        <p:txBody>
          <a:bodyPr/>
          <a:lstStyle/>
          <a:p>
            <a:r>
              <a:rPr lang="zh-CN" altLang="en-US" sz="2400" dirty="0">
                <a:solidFill>
                  <a:srgbClr val="FF0066"/>
                </a:solidFill>
                <a:latin typeface="Times New Roman" pitchFamily="18" charset="0"/>
                <a:ea typeface="方正书宋简体" pitchFamily="65" charset="-122"/>
              </a:rPr>
              <a:t>插入算法：</a:t>
            </a:r>
          </a:p>
          <a:p>
            <a:r>
              <a:rPr lang="zh-CN" altLang="en-US" sz="2400" dirty="0">
                <a:latin typeface="Times New Roman" pitchFamily="18" charset="0"/>
                <a:ea typeface="方正书宋简体" pitchFamily="65" charset="-122"/>
              </a:rPr>
              <a:t>当一个结点</a:t>
            </a:r>
            <a:r>
              <a:rPr lang="en-US" altLang="zh-CN" sz="2400" dirty="0">
                <a:latin typeface="Times New Roman" pitchFamily="18" charset="0"/>
                <a:cs typeface="Times New Roman" pitchFamily="18" charset="0"/>
              </a:rPr>
              <a:t>x</a:t>
            </a:r>
            <a:r>
              <a:rPr lang="zh-CN" altLang="en-US" sz="2400" dirty="0">
                <a:latin typeface="Times New Roman" pitchFamily="18" charset="0"/>
                <a:ea typeface="方正书宋简体" pitchFamily="65" charset="-122"/>
              </a:rPr>
              <a:t>需要插入到</a:t>
            </a:r>
            <a:r>
              <a:rPr lang="en-US" altLang="zh-CN" sz="2400" dirty="0">
                <a:latin typeface="Times New Roman" pitchFamily="18" charset="0"/>
              </a:rPr>
              <a:t>2-3</a:t>
            </a:r>
            <a:r>
              <a:rPr lang="zh-CN" altLang="en-US" sz="2400" dirty="0">
                <a:latin typeface="Times New Roman" pitchFamily="18" charset="0"/>
                <a:ea typeface="方正书宋简体" pitchFamily="65" charset="-122"/>
              </a:rPr>
              <a:t>树中的时候，总是根据它的大小关系，把其插入到叶结点中。</a:t>
            </a:r>
          </a:p>
          <a:p>
            <a:r>
              <a:rPr lang="zh-CN" altLang="en-US" sz="2400" dirty="0">
                <a:latin typeface="Times New Roman" pitchFamily="18" charset="0"/>
                <a:ea typeface="方正书宋简体" pitchFamily="65" charset="-122"/>
              </a:rPr>
              <a:t>插入前首先调用搜索算法找到待插入的叶结点，如果该叶结点是</a:t>
            </a:r>
            <a:r>
              <a:rPr lang="en-US" altLang="zh-CN" sz="2400" dirty="0">
                <a:latin typeface="Times New Roman" pitchFamily="18" charset="0"/>
              </a:rPr>
              <a:t>2-node</a:t>
            </a:r>
            <a:r>
              <a:rPr lang="zh-CN" altLang="en-US" sz="2400" dirty="0">
                <a:latin typeface="Times New Roman" pitchFamily="18" charset="0"/>
                <a:ea typeface="方正书宋简体" pitchFamily="65" charset="-122"/>
              </a:rPr>
              <a:t>型的，则直接插入即可；</a:t>
            </a:r>
          </a:p>
          <a:p>
            <a:r>
              <a:rPr lang="zh-CN" altLang="en-US" sz="2400" dirty="0">
                <a:latin typeface="Times New Roman" pitchFamily="18" charset="0"/>
                <a:ea typeface="方正书宋简体" pitchFamily="65" charset="-122"/>
              </a:rPr>
              <a:t>如果该叶结点是</a:t>
            </a:r>
            <a:r>
              <a:rPr lang="en-US" altLang="zh-CN" sz="2400" dirty="0">
                <a:latin typeface="Times New Roman" pitchFamily="18" charset="0"/>
              </a:rPr>
              <a:t>3-node</a:t>
            </a:r>
            <a:r>
              <a:rPr lang="zh-CN" altLang="en-US" sz="2400" dirty="0">
                <a:latin typeface="Times New Roman" pitchFamily="18" charset="0"/>
                <a:ea typeface="方正书宋简体" pitchFamily="65" charset="-122"/>
              </a:rPr>
              <a:t>型的，在按序插入到叶结点后，需要把叶结点拆分（因为插入后使得叶结点的关键字个数为</a:t>
            </a:r>
            <a:r>
              <a:rPr lang="en-US" altLang="zh-CN" sz="2400" dirty="0">
                <a:latin typeface="Times New Roman" pitchFamily="18" charset="0"/>
              </a:rPr>
              <a:t>3</a:t>
            </a:r>
            <a:r>
              <a:rPr lang="zh-CN" altLang="en-US" sz="2400" dirty="0">
                <a:latin typeface="Times New Roman" pitchFamily="18" charset="0"/>
                <a:ea typeface="方正书宋简体" pitchFamily="65" charset="-122"/>
              </a:rPr>
              <a:t>，不满足</a:t>
            </a:r>
            <a:r>
              <a:rPr lang="en-US" altLang="zh-CN" sz="2400" dirty="0">
                <a:latin typeface="Times New Roman" pitchFamily="18" charset="0"/>
              </a:rPr>
              <a:t>2-3</a:t>
            </a:r>
            <a:r>
              <a:rPr lang="zh-CN" altLang="en-US" sz="2400" dirty="0">
                <a:latin typeface="Times New Roman" pitchFamily="18" charset="0"/>
                <a:ea typeface="方正书宋简体" pitchFamily="65" charset="-122"/>
              </a:rPr>
              <a:t>树的要求）。</a:t>
            </a:r>
          </a:p>
          <a:p>
            <a:r>
              <a:rPr lang="zh-CN" altLang="en-US" sz="2400" dirty="0">
                <a:latin typeface="Times New Roman" pitchFamily="18" charset="0"/>
                <a:ea typeface="方正书宋简体" pitchFamily="65" charset="-122"/>
              </a:rPr>
              <a:t>拆分过程首先在三个关键字挑选值在中间的关键字，提到上一层，或者作为新结点，或者插入原来的内结点中；关键字最小的作为左子树，关键字最大的作为右子树。如果内结点的插入导致结点过大，按照上述规则继续拆分。</a:t>
            </a:r>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44</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22243">
                                            <p:txEl>
                                              <p:pRg st="1" end="1"/>
                                            </p:txEl>
                                          </p:spTgt>
                                        </p:tgtEl>
                                        <p:attrNameLst>
                                          <p:attrName>style.visibility</p:attrName>
                                        </p:attrNameLst>
                                      </p:cBhvr>
                                      <p:to>
                                        <p:strVal val="visible"/>
                                      </p:to>
                                    </p:set>
                                    <p:animEffect transition="in" filter="blinds(horizontal)">
                                      <p:cBhvr>
                                        <p:cTn id="7" dur="500"/>
                                        <p:tgtEl>
                                          <p:spTgt spid="52224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22243">
                                            <p:txEl>
                                              <p:pRg st="0" end="0"/>
                                            </p:txEl>
                                          </p:spTgt>
                                        </p:tgtEl>
                                        <p:attrNameLst>
                                          <p:attrName>style.visibility</p:attrName>
                                        </p:attrNameLst>
                                      </p:cBhvr>
                                      <p:to>
                                        <p:strVal val="visible"/>
                                      </p:to>
                                    </p:set>
                                    <p:animEffect transition="in" filter="blinds(horizontal)">
                                      <p:cBhvr>
                                        <p:cTn id="12" dur="500"/>
                                        <p:tgtEl>
                                          <p:spTgt spid="52224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22243">
                                            <p:txEl>
                                              <p:pRg st="2" end="2"/>
                                            </p:txEl>
                                          </p:spTgt>
                                        </p:tgtEl>
                                        <p:attrNameLst>
                                          <p:attrName>style.visibility</p:attrName>
                                        </p:attrNameLst>
                                      </p:cBhvr>
                                      <p:to>
                                        <p:strVal val="visible"/>
                                      </p:to>
                                    </p:set>
                                    <p:animEffect transition="in" filter="blinds(horizontal)">
                                      <p:cBhvr>
                                        <p:cTn id="17" dur="500"/>
                                        <p:tgtEl>
                                          <p:spTgt spid="52224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22243">
                                            <p:txEl>
                                              <p:pRg st="3" end="3"/>
                                            </p:txEl>
                                          </p:spTgt>
                                        </p:tgtEl>
                                        <p:attrNameLst>
                                          <p:attrName>style.visibility</p:attrName>
                                        </p:attrNameLst>
                                      </p:cBhvr>
                                      <p:to>
                                        <p:strVal val="visible"/>
                                      </p:to>
                                    </p:set>
                                    <p:animEffect transition="in" filter="blinds(horizontal)">
                                      <p:cBhvr>
                                        <p:cTn id="22" dur="500"/>
                                        <p:tgtEl>
                                          <p:spTgt spid="52224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22243">
                                            <p:txEl>
                                              <p:pRg st="4" end="4"/>
                                            </p:txEl>
                                          </p:spTgt>
                                        </p:tgtEl>
                                        <p:attrNameLst>
                                          <p:attrName>style.visibility</p:attrName>
                                        </p:attrNameLst>
                                      </p:cBhvr>
                                      <p:to>
                                        <p:strVal val="visible"/>
                                      </p:to>
                                    </p:set>
                                    <p:animEffect transition="in" filter="blinds(horizontal)">
                                      <p:cBhvr>
                                        <p:cTn id="27" dur="500"/>
                                        <p:tgtEl>
                                          <p:spTgt spid="52224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2"/>
          <p:cNvSpPr>
            <a:spLocks noGrp="1" noChangeArrowheads="1"/>
          </p:cNvSpPr>
          <p:nvPr>
            <p:ph type="title"/>
          </p:nvPr>
        </p:nvSpPr>
        <p:spPr>
          <a:xfrm>
            <a:off x="609600" y="222920"/>
            <a:ext cx="7588250" cy="685800"/>
          </a:xfrm>
        </p:spPr>
        <p:txBody>
          <a:bodyPr/>
          <a:lstStyle/>
          <a:p>
            <a:r>
              <a:rPr lang="en-US" altLang="zh-CN" sz="3600" dirty="0">
                <a:latin typeface="Times New Roman" pitchFamily="18" charset="0"/>
                <a:cs typeface="Times New Roman" pitchFamily="18" charset="0"/>
              </a:rPr>
              <a:t>2-3</a:t>
            </a:r>
            <a:r>
              <a:rPr lang="zh-CN" altLang="en-US" sz="3600" dirty="0">
                <a:latin typeface="Times New Roman" pitchFamily="18" charset="0"/>
                <a:ea typeface="方正书宋简体" pitchFamily="65" charset="-122"/>
                <a:cs typeface="Times New Roman" pitchFamily="18" charset="0"/>
              </a:rPr>
              <a:t>树的效率分析</a:t>
            </a:r>
          </a:p>
        </p:txBody>
      </p:sp>
      <p:sp>
        <p:nvSpPr>
          <p:cNvPr id="523267" name="Rectangle 3"/>
          <p:cNvSpPr>
            <a:spLocks noGrp="1" noChangeArrowheads="1"/>
          </p:cNvSpPr>
          <p:nvPr>
            <p:ph type="body" sz="half" idx="1"/>
          </p:nvPr>
        </p:nvSpPr>
        <p:spPr>
          <a:xfrm>
            <a:off x="0" y="908050"/>
            <a:ext cx="9144000" cy="5715000"/>
          </a:xfrm>
        </p:spPr>
        <p:txBody>
          <a:bodyPr/>
          <a:lstStyle/>
          <a:p>
            <a:pPr algn="just"/>
            <a:r>
              <a:rPr lang="zh-CN" altLang="en-US" sz="2400" dirty="0">
                <a:latin typeface="Times New Roman" pitchFamily="18" charset="0"/>
                <a:ea typeface="方正书宋简体" pitchFamily="65" charset="-122"/>
              </a:rPr>
              <a:t>操作效率与什么相关？</a:t>
            </a:r>
          </a:p>
          <a:p>
            <a:pPr algn="just"/>
            <a:r>
              <a:rPr lang="zh-CN" altLang="en-US" sz="2400" dirty="0">
                <a:latin typeface="Times New Roman" pitchFamily="18" charset="0"/>
                <a:ea typeface="方正书宋简体" pitchFamily="65" charset="-122"/>
              </a:rPr>
              <a:t>树高</a:t>
            </a:r>
            <a:r>
              <a:rPr lang="en-US" altLang="zh-CN" sz="2400" dirty="0">
                <a:latin typeface="Times New Roman" pitchFamily="18" charset="0"/>
                <a:ea typeface="方正书宋简体" pitchFamily="65" charset="-122"/>
              </a:rPr>
              <a:t>h</a:t>
            </a:r>
          </a:p>
          <a:p>
            <a:pPr algn="just"/>
            <a:r>
              <a:rPr lang="zh-CN" altLang="en-US" sz="2400" dirty="0">
                <a:latin typeface="Times New Roman" pitchFamily="18" charset="0"/>
                <a:ea typeface="方正书宋简体" pitchFamily="65" charset="-122"/>
              </a:rPr>
              <a:t>若有</a:t>
            </a:r>
            <a:r>
              <a:rPr lang="en-US" altLang="zh-CN" sz="2400" dirty="0">
                <a:latin typeface="Times New Roman" pitchFamily="18" charset="0"/>
                <a:ea typeface="方正书宋简体" pitchFamily="65" charset="-122"/>
              </a:rPr>
              <a:t>n</a:t>
            </a:r>
            <a:r>
              <a:rPr lang="zh-CN" altLang="en-US" sz="2400" dirty="0">
                <a:latin typeface="Times New Roman" pitchFamily="18" charset="0"/>
                <a:ea typeface="方正书宋简体" pitchFamily="65" charset="-122"/>
              </a:rPr>
              <a:t>个关键字，构成一棵全部由</a:t>
            </a:r>
            <a:r>
              <a:rPr lang="en-US" altLang="zh-CN" sz="2400" dirty="0">
                <a:latin typeface="Times New Roman" pitchFamily="18" charset="0"/>
                <a:ea typeface="方正书宋简体" pitchFamily="65" charset="-122"/>
              </a:rPr>
              <a:t>2</a:t>
            </a:r>
            <a:r>
              <a:rPr lang="zh-CN" altLang="en-US" sz="2400" dirty="0">
                <a:latin typeface="Times New Roman" pitchFamily="18" charset="0"/>
                <a:ea typeface="方正书宋简体" pitchFamily="65" charset="-122"/>
              </a:rPr>
              <a:t>节点构成的满树，</a:t>
            </a:r>
            <a:r>
              <a:rPr lang="en-US" altLang="zh-CN" sz="2400" dirty="0">
                <a:latin typeface="Times New Roman" pitchFamily="18" charset="0"/>
                <a:ea typeface="方正书宋简体" pitchFamily="65" charset="-122"/>
              </a:rPr>
              <a:t>n</a:t>
            </a:r>
            <a:r>
              <a:rPr lang="zh-CN" altLang="en-US" sz="2400" dirty="0">
                <a:latin typeface="Times New Roman" pitchFamily="18" charset="0"/>
                <a:ea typeface="方正书宋简体" pitchFamily="65" charset="-122"/>
              </a:rPr>
              <a:t>与</a:t>
            </a:r>
            <a:r>
              <a:rPr lang="en-US" altLang="zh-CN" sz="2400" dirty="0">
                <a:latin typeface="Times New Roman" pitchFamily="18" charset="0"/>
                <a:ea typeface="方正书宋简体" pitchFamily="65" charset="-122"/>
              </a:rPr>
              <a:t>h</a:t>
            </a:r>
            <a:r>
              <a:rPr lang="zh-CN" altLang="en-US" sz="2400" dirty="0">
                <a:latin typeface="Times New Roman" pitchFamily="18" charset="0"/>
                <a:ea typeface="方正书宋简体" pitchFamily="65" charset="-122"/>
              </a:rPr>
              <a:t>之间的关系为？</a:t>
            </a:r>
          </a:p>
          <a:p>
            <a:pPr algn="just"/>
            <a:endParaRPr lang="zh-CN" altLang="en-US" sz="2400" dirty="0">
              <a:latin typeface="Times New Roman" pitchFamily="18" charset="0"/>
              <a:ea typeface="方正书宋简体" pitchFamily="65" charset="-122"/>
            </a:endParaRPr>
          </a:p>
          <a:p>
            <a:pPr algn="just"/>
            <a:r>
              <a:rPr lang="zh-CN" altLang="en-US" sz="2400" dirty="0">
                <a:latin typeface="Times New Roman" pitchFamily="18" charset="0"/>
                <a:ea typeface="方正书宋简体" pitchFamily="65" charset="-122"/>
              </a:rPr>
              <a:t>若有</a:t>
            </a:r>
            <a:r>
              <a:rPr lang="en-US" altLang="zh-CN" sz="2400" dirty="0">
                <a:latin typeface="Times New Roman" pitchFamily="18" charset="0"/>
                <a:ea typeface="方正书宋简体" pitchFamily="65" charset="-122"/>
              </a:rPr>
              <a:t>n</a:t>
            </a:r>
            <a:r>
              <a:rPr lang="zh-CN" altLang="en-US" sz="2400" dirty="0">
                <a:latin typeface="Times New Roman" pitchFamily="18" charset="0"/>
                <a:ea typeface="方正书宋简体" pitchFamily="65" charset="-122"/>
              </a:rPr>
              <a:t>个关键字，构成一棵全部由</a:t>
            </a:r>
            <a:r>
              <a:rPr lang="en-US" altLang="zh-CN" sz="2400" dirty="0">
                <a:latin typeface="Times New Roman" pitchFamily="18" charset="0"/>
                <a:ea typeface="方正书宋简体" pitchFamily="65" charset="-122"/>
              </a:rPr>
              <a:t>3</a:t>
            </a:r>
            <a:r>
              <a:rPr lang="zh-CN" altLang="en-US" sz="2400" dirty="0">
                <a:latin typeface="Times New Roman" pitchFamily="18" charset="0"/>
                <a:ea typeface="方正书宋简体" pitchFamily="65" charset="-122"/>
              </a:rPr>
              <a:t>节点构成的满树，</a:t>
            </a:r>
            <a:r>
              <a:rPr lang="en-US" altLang="zh-CN" sz="2400" dirty="0">
                <a:latin typeface="Times New Roman" pitchFamily="18" charset="0"/>
                <a:ea typeface="方正书宋简体" pitchFamily="65" charset="-122"/>
              </a:rPr>
              <a:t>n</a:t>
            </a:r>
            <a:r>
              <a:rPr lang="zh-CN" altLang="en-US" sz="2400" dirty="0">
                <a:latin typeface="Times New Roman" pitchFamily="18" charset="0"/>
                <a:ea typeface="方正书宋简体" pitchFamily="65" charset="-122"/>
              </a:rPr>
              <a:t>与</a:t>
            </a:r>
            <a:r>
              <a:rPr lang="en-US" altLang="zh-CN" sz="2400" dirty="0">
                <a:latin typeface="Times New Roman" pitchFamily="18" charset="0"/>
                <a:ea typeface="方正书宋简体" pitchFamily="65" charset="-122"/>
              </a:rPr>
              <a:t>h</a:t>
            </a:r>
            <a:r>
              <a:rPr lang="zh-CN" altLang="en-US" sz="2400" dirty="0">
                <a:latin typeface="Times New Roman" pitchFamily="18" charset="0"/>
                <a:ea typeface="方正书宋简体" pitchFamily="65" charset="-122"/>
              </a:rPr>
              <a:t>之间的关系为？</a:t>
            </a:r>
          </a:p>
          <a:p>
            <a:pPr algn="just"/>
            <a:endParaRPr lang="zh-CN" altLang="en-US" sz="2400" dirty="0">
              <a:latin typeface="Times New Roman" pitchFamily="18" charset="0"/>
              <a:ea typeface="方正书宋简体" pitchFamily="65" charset="-122"/>
            </a:endParaRPr>
          </a:p>
          <a:p>
            <a:pPr algn="just"/>
            <a:r>
              <a:rPr lang="zh-CN" altLang="en-US" sz="2400" dirty="0">
                <a:latin typeface="Times New Roman" pitchFamily="18" charset="0"/>
                <a:ea typeface="方正书宋简体" pitchFamily="65" charset="-122"/>
              </a:rPr>
              <a:t>       </a:t>
            </a:r>
          </a:p>
          <a:p>
            <a:pPr algn="just"/>
            <a:r>
              <a:rPr lang="zh-CN" altLang="en-US" sz="2400" dirty="0">
                <a:latin typeface="Times New Roman" pitchFamily="18" charset="0"/>
                <a:ea typeface="方正书宋简体" pitchFamily="65" charset="-122"/>
              </a:rPr>
              <a:t>所以高度的范围是：</a:t>
            </a:r>
          </a:p>
          <a:p>
            <a:pPr algn="just"/>
            <a:r>
              <a:rPr lang="zh-CN" altLang="en-US" sz="2400" dirty="0">
                <a:latin typeface="Times New Roman" pitchFamily="18" charset="0"/>
                <a:ea typeface="方正书宋简体" pitchFamily="65" charset="-122"/>
              </a:rPr>
              <a:t>  </a:t>
            </a:r>
          </a:p>
          <a:p>
            <a:pPr algn="just"/>
            <a:r>
              <a:rPr lang="zh-CN" altLang="en-US" sz="2400" dirty="0">
                <a:solidFill>
                  <a:srgbClr val="FF0066"/>
                </a:solidFill>
                <a:latin typeface="Times New Roman" pitchFamily="18" charset="0"/>
                <a:ea typeface="方正书宋简体" pitchFamily="65" charset="-122"/>
              </a:rPr>
              <a:t>无论在最差还是平均，查找，插入和删除时间效率都是对数类型</a:t>
            </a:r>
          </a:p>
          <a:p>
            <a:pPr algn="just"/>
            <a:endParaRPr lang="zh-CN" altLang="en-US" sz="2400" dirty="0">
              <a:solidFill>
                <a:srgbClr val="FF0066"/>
              </a:solidFill>
              <a:latin typeface="Times New Roman" pitchFamily="18" charset="0"/>
              <a:ea typeface="方正书宋简体" pitchFamily="65" charset="-122"/>
            </a:endParaRPr>
          </a:p>
          <a:p>
            <a:endParaRPr lang="zh-CN" altLang="en-US" sz="2400" dirty="0"/>
          </a:p>
        </p:txBody>
      </p:sp>
      <p:graphicFrame>
        <p:nvGraphicFramePr>
          <p:cNvPr id="523268" name="Object 4"/>
          <p:cNvGraphicFramePr>
            <a:graphicFrameLocks noGrp="1" noChangeAspect="1"/>
          </p:cNvGraphicFramePr>
          <p:nvPr>
            <p:ph sz="quarter" idx="2"/>
          </p:nvPr>
        </p:nvGraphicFramePr>
        <p:xfrm>
          <a:off x="2105025" y="2420938"/>
          <a:ext cx="4141788" cy="466725"/>
        </p:xfrm>
        <a:graphic>
          <a:graphicData uri="http://schemas.openxmlformats.org/presentationml/2006/ole">
            <mc:AlternateContent xmlns:mc="http://schemas.openxmlformats.org/markup-compatibility/2006">
              <mc:Choice xmlns:v="urn:schemas-microsoft-com:vml" Requires="v">
                <p:oleObj spid="_x0000_s1302" name="Equation" r:id="rId4" imgW="1803240" imgH="203040" progId="Equation.DSMT4">
                  <p:embed/>
                </p:oleObj>
              </mc:Choice>
              <mc:Fallback>
                <p:oleObj name="Equation" r:id="rId4" imgW="1803240" imgH="203040" progId="Equation.DSMT4">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5025" y="2420938"/>
                        <a:ext cx="4141788"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3272" name="Object 8"/>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1303" name="公式" r:id="rId6" imgW="114120" imgH="215640" progId="Equation.3">
                  <p:embed/>
                </p:oleObj>
              </mc:Choice>
              <mc:Fallback>
                <p:oleObj name="公式" r:id="rId6" imgW="114120" imgH="21564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3273" name="Object 9"/>
          <p:cNvGraphicFramePr>
            <a:graphicFrameLocks noChangeAspect="1"/>
          </p:cNvGraphicFramePr>
          <p:nvPr/>
        </p:nvGraphicFramePr>
        <p:xfrm>
          <a:off x="3708400" y="4797425"/>
          <a:ext cx="4967288" cy="555625"/>
        </p:xfrm>
        <a:graphic>
          <a:graphicData uri="http://schemas.openxmlformats.org/presentationml/2006/ole">
            <mc:AlternateContent xmlns:mc="http://schemas.openxmlformats.org/markup-compatibility/2006">
              <mc:Choice xmlns:v="urn:schemas-microsoft-com:vml" Requires="v">
                <p:oleObj spid="_x0000_s1304" name="公式" r:id="rId8" imgW="2044440" imgH="228600" progId="Equation.3">
                  <p:embed/>
                </p:oleObj>
              </mc:Choice>
              <mc:Fallback>
                <p:oleObj name="公式" r:id="rId8" imgW="2044440" imgH="228600" progId="Equation.3">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08400" y="4797425"/>
                        <a:ext cx="4967288" cy="555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3275" name="Object 11"/>
          <p:cNvGraphicFramePr>
            <a:graphicFrameLocks noGrp="1" noChangeAspect="1"/>
          </p:cNvGraphicFramePr>
          <p:nvPr>
            <p:ph sz="quarter" idx="3"/>
          </p:nvPr>
        </p:nvGraphicFramePr>
        <p:xfrm>
          <a:off x="1030288" y="3933825"/>
          <a:ext cx="6578600" cy="469900"/>
        </p:xfrm>
        <a:graphic>
          <a:graphicData uri="http://schemas.openxmlformats.org/presentationml/2006/ole">
            <mc:AlternateContent xmlns:mc="http://schemas.openxmlformats.org/markup-compatibility/2006">
              <mc:Choice xmlns:v="urn:schemas-microsoft-com:vml" Requires="v">
                <p:oleObj spid="_x0000_s1305" name="Equation" r:id="rId10" imgW="3200400" imgH="228600" progId="Equation.DSMT4">
                  <p:embed/>
                </p:oleObj>
              </mc:Choice>
              <mc:Fallback>
                <p:oleObj name="Equation" r:id="rId10" imgW="3200400" imgH="228600" progId="Equation.DSMT4">
                  <p:embed/>
                  <p:pic>
                    <p:nvPicPr>
                      <p:cNvPr id="0"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30288" y="3933825"/>
                        <a:ext cx="6578600"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r>
              <a:rPr lang="en-US" altLang="zh-CN" smtClean="0"/>
              <a:t>Chapter 6 -</a:t>
            </a:r>
            <a:fld id="{7132E779-0C52-4797-A3DD-9DB701C84BCA}" type="slidenum">
              <a:rPr lang="en-US" altLang="zh-CN" smtClean="0"/>
              <a:pPr>
                <a:defRPr/>
              </a:pPr>
              <a:t>45</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23267">
                                            <p:txEl>
                                              <p:pRg st="1" end="1"/>
                                            </p:txEl>
                                          </p:spTgt>
                                        </p:tgtEl>
                                        <p:attrNameLst>
                                          <p:attrName>style.visibility</p:attrName>
                                        </p:attrNameLst>
                                      </p:cBhvr>
                                      <p:to>
                                        <p:strVal val="visible"/>
                                      </p:to>
                                    </p:set>
                                    <p:animEffect transition="in" filter="blinds(horizontal)">
                                      <p:cBhvr>
                                        <p:cTn id="7" dur="500"/>
                                        <p:tgtEl>
                                          <p:spTgt spid="52326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23267">
                                            <p:txEl>
                                              <p:pRg st="2" end="2"/>
                                            </p:txEl>
                                          </p:spTgt>
                                        </p:tgtEl>
                                        <p:attrNameLst>
                                          <p:attrName>style.visibility</p:attrName>
                                        </p:attrNameLst>
                                      </p:cBhvr>
                                      <p:to>
                                        <p:strVal val="visible"/>
                                      </p:to>
                                    </p:set>
                                    <p:animEffect transition="in" filter="blinds(horizontal)">
                                      <p:cBhvr>
                                        <p:cTn id="12" dur="500"/>
                                        <p:tgtEl>
                                          <p:spTgt spid="52326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23268"/>
                                        </p:tgtEl>
                                        <p:attrNameLst>
                                          <p:attrName>style.visibility</p:attrName>
                                        </p:attrNameLst>
                                      </p:cBhvr>
                                      <p:to>
                                        <p:strVal val="visible"/>
                                      </p:to>
                                    </p:set>
                                    <p:animEffect transition="in" filter="blinds(horizontal)">
                                      <p:cBhvr>
                                        <p:cTn id="17" dur="500"/>
                                        <p:tgtEl>
                                          <p:spTgt spid="52326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23267">
                                            <p:txEl>
                                              <p:pRg st="4" end="4"/>
                                            </p:txEl>
                                          </p:spTgt>
                                        </p:tgtEl>
                                        <p:attrNameLst>
                                          <p:attrName>style.visibility</p:attrName>
                                        </p:attrNameLst>
                                      </p:cBhvr>
                                      <p:to>
                                        <p:strVal val="visible"/>
                                      </p:to>
                                    </p:set>
                                    <p:animEffect transition="in" filter="blinds(horizontal)">
                                      <p:cBhvr>
                                        <p:cTn id="22" dur="500"/>
                                        <p:tgtEl>
                                          <p:spTgt spid="52326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23275"/>
                                        </p:tgtEl>
                                        <p:attrNameLst>
                                          <p:attrName>style.visibility</p:attrName>
                                        </p:attrNameLst>
                                      </p:cBhvr>
                                      <p:to>
                                        <p:strVal val="visible"/>
                                      </p:to>
                                    </p:set>
                                    <p:animEffect transition="in" filter="blinds(horizontal)">
                                      <p:cBhvr>
                                        <p:cTn id="27" dur="500"/>
                                        <p:tgtEl>
                                          <p:spTgt spid="52327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23267">
                                            <p:txEl>
                                              <p:pRg st="7" end="7"/>
                                            </p:txEl>
                                          </p:spTgt>
                                        </p:tgtEl>
                                        <p:attrNameLst>
                                          <p:attrName>style.visibility</p:attrName>
                                        </p:attrNameLst>
                                      </p:cBhvr>
                                      <p:to>
                                        <p:strVal val="visible"/>
                                      </p:to>
                                    </p:set>
                                    <p:animEffect transition="in" filter="blinds(horizontal)">
                                      <p:cBhvr>
                                        <p:cTn id="32" dur="500"/>
                                        <p:tgtEl>
                                          <p:spTgt spid="523267">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23273"/>
                                        </p:tgtEl>
                                        <p:attrNameLst>
                                          <p:attrName>style.visibility</p:attrName>
                                        </p:attrNameLst>
                                      </p:cBhvr>
                                      <p:to>
                                        <p:strVal val="visible"/>
                                      </p:to>
                                    </p:set>
                                    <p:animEffect transition="in" filter="blinds(horizontal)">
                                      <p:cBhvr>
                                        <p:cTn id="37" dur="500"/>
                                        <p:tgtEl>
                                          <p:spTgt spid="523273"/>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23267">
                                            <p:txEl>
                                              <p:pRg st="9" end="9"/>
                                            </p:txEl>
                                          </p:spTgt>
                                        </p:tgtEl>
                                        <p:attrNameLst>
                                          <p:attrName>style.visibility</p:attrName>
                                        </p:attrNameLst>
                                      </p:cBhvr>
                                      <p:to>
                                        <p:strVal val="visible"/>
                                      </p:to>
                                    </p:set>
                                    <p:animEffect transition="in" filter="blinds(horizontal)">
                                      <p:cBhvr>
                                        <p:cTn id="42" dur="500"/>
                                        <p:tgtEl>
                                          <p:spTgt spid="52326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altLang="zh-CN" smtClean="0">
                <a:ea typeface="宋体" charset="-122"/>
              </a:rPr>
              <a:t>Heaps and Heapsort</a:t>
            </a:r>
          </a:p>
        </p:txBody>
      </p:sp>
      <p:sp>
        <p:nvSpPr>
          <p:cNvPr id="74755" name="Rectangle 3"/>
          <p:cNvSpPr>
            <a:spLocks noGrp="1" noChangeArrowheads="1"/>
          </p:cNvSpPr>
          <p:nvPr>
            <p:ph type="body" idx="1"/>
          </p:nvPr>
        </p:nvSpPr>
        <p:spPr/>
        <p:txBody>
          <a:bodyPr/>
          <a:lstStyle/>
          <a:p>
            <a:pPr>
              <a:buFont typeface="Monotype Sorts"/>
              <a:buNone/>
            </a:pPr>
            <a:r>
              <a:rPr lang="en-US" altLang="zh-CN" sz="2000" u="sng" dirty="0" smtClean="0"/>
              <a:t>Definition</a:t>
            </a:r>
            <a:r>
              <a:rPr lang="en-US" altLang="zh-CN" sz="2000" dirty="0" smtClean="0"/>
              <a:t>  </a:t>
            </a:r>
            <a:r>
              <a:rPr lang="en-US" altLang="zh-CN" sz="2400" dirty="0" smtClean="0"/>
              <a:t>A </a:t>
            </a:r>
            <a:r>
              <a:rPr lang="en-US" altLang="zh-CN" sz="2400" i="1" dirty="0" smtClean="0"/>
              <a:t>heap</a:t>
            </a:r>
            <a:r>
              <a:rPr lang="en-US" altLang="zh-CN" sz="2400" dirty="0" smtClean="0"/>
              <a:t> is a binary tree with keys at its nodes (one key per node) such that:</a:t>
            </a:r>
          </a:p>
          <a:p>
            <a:r>
              <a:rPr lang="en-US" altLang="zh-CN" sz="2400" dirty="0" smtClean="0"/>
              <a:t>It is essentially complete, i.e., all its levels are full except possibly the last level, where only some rightmost keys may be missing</a:t>
            </a:r>
          </a:p>
          <a:p>
            <a:endParaRPr lang="en-US" altLang="zh-CN" sz="2400" dirty="0" smtClean="0"/>
          </a:p>
          <a:p>
            <a:endParaRPr lang="en-US" altLang="zh-CN" sz="2400" dirty="0" smtClean="0"/>
          </a:p>
          <a:p>
            <a:endParaRPr lang="en-US" altLang="zh-CN" sz="2400" dirty="0" smtClean="0"/>
          </a:p>
          <a:p>
            <a:endParaRPr lang="en-US" altLang="zh-CN" sz="2400" dirty="0" smtClean="0"/>
          </a:p>
          <a:p>
            <a:r>
              <a:rPr lang="en-US" altLang="zh-CN" sz="2400" dirty="0" smtClean="0"/>
              <a:t>The key at each node is </a:t>
            </a:r>
            <a:r>
              <a:rPr lang="en-US" altLang="zh-CN" sz="2400" dirty="0" smtClean="0">
                <a:cs typeface="Times New Roman" pitchFamily="18" charset="0"/>
              </a:rPr>
              <a:t>≥(</a:t>
            </a:r>
            <a:r>
              <a:rPr lang="en-US" altLang="zh-CN" sz="1800" dirty="0" smtClean="0">
                <a:cs typeface="Times New Roman" pitchFamily="18" charset="0"/>
                <a:sym typeface="Euclid Symbol" panose="05050102010706020507" pitchFamily="18" charset="2"/>
              </a:rPr>
              <a:t></a:t>
            </a:r>
            <a:r>
              <a:rPr lang="en-US" altLang="zh-CN" sz="2400" dirty="0" smtClean="0">
                <a:cs typeface="Times New Roman" pitchFamily="18" charset="0"/>
              </a:rPr>
              <a:t>) keys at its children</a:t>
            </a:r>
          </a:p>
          <a:p>
            <a:endParaRPr lang="en-US" altLang="zh-CN" sz="2400" dirty="0" smtClean="0"/>
          </a:p>
        </p:txBody>
      </p:sp>
      <p:grpSp>
        <p:nvGrpSpPr>
          <p:cNvPr id="74756" name="Group 4"/>
          <p:cNvGrpSpPr>
            <a:grpSpLocks/>
          </p:cNvGrpSpPr>
          <p:nvPr/>
        </p:nvGrpSpPr>
        <p:grpSpPr bwMode="auto">
          <a:xfrm>
            <a:off x="2209800" y="3352800"/>
            <a:ext cx="2362200" cy="1295400"/>
            <a:chOff x="3504" y="2448"/>
            <a:chExt cx="1488" cy="816"/>
          </a:xfrm>
        </p:grpSpPr>
        <p:sp>
          <p:nvSpPr>
            <p:cNvPr id="74757" name="AutoShape 5"/>
            <p:cNvSpPr>
              <a:spLocks noChangeArrowheads="1"/>
            </p:cNvSpPr>
            <p:nvPr/>
          </p:nvSpPr>
          <p:spPr bwMode="auto">
            <a:xfrm>
              <a:off x="3600" y="2448"/>
              <a:ext cx="1392" cy="672"/>
            </a:xfrm>
            <a:prstGeom prst="triangle">
              <a:avLst>
                <a:gd name="adj" fmla="val 50000"/>
              </a:avLst>
            </a:prstGeom>
            <a:solidFill>
              <a:schemeClr val="accent1"/>
            </a:solidFill>
            <a:ln w="12700">
              <a:solidFill>
                <a:srgbClr val="FF0000"/>
              </a:solidFill>
              <a:miter lim="800000"/>
              <a:headEnd type="none" w="sm" len="sm"/>
              <a:tailEnd type="none" w="sm" len="sm"/>
            </a:ln>
          </p:spPr>
          <p:txBody>
            <a:bodyPr wrap="none" anchor="ctr"/>
            <a:lstStyle/>
            <a:p>
              <a:endParaRPr lang="zh-CN" altLang="en-US"/>
            </a:p>
          </p:txBody>
        </p:sp>
        <p:sp>
          <p:nvSpPr>
            <p:cNvPr id="74758" name="Oval 6"/>
            <p:cNvSpPr>
              <a:spLocks noChangeArrowheads="1"/>
            </p:cNvSpPr>
            <p:nvPr/>
          </p:nvSpPr>
          <p:spPr bwMode="auto">
            <a:xfrm>
              <a:off x="4464" y="3120"/>
              <a:ext cx="48" cy="48"/>
            </a:xfrm>
            <a:prstGeom prst="ellipse">
              <a:avLst/>
            </a:prstGeom>
            <a:solidFill>
              <a:schemeClr val="accent1"/>
            </a:solidFill>
            <a:ln w="12700">
              <a:solidFill>
                <a:srgbClr val="FF0000"/>
              </a:solidFill>
              <a:round/>
              <a:headEnd type="none" w="sm" len="sm"/>
              <a:tailEnd type="none" w="sm" len="sm"/>
            </a:ln>
          </p:spPr>
          <p:txBody>
            <a:bodyPr wrap="none" anchor="ctr"/>
            <a:lstStyle/>
            <a:p>
              <a:endParaRPr lang="zh-CN" altLang="en-US"/>
            </a:p>
          </p:txBody>
        </p:sp>
        <p:sp>
          <p:nvSpPr>
            <p:cNvPr id="74759" name="Oval 7"/>
            <p:cNvSpPr>
              <a:spLocks noChangeArrowheads="1"/>
            </p:cNvSpPr>
            <p:nvPr/>
          </p:nvSpPr>
          <p:spPr bwMode="auto">
            <a:xfrm>
              <a:off x="4368" y="3216"/>
              <a:ext cx="48" cy="48"/>
            </a:xfrm>
            <a:prstGeom prst="ellipse">
              <a:avLst/>
            </a:prstGeom>
            <a:solidFill>
              <a:schemeClr val="accent1"/>
            </a:solidFill>
            <a:ln w="12700">
              <a:solidFill>
                <a:srgbClr val="FF0000"/>
              </a:solidFill>
              <a:round/>
              <a:headEnd type="none" w="sm" len="sm"/>
              <a:tailEnd type="none" w="sm" len="sm"/>
            </a:ln>
          </p:spPr>
          <p:txBody>
            <a:bodyPr wrap="none" anchor="ctr"/>
            <a:lstStyle/>
            <a:p>
              <a:endParaRPr lang="zh-CN" altLang="en-US"/>
            </a:p>
          </p:txBody>
        </p:sp>
        <p:sp>
          <p:nvSpPr>
            <p:cNvPr id="74760" name="Line 8"/>
            <p:cNvSpPr>
              <a:spLocks noChangeShapeType="1"/>
            </p:cNvSpPr>
            <p:nvPr/>
          </p:nvSpPr>
          <p:spPr bwMode="auto">
            <a:xfrm flipH="1">
              <a:off x="4416" y="3168"/>
              <a:ext cx="48" cy="48"/>
            </a:xfrm>
            <a:prstGeom prst="line">
              <a:avLst/>
            </a:prstGeom>
            <a:noFill/>
            <a:ln w="12700">
              <a:solidFill>
                <a:srgbClr val="FF0000"/>
              </a:solidFill>
              <a:round/>
              <a:headEnd type="none" w="sm" len="sm"/>
              <a:tailEnd type="none" w="sm" len="sm"/>
            </a:ln>
          </p:spPr>
          <p:txBody>
            <a:bodyPr wrap="none" anchor="ctr"/>
            <a:lstStyle/>
            <a:p>
              <a:endParaRPr lang="zh-CN" altLang="en-US"/>
            </a:p>
          </p:txBody>
        </p:sp>
        <p:grpSp>
          <p:nvGrpSpPr>
            <p:cNvPr id="74761" name="Group 9"/>
            <p:cNvGrpSpPr>
              <a:grpSpLocks/>
            </p:cNvGrpSpPr>
            <p:nvPr/>
          </p:nvGrpSpPr>
          <p:grpSpPr bwMode="auto">
            <a:xfrm>
              <a:off x="4080" y="3120"/>
              <a:ext cx="240" cy="144"/>
              <a:chOff x="1056" y="4032"/>
              <a:chExt cx="240" cy="144"/>
            </a:xfrm>
          </p:grpSpPr>
          <p:sp>
            <p:nvSpPr>
              <p:cNvPr id="74774" name="Oval 10"/>
              <p:cNvSpPr>
                <a:spLocks noChangeArrowheads="1"/>
              </p:cNvSpPr>
              <p:nvPr/>
            </p:nvSpPr>
            <p:spPr bwMode="auto">
              <a:xfrm>
                <a:off x="1152" y="4032"/>
                <a:ext cx="48" cy="48"/>
              </a:xfrm>
              <a:prstGeom prst="ellipse">
                <a:avLst/>
              </a:prstGeom>
              <a:solidFill>
                <a:schemeClr val="accent1"/>
              </a:solidFill>
              <a:ln w="12700">
                <a:solidFill>
                  <a:srgbClr val="FF0000"/>
                </a:solidFill>
                <a:round/>
                <a:headEnd type="none" w="sm" len="sm"/>
                <a:tailEnd type="none" w="sm" len="sm"/>
              </a:ln>
            </p:spPr>
            <p:txBody>
              <a:bodyPr wrap="none" anchor="ctr"/>
              <a:lstStyle/>
              <a:p>
                <a:endParaRPr lang="zh-CN" altLang="en-US"/>
              </a:p>
            </p:txBody>
          </p:sp>
          <p:sp>
            <p:nvSpPr>
              <p:cNvPr id="74775" name="Oval 11"/>
              <p:cNvSpPr>
                <a:spLocks noChangeArrowheads="1"/>
              </p:cNvSpPr>
              <p:nvPr/>
            </p:nvSpPr>
            <p:spPr bwMode="auto">
              <a:xfrm>
                <a:off x="1056" y="4128"/>
                <a:ext cx="48" cy="48"/>
              </a:xfrm>
              <a:prstGeom prst="ellipse">
                <a:avLst/>
              </a:prstGeom>
              <a:solidFill>
                <a:schemeClr val="accent1"/>
              </a:solidFill>
              <a:ln w="12700">
                <a:solidFill>
                  <a:srgbClr val="FF0000"/>
                </a:solidFill>
                <a:round/>
                <a:headEnd type="none" w="sm" len="sm"/>
                <a:tailEnd type="none" w="sm" len="sm"/>
              </a:ln>
            </p:spPr>
            <p:txBody>
              <a:bodyPr wrap="none" anchor="ctr"/>
              <a:lstStyle/>
              <a:p>
                <a:endParaRPr lang="zh-CN" altLang="en-US"/>
              </a:p>
            </p:txBody>
          </p:sp>
          <p:sp>
            <p:nvSpPr>
              <p:cNvPr id="74776" name="Oval 12"/>
              <p:cNvSpPr>
                <a:spLocks noChangeArrowheads="1"/>
              </p:cNvSpPr>
              <p:nvPr/>
            </p:nvSpPr>
            <p:spPr bwMode="auto">
              <a:xfrm>
                <a:off x="1248" y="4128"/>
                <a:ext cx="48" cy="48"/>
              </a:xfrm>
              <a:prstGeom prst="ellipse">
                <a:avLst/>
              </a:prstGeom>
              <a:solidFill>
                <a:schemeClr val="accent1"/>
              </a:solidFill>
              <a:ln w="12700">
                <a:solidFill>
                  <a:srgbClr val="FF0000"/>
                </a:solidFill>
                <a:round/>
                <a:headEnd type="none" w="sm" len="sm"/>
                <a:tailEnd type="none" w="sm" len="sm"/>
              </a:ln>
            </p:spPr>
            <p:txBody>
              <a:bodyPr wrap="none" anchor="ctr"/>
              <a:lstStyle/>
              <a:p>
                <a:endParaRPr lang="zh-CN" altLang="en-US"/>
              </a:p>
            </p:txBody>
          </p:sp>
          <p:sp>
            <p:nvSpPr>
              <p:cNvPr id="74777" name="Line 13"/>
              <p:cNvSpPr>
                <a:spLocks noChangeShapeType="1"/>
              </p:cNvSpPr>
              <p:nvPr/>
            </p:nvSpPr>
            <p:spPr bwMode="auto">
              <a:xfrm flipH="1">
                <a:off x="1104" y="4080"/>
                <a:ext cx="48" cy="48"/>
              </a:xfrm>
              <a:prstGeom prst="line">
                <a:avLst/>
              </a:prstGeom>
              <a:noFill/>
              <a:ln w="12700">
                <a:solidFill>
                  <a:srgbClr val="FF0000"/>
                </a:solidFill>
                <a:round/>
                <a:headEnd type="none" w="sm" len="sm"/>
                <a:tailEnd type="none" w="sm" len="sm"/>
              </a:ln>
            </p:spPr>
            <p:txBody>
              <a:bodyPr wrap="none" anchor="ctr"/>
              <a:lstStyle/>
              <a:p>
                <a:endParaRPr lang="zh-CN" altLang="en-US"/>
              </a:p>
            </p:txBody>
          </p:sp>
          <p:sp>
            <p:nvSpPr>
              <p:cNvPr id="74778" name="Line 14"/>
              <p:cNvSpPr>
                <a:spLocks noChangeShapeType="1"/>
              </p:cNvSpPr>
              <p:nvPr/>
            </p:nvSpPr>
            <p:spPr bwMode="auto">
              <a:xfrm>
                <a:off x="1200" y="4080"/>
                <a:ext cx="48" cy="48"/>
              </a:xfrm>
              <a:prstGeom prst="line">
                <a:avLst/>
              </a:prstGeom>
              <a:noFill/>
              <a:ln w="12700">
                <a:solidFill>
                  <a:srgbClr val="FF0000"/>
                </a:solidFill>
                <a:round/>
                <a:headEnd type="none" w="sm" len="sm"/>
                <a:tailEnd type="none" w="sm" len="sm"/>
              </a:ln>
            </p:spPr>
            <p:txBody>
              <a:bodyPr wrap="none" anchor="ctr"/>
              <a:lstStyle/>
              <a:p>
                <a:endParaRPr lang="zh-CN" altLang="en-US"/>
              </a:p>
            </p:txBody>
          </p:sp>
        </p:grpSp>
        <p:grpSp>
          <p:nvGrpSpPr>
            <p:cNvPr id="74762" name="Group 15"/>
            <p:cNvGrpSpPr>
              <a:grpSpLocks/>
            </p:cNvGrpSpPr>
            <p:nvPr/>
          </p:nvGrpSpPr>
          <p:grpSpPr bwMode="auto">
            <a:xfrm>
              <a:off x="3792" y="3120"/>
              <a:ext cx="240" cy="144"/>
              <a:chOff x="1056" y="4032"/>
              <a:chExt cx="240" cy="144"/>
            </a:xfrm>
          </p:grpSpPr>
          <p:sp>
            <p:nvSpPr>
              <p:cNvPr id="74769" name="Oval 16"/>
              <p:cNvSpPr>
                <a:spLocks noChangeArrowheads="1"/>
              </p:cNvSpPr>
              <p:nvPr/>
            </p:nvSpPr>
            <p:spPr bwMode="auto">
              <a:xfrm>
                <a:off x="1152" y="4032"/>
                <a:ext cx="48" cy="48"/>
              </a:xfrm>
              <a:prstGeom prst="ellipse">
                <a:avLst/>
              </a:prstGeom>
              <a:solidFill>
                <a:schemeClr val="accent1"/>
              </a:solidFill>
              <a:ln w="12700">
                <a:solidFill>
                  <a:srgbClr val="FF0000"/>
                </a:solidFill>
                <a:round/>
                <a:headEnd type="none" w="sm" len="sm"/>
                <a:tailEnd type="none" w="sm" len="sm"/>
              </a:ln>
            </p:spPr>
            <p:txBody>
              <a:bodyPr wrap="none" anchor="ctr"/>
              <a:lstStyle/>
              <a:p>
                <a:endParaRPr lang="zh-CN" altLang="en-US"/>
              </a:p>
            </p:txBody>
          </p:sp>
          <p:sp>
            <p:nvSpPr>
              <p:cNvPr id="74770" name="Oval 17"/>
              <p:cNvSpPr>
                <a:spLocks noChangeArrowheads="1"/>
              </p:cNvSpPr>
              <p:nvPr/>
            </p:nvSpPr>
            <p:spPr bwMode="auto">
              <a:xfrm>
                <a:off x="1056" y="4128"/>
                <a:ext cx="48" cy="48"/>
              </a:xfrm>
              <a:prstGeom prst="ellipse">
                <a:avLst/>
              </a:prstGeom>
              <a:solidFill>
                <a:schemeClr val="accent1"/>
              </a:solidFill>
              <a:ln w="12700">
                <a:solidFill>
                  <a:srgbClr val="FF0000"/>
                </a:solidFill>
                <a:round/>
                <a:headEnd type="none" w="sm" len="sm"/>
                <a:tailEnd type="none" w="sm" len="sm"/>
              </a:ln>
            </p:spPr>
            <p:txBody>
              <a:bodyPr wrap="none" anchor="ctr"/>
              <a:lstStyle/>
              <a:p>
                <a:endParaRPr lang="zh-CN" altLang="en-US"/>
              </a:p>
            </p:txBody>
          </p:sp>
          <p:sp>
            <p:nvSpPr>
              <p:cNvPr id="74771" name="Oval 18"/>
              <p:cNvSpPr>
                <a:spLocks noChangeArrowheads="1"/>
              </p:cNvSpPr>
              <p:nvPr/>
            </p:nvSpPr>
            <p:spPr bwMode="auto">
              <a:xfrm>
                <a:off x="1248" y="4128"/>
                <a:ext cx="48" cy="48"/>
              </a:xfrm>
              <a:prstGeom prst="ellipse">
                <a:avLst/>
              </a:prstGeom>
              <a:solidFill>
                <a:schemeClr val="accent1"/>
              </a:solidFill>
              <a:ln w="12700">
                <a:solidFill>
                  <a:srgbClr val="FF0000"/>
                </a:solidFill>
                <a:round/>
                <a:headEnd type="none" w="sm" len="sm"/>
                <a:tailEnd type="none" w="sm" len="sm"/>
              </a:ln>
            </p:spPr>
            <p:txBody>
              <a:bodyPr wrap="none" anchor="ctr"/>
              <a:lstStyle/>
              <a:p>
                <a:endParaRPr lang="zh-CN" altLang="en-US"/>
              </a:p>
            </p:txBody>
          </p:sp>
          <p:sp>
            <p:nvSpPr>
              <p:cNvPr id="74772" name="Line 19"/>
              <p:cNvSpPr>
                <a:spLocks noChangeShapeType="1"/>
              </p:cNvSpPr>
              <p:nvPr/>
            </p:nvSpPr>
            <p:spPr bwMode="auto">
              <a:xfrm flipH="1">
                <a:off x="1104" y="4080"/>
                <a:ext cx="48" cy="48"/>
              </a:xfrm>
              <a:prstGeom prst="line">
                <a:avLst/>
              </a:prstGeom>
              <a:noFill/>
              <a:ln w="12700">
                <a:solidFill>
                  <a:srgbClr val="FF0000"/>
                </a:solidFill>
                <a:round/>
                <a:headEnd type="none" w="sm" len="sm"/>
                <a:tailEnd type="none" w="sm" len="sm"/>
              </a:ln>
            </p:spPr>
            <p:txBody>
              <a:bodyPr wrap="none" anchor="ctr"/>
              <a:lstStyle/>
              <a:p>
                <a:endParaRPr lang="zh-CN" altLang="en-US"/>
              </a:p>
            </p:txBody>
          </p:sp>
          <p:sp>
            <p:nvSpPr>
              <p:cNvPr id="74773" name="Line 20"/>
              <p:cNvSpPr>
                <a:spLocks noChangeShapeType="1"/>
              </p:cNvSpPr>
              <p:nvPr/>
            </p:nvSpPr>
            <p:spPr bwMode="auto">
              <a:xfrm>
                <a:off x="1200" y="4080"/>
                <a:ext cx="48" cy="48"/>
              </a:xfrm>
              <a:prstGeom prst="line">
                <a:avLst/>
              </a:prstGeom>
              <a:noFill/>
              <a:ln w="12700">
                <a:solidFill>
                  <a:srgbClr val="FF0000"/>
                </a:solidFill>
                <a:round/>
                <a:headEnd type="none" w="sm" len="sm"/>
                <a:tailEnd type="none" w="sm" len="sm"/>
              </a:ln>
            </p:spPr>
            <p:txBody>
              <a:bodyPr wrap="none" anchor="ctr"/>
              <a:lstStyle/>
              <a:p>
                <a:endParaRPr lang="zh-CN" altLang="en-US"/>
              </a:p>
            </p:txBody>
          </p:sp>
        </p:grpSp>
        <p:grpSp>
          <p:nvGrpSpPr>
            <p:cNvPr id="74763" name="Group 21"/>
            <p:cNvGrpSpPr>
              <a:grpSpLocks/>
            </p:cNvGrpSpPr>
            <p:nvPr/>
          </p:nvGrpSpPr>
          <p:grpSpPr bwMode="auto">
            <a:xfrm>
              <a:off x="3504" y="3120"/>
              <a:ext cx="240" cy="144"/>
              <a:chOff x="1056" y="4032"/>
              <a:chExt cx="240" cy="144"/>
            </a:xfrm>
          </p:grpSpPr>
          <p:sp>
            <p:nvSpPr>
              <p:cNvPr id="74764" name="Oval 22"/>
              <p:cNvSpPr>
                <a:spLocks noChangeArrowheads="1"/>
              </p:cNvSpPr>
              <p:nvPr/>
            </p:nvSpPr>
            <p:spPr bwMode="auto">
              <a:xfrm>
                <a:off x="1152" y="4032"/>
                <a:ext cx="48" cy="48"/>
              </a:xfrm>
              <a:prstGeom prst="ellipse">
                <a:avLst/>
              </a:prstGeom>
              <a:solidFill>
                <a:schemeClr val="accent1"/>
              </a:solidFill>
              <a:ln w="12700">
                <a:solidFill>
                  <a:srgbClr val="FF0000"/>
                </a:solidFill>
                <a:round/>
                <a:headEnd type="none" w="sm" len="sm"/>
                <a:tailEnd type="none" w="sm" len="sm"/>
              </a:ln>
            </p:spPr>
            <p:txBody>
              <a:bodyPr wrap="none" anchor="ctr"/>
              <a:lstStyle/>
              <a:p>
                <a:endParaRPr lang="zh-CN" altLang="en-US"/>
              </a:p>
            </p:txBody>
          </p:sp>
          <p:sp>
            <p:nvSpPr>
              <p:cNvPr id="74765" name="Oval 23"/>
              <p:cNvSpPr>
                <a:spLocks noChangeArrowheads="1"/>
              </p:cNvSpPr>
              <p:nvPr/>
            </p:nvSpPr>
            <p:spPr bwMode="auto">
              <a:xfrm>
                <a:off x="1056" y="4128"/>
                <a:ext cx="48" cy="48"/>
              </a:xfrm>
              <a:prstGeom prst="ellipse">
                <a:avLst/>
              </a:prstGeom>
              <a:solidFill>
                <a:schemeClr val="accent1"/>
              </a:solidFill>
              <a:ln w="12700">
                <a:solidFill>
                  <a:srgbClr val="FF0000"/>
                </a:solidFill>
                <a:round/>
                <a:headEnd type="none" w="sm" len="sm"/>
                <a:tailEnd type="none" w="sm" len="sm"/>
              </a:ln>
            </p:spPr>
            <p:txBody>
              <a:bodyPr wrap="none" anchor="ctr"/>
              <a:lstStyle/>
              <a:p>
                <a:endParaRPr lang="zh-CN" altLang="en-US"/>
              </a:p>
            </p:txBody>
          </p:sp>
          <p:sp>
            <p:nvSpPr>
              <p:cNvPr id="74766" name="Oval 24"/>
              <p:cNvSpPr>
                <a:spLocks noChangeArrowheads="1"/>
              </p:cNvSpPr>
              <p:nvPr/>
            </p:nvSpPr>
            <p:spPr bwMode="auto">
              <a:xfrm>
                <a:off x="1248" y="4128"/>
                <a:ext cx="48" cy="48"/>
              </a:xfrm>
              <a:prstGeom prst="ellipse">
                <a:avLst/>
              </a:prstGeom>
              <a:solidFill>
                <a:schemeClr val="accent1"/>
              </a:solidFill>
              <a:ln w="12700">
                <a:solidFill>
                  <a:srgbClr val="FF0000"/>
                </a:solidFill>
                <a:round/>
                <a:headEnd type="none" w="sm" len="sm"/>
                <a:tailEnd type="none" w="sm" len="sm"/>
              </a:ln>
            </p:spPr>
            <p:txBody>
              <a:bodyPr wrap="none" anchor="ctr"/>
              <a:lstStyle/>
              <a:p>
                <a:endParaRPr lang="zh-CN" altLang="en-US"/>
              </a:p>
            </p:txBody>
          </p:sp>
          <p:sp>
            <p:nvSpPr>
              <p:cNvPr id="74767" name="Line 25"/>
              <p:cNvSpPr>
                <a:spLocks noChangeShapeType="1"/>
              </p:cNvSpPr>
              <p:nvPr/>
            </p:nvSpPr>
            <p:spPr bwMode="auto">
              <a:xfrm flipH="1">
                <a:off x="1104" y="4080"/>
                <a:ext cx="48" cy="48"/>
              </a:xfrm>
              <a:prstGeom prst="line">
                <a:avLst/>
              </a:prstGeom>
              <a:noFill/>
              <a:ln w="12700">
                <a:solidFill>
                  <a:srgbClr val="FF0000"/>
                </a:solidFill>
                <a:round/>
                <a:headEnd type="none" w="sm" len="sm"/>
                <a:tailEnd type="none" w="sm" len="sm"/>
              </a:ln>
            </p:spPr>
            <p:txBody>
              <a:bodyPr wrap="none" anchor="ctr"/>
              <a:lstStyle/>
              <a:p>
                <a:endParaRPr lang="zh-CN" altLang="en-US"/>
              </a:p>
            </p:txBody>
          </p:sp>
          <p:sp>
            <p:nvSpPr>
              <p:cNvPr id="74768" name="Line 26"/>
              <p:cNvSpPr>
                <a:spLocks noChangeShapeType="1"/>
              </p:cNvSpPr>
              <p:nvPr/>
            </p:nvSpPr>
            <p:spPr bwMode="auto">
              <a:xfrm>
                <a:off x="1200" y="4080"/>
                <a:ext cx="48" cy="48"/>
              </a:xfrm>
              <a:prstGeom prst="line">
                <a:avLst/>
              </a:prstGeom>
              <a:noFill/>
              <a:ln w="12700">
                <a:solidFill>
                  <a:srgbClr val="FF0000"/>
                </a:solidFill>
                <a:round/>
                <a:headEnd type="none" w="sm" len="sm"/>
                <a:tailEnd type="none" w="sm" len="sm"/>
              </a:ln>
            </p:spPr>
            <p:txBody>
              <a:bodyPr wrap="none" anchor="ctr"/>
              <a:lstStyle/>
              <a:p>
                <a:endParaRPr lang="zh-CN" altLang="en-US"/>
              </a:p>
            </p:txBody>
          </p:sp>
        </p:grpSp>
      </p:gr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46</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4756"/>
                                        </p:tgtEl>
                                        <p:attrNameLst>
                                          <p:attrName>style.visibility</p:attrName>
                                        </p:attrNameLst>
                                      </p:cBhvr>
                                      <p:to>
                                        <p:strVal val="visible"/>
                                      </p:to>
                                    </p:set>
                                    <p:anim calcmode="lin" valueType="num">
                                      <p:cBhvr additive="base">
                                        <p:cTn id="7" dur="500" fill="hold"/>
                                        <p:tgtEl>
                                          <p:spTgt spid="74756"/>
                                        </p:tgtEl>
                                        <p:attrNameLst>
                                          <p:attrName>ppt_x</p:attrName>
                                        </p:attrNameLst>
                                      </p:cBhvr>
                                      <p:tavLst>
                                        <p:tav tm="0">
                                          <p:val>
                                            <p:strVal val="#ppt_x"/>
                                          </p:val>
                                        </p:tav>
                                        <p:tav tm="100000">
                                          <p:val>
                                            <p:strVal val="#ppt_x"/>
                                          </p:val>
                                        </p:tav>
                                      </p:tavLst>
                                    </p:anim>
                                    <p:anim calcmode="lin" valueType="num">
                                      <p:cBhvr additive="base">
                                        <p:cTn id="8" dur="500" fill="hold"/>
                                        <p:tgtEl>
                                          <p:spTgt spid="7475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4755">
                                            <p:txEl>
                                              <p:pRg st="6" end="6"/>
                                            </p:txEl>
                                          </p:spTgt>
                                        </p:tgtEl>
                                        <p:attrNameLst>
                                          <p:attrName>style.visibility</p:attrName>
                                        </p:attrNameLst>
                                      </p:cBhvr>
                                      <p:to>
                                        <p:strVal val="visible"/>
                                      </p:to>
                                    </p:set>
                                    <p:anim calcmode="lin" valueType="num">
                                      <p:cBhvr additive="base">
                                        <p:cTn id="13" dur="500" fill="hold"/>
                                        <p:tgtEl>
                                          <p:spTgt spid="74755">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475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285750" y="357188"/>
            <a:ext cx="7588250" cy="685800"/>
          </a:xfrm>
        </p:spPr>
        <p:txBody>
          <a:bodyPr/>
          <a:lstStyle/>
          <a:p>
            <a:r>
              <a:rPr lang="en-US" altLang="zh-CN" smtClean="0">
                <a:ea typeface="宋体" charset="-122"/>
              </a:rPr>
              <a:t>Illustration of the heap’s definition</a:t>
            </a:r>
          </a:p>
        </p:txBody>
      </p:sp>
      <p:sp>
        <p:nvSpPr>
          <p:cNvPr id="76803" name="Rectangle 3"/>
          <p:cNvSpPr>
            <a:spLocks noGrp="1" noChangeArrowheads="1"/>
          </p:cNvSpPr>
          <p:nvPr>
            <p:ph type="body" sz="half" idx="1"/>
          </p:nvPr>
        </p:nvSpPr>
        <p:spPr>
          <a:xfrm>
            <a:off x="609600" y="1266825"/>
            <a:ext cx="8534400" cy="4905375"/>
          </a:xfrm>
        </p:spPr>
        <p:txBody>
          <a:bodyPr/>
          <a:lstStyle/>
          <a:p>
            <a:pPr>
              <a:buFont typeface="Monotype Sorts"/>
              <a:buNone/>
            </a:pPr>
            <a:endParaRPr lang="en-US" altLang="zh-CN" sz="2000" smtClean="0"/>
          </a:p>
          <a:p>
            <a:pPr>
              <a:buFont typeface="Monotype Sorts"/>
              <a:buNone/>
            </a:pPr>
            <a:endParaRPr lang="en-US" altLang="zh-CN" sz="2000" smtClean="0"/>
          </a:p>
          <a:p>
            <a:pPr>
              <a:buFont typeface="Monotype Sorts"/>
              <a:buNone/>
            </a:pPr>
            <a:endParaRPr lang="en-US" altLang="zh-CN" sz="2000" smtClean="0"/>
          </a:p>
          <a:p>
            <a:pPr>
              <a:buFont typeface="Monotype Sorts"/>
              <a:buNone/>
            </a:pPr>
            <a:endParaRPr lang="en-US" altLang="zh-CN" sz="2000" smtClean="0"/>
          </a:p>
          <a:p>
            <a:pPr>
              <a:buFont typeface="Monotype Sorts"/>
              <a:buNone/>
            </a:pPr>
            <a:endParaRPr lang="en-US" altLang="zh-CN" sz="2000" smtClean="0"/>
          </a:p>
          <a:p>
            <a:pPr>
              <a:buFont typeface="Monotype Sorts"/>
              <a:buNone/>
            </a:pPr>
            <a:endParaRPr lang="en-US" altLang="zh-CN" sz="2000" smtClean="0"/>
          </a:p>
          <a:p>
            <a:pPr>
              <a:buFont typeface="Monotype Sorts"/>
              <a:buNone/>
            </a:pPr>
            <a:endParaRPr lang="en-US" altLang="zh-CN" sz="2000" smtClean="0"/>
          </a:p>
          <a:p>
            <a:pPr>
              <a:buFont typeface="Monotype Sorts"/>
              <a:buNone/>
            </a:pPr>
            <a:endParaRPr lang="en-US" altLang="zh-CN" sz="2000" smtClean="0"/>
          </a:p>
          <a:p>
            <a:pPr>
              <a:buFont typeface="Monotype Sorts"/>
              <a:buNone/>
            </a:pPr>
            <a:endParaRPr lang="en-US" altLang="zh-CN" sz="2000" smtClean="0"/>
          </a:p>
          <a:p>
            <a:pPr>
              <a:buFont typeface="Monotype Sorts"/>
              <a:buNone/>
            </a:pPr>
            <a:endParaRPr lang="en-US" altLang="zh-CN" sz="2000" smtClean="0"/>
          </a:p>
          <a:p>
            <a:pPr>
              <a:buFont typeface="Monotype Sorts"/>
              <a:buNone/>
            </a:pPr>
            <a:endParaRPr lang="en-US" altLang="zh-CN" sz="2000" i="1" smtClean="0"/>
          </a:p>
          <a:p>
            <a:pPr>
              <a:buFont typeface="Monotype Sorts"/>
              <a:buNone/>
            </a:pPr>
            <a:endParaRPr lang="en-US" altLang="zh-CN" sz="2000" smtClean="0"/>
          </a:p>
        </p:txBody>
      </p:sp>
      <p:pic>
        <p:nvPicPr>
          <p:cNvPr id="76804" name="Picture 10" descr="Fig 6"/>
          <p:cNvPicPr>
            <a:picLocks noGrp="1" noChangeAspect="1" noChangeArrowheads="1"/>
          </p:cNvPicPr>
          <p:nvPr>
            <p:ph sz="half" idx="2"/>
          </p:nvPr>
        </p:nvPicPr>
        <p:blipFill>
          <a:blip r:embed="rId3" cstate="print"/>
          <a:srcRect/>
          <a:stretch>
            <a:fillRect/>
          </a:stretch>
        </p:blipFill>
        <p:spPr>
          <a:xfrm>
            <a:off x="457200" y="1676400"/>
            <a:ext cx="8686800" cy="1663700"/>
          </a:xfrm>
        </p:spPr>
      </p:pic>
      <p:sp>
        <p:nvSpPr>
          <p:cNvPr id="366604" name="Text Box 12"/>
          <p:cNvSpPr txBox="1">
            <a:spLocks noChangeArrowheads="1"/>
          </p:cNvSpPr>
          <p:nvPr/>
        </p:nvSpPr>
        <p:spPr bwMode="auto">
          <a:xfrm>
            <a:off x="1219200" y="3657600"/>
            <a:ext cx="1371600" cy="457200"/>
          </a:xfrm>
          <a:prstGeom prst="rect">
            <a:avLst/>
          </a:prstGeom>
          <a:noFill/>
          <a:ln w="12700">
            <a:noFill/>
            <a:miter lim="800000"/>
            <a:headEnd type="none" w="sm" len="sm"/>
            <a:tailEnd type="none" w="sm" len="sm"/>
          </a:ln>
          <a:effectLst/>
        </p:spPr>
        <p:txBody>
          <a:bodyPr>
            <a:spAutoFit/>
          </a:bodyPr>
          <a:lstStyle/>
          <a:p>
            <a:pPr>
              <a:spcBef>
                <a:spcPct val="50000"/>
              </a:spcBef>
              <a:defRPr/>
            </a:pPr>
            <a:r>
              <a:rPr lang="en-US" altLang="zh-CN" b="1">
                <a:solidFill>
                  <a:schemeClr val="hlink"/>
                </a:solidFill>
                <a:effectLst>
                  <a:outerShdw blurRad="38100" dist="38100" dir="2700000" algn="tl">
                    <a:srgbClr val="000000"/>
                  </a:outerShdw>
                </a:effectLst>
              </a:rPr>
              <a:t>a heap</a:t>
            </a:r>
          </a:p>
        </p:txBody>
      </p:sp>
      <p:sp>
        <p:nvSpPr>
          <p:cNvPr id="366605" name="Text Box 13"/>
          <p:cNvSpPr txBox="1">
            <a:spLocks noChangeArrowheads="1"/>
          </p:cNvSpPr>
          <p:nvPr/>
        </p:nvSpPr>
        <p:spPr bwMode="auto">
          <a:xfrm>
            <a:off x="4191000" y="3657600"/>
            <a:ext cx="1676400" cy="457200"/>
          </a:xfrm>
          <a:prstGeom prst="rect">
            <a:avLst/>
          </a:prstGeom>
          <a:noFill/>
          <a:ln w="12700">
            <a:noFill/>
            <a:miter lim="800000"/>
            <a:headEnd type="none" w="sm" len="sm"/>
            <a:tailEnd type="none" w="sm" len="sm"/>
          </a:ln>
          <a:effectLst/>
        </p:spPr>
        <p:txBody>
          <a:bodyPr>
            <a:spAutoFit/>
          </a:bodyPr>
          <a:lstStyle/>
          <a:p>
            <a:pPr>
              <a:spcBef>
                <a:spcPct val="50000"/>
              </a:spcBef>
              <a:defRPr/>
            </a:pPr>
            <a:r>
              <a:rPr lang="en-US" altLang="zh-CN" b="1">
                <a:solidFill>
                  <a:schemeClr val="hlink"/>
                </a:solidFill>
                <a:effectLst>
                  <a:outerShdw blurRad="38100" dist="38100" dir="2700000" algn="tl">
                    <a:srgbClr val="000000"/>
                  </a:outerShdw>
                </a:effectLst>
              </a:rPr>
              <a:t>not a heap</a:t>
            </a:r>
          </a:p>
        </p:txBody>
      </p:sp>
      <p:sp>
        <p:nvSpPr>
          <p:cNvPr id="366606" name="Text Box 14"/>
          <p:cNvSpPr txBox="1">
            <a:spLocks noChangeArrowheads="1"/>
          </p:cNvSpPr>
          <p:nvPr/>
        </p:nvSpPr>
        <p:spPr bwMode="auto">
          <a:xfrm>
            <a:off x="7162800" y="3657600"/>
            <a:ext cx="1676400" cy="457200"/>
          </a:xfrm>
          <a:prstGeom prst="rect">
            <a:avLst/>
          </a:prstGeom>
          <a:noFill/>
          <a:ln w="12700">
            <a:noFill/>
            <a:miter lim="800000"/>
            <a:headEnd type="none" w="sm" len="sm"/>
            <a:tailEnd type="none" w="sm" len="sm"/>
          </a:ln>
          <a:effectLst/>
        </p:spPr>
        <p:txBody>
          <a:bodyPr>
            <a:spAutoFit/>
          </a:bodyPr>
          <a:lstStyle/>
          <a:p>
            <a:pPr>
              <a:spcBef>
                <a:spcPct val="50000"/>
              </a:spcBef>
              <a:defRPr/>
            </a:pPr>
            <a:r>
              <a:rPr lang="en-US" altLang="zh-CN" b="1">
                <a:solidFill>
                  <a:schemeClr val="hlink"/>
                </a:solidFill>
                <a:effectLst>
                  <a:outerShdw blurRad="38100" dist="38100" dir="2700000" algn="tl">
                    <a:srgbClr val="000000"/>
                  </a:outerShdw>
                </a:effectLst>
              </a:rPr>
              <a:t>not a heap</a:t>
            </a:r>
          </a:p>
        </p:txBody>
      </p:sp>
      <p:sp>
        <p:nvSpPr>
          <p:cNvPr id="76808" name="Text Box 15"/>
          <p:cNvSpPr txBox="1">
            <a:spLocks noChangeArrowheads="1"/>
          </p:cNvSpPr>
          <p:nvPr/>
        </p:nvSpPr>
        <p:spPr bwMode="auto">
          <a:xfrm>
            <a:off x="838200" y="5181600"/>
            <a:ext cx="7848600" cy="457200"/>
          </a:xfrm>
          <a:prstGeom prst="rect">
            <a:avLst/>
          </a:prstGeom>
          <a:noFill/>
          <a:ln w="12700">
            <a:noFill/>
            <a:miter lim="800000"/>
            <a:headEnd type="none" w="sm" len="sm"/>
            <a:tailEnd type="none" w="sm" len="sm"/>
          </a:ln>
        </p:spPr>
        <p:txBody>
          <a:bodyPr>
            <a:spAutoFit/>
          </a:bodyPr>
          <a:lstStyle/>
          <a:p>
            <a:pPr>
              <a:spcBef>
                <a:spcPct val="50000"/>
              </a:spcBef>
            </a:pPr>
            <a:endParaRPr lang="zh-CN" altLang="zh-CN"/>
          </a:p>
        </p:txBody>
      </p:sp>
      <p:sp>
        <p:nvSpPr>
          <p:cNvPr id="366608" name="Text Box 16"/>
          <p:cNvSpPr txBox="1">
            <a:spLocks noChangeArrowheads="1"/>
          </p:cNvSpPr>
          <p:nvPr/>
        </p:nvSpPr>
        <p:spPr bwMode="auto">
          <a:xfrm>
            <a:off x="457200" y="4876800"/>
            <a:ext cx="8686800" cy="822325"/>
          </a:xfrm>
          <a:prstGeom prst="rect">
            <a:avLst/>
          </a:prstGeom>
          <a:noFill/>
          <a:ln w="12700">
            <a:noFill/>
            <a:miter lim="800000"/>
            <a:headEnd type="none" w="sm" len="sm"/>
            <a:tailEnd type="none" w="sm" len="sm"/>
          </a:ln>
          <a:effectLst/>
        </p:spPr>
        <p:txBody>
          <a:bodyPr>
            <a:spAutoFit/>
          </a:bodyPr>
          <a:lstStyle/>
          <a:p>
            <a:pPr>
              <a:spcBef>
                <a:spcPct val="50000"/>
              </a:spcBef>
              <a:defRPr/>
            </a:pPr>
            <a:r>
              <a:rPr lang="en-US" altLang="zh-CN" b="1">
                <a:solidFill>
                  <a:schemeClr val="hlink"/>
                </a:solidFill>
                <a:effectLst>
                  <a:outerShdw blurRad="38100" dist="38100" dir="2700000" algn="tl">
                    <a:srgbClr val="000000"/>
                  </a:outerShdw>
                </a:effectLst>
              </a:rPr>
              <a:t>Note: Heap’s elements are ordered top down (along any path  </a:t>
            </a:r>
            <a:br>
              <a:rPr lang="en-US" altLang="zh-CN" b="1">
                <a:solidFill>
                  <a:schemeClr val="hlink"/>
                </a:solidFill>
                <a:effectLst>
                  <a:outerShdw blurRad="38100" dist="38100" dir="2700000" algn="tl">
                    <a:srgbClr val="000000"/>
                  </a:outerShdw>
                </a:effectLst>
              </a:rPr>
            </a:br>
            <a:r>
              <a:rPr lang="en-US" altLang="zh-CN" b="1">
                <a:solidFill>
                  <a:schemeClr val="hlink"/>
                </a:solidFill>
                <a:effectLst>
                  <a:outerShdw blurRad="38100" dist="38100" dir="2700000" algn="tl">
                    <a:srgbClr val="000000"/>
                  </a:outerShdw>
                </a:effectLst>
              </a:rPr>
              <a:t>              down from its root), but they are not ordered left to right</a:t>
            </a:r>
          </a:p>
        </p:txBody>
      </p:sp>
      <p:sp>
        <p:nvSpPr>
          <p:cNvPr id="2" name="灯片编号占位符 1"/>
          <p:cNvSpPr>
            <a:spLocks noGrp="1"/>
          </p:cNvSpPr>
          <p:nvPr>
            <p:ph type="sldNum" sz="quarter" idx="12"/>
          </p:nvPr>
        </p:nvSpPr>
        <p:spPr/>
        <p:txBody>
          <a:bodyPr/>
          <a:lstStyle/>
          <a:p>
            <a:pPr>
              <a:defRPr/>
            </a:pPr>
            <a:r>
              <a:rPr lang="en-US" altLang="zh-CN" smtClean="0"/>
              <a:t>Chapter 6- </a:t>
            </a:r>
            <a:fld id="{C491BF85-F3FE-4F11-8AEE-8DFF2A21861A}" type="slidenum">
              <a:rPr lang="en-US" altLang="zh-CN" smtClean="0"/>
              <a:pPr>
                <a:defRPr/>
              </a:pPr>
              <a:t>47</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altLang="zh-CN" sz="3200" smtClean="0">
                <a:ea typeface="宋体" charset="-122"/>
              </a:rPr>
              <a:t>Some Important Properties of a Heap</a:t>
            </a:r>
          </a:p>
        </p:txBody>
      </p:sp>
      <p:sp>
        <p:nvSpPr>
          <p:cNvPr id="78851" name="Rectangle 3"/>
          <p:cNvSpPr>
            <a:spLocks noGrp="1" noChangeArrowheads="1"/>
          </p:cNvSpPr>
          <p:nvPr>
            <p:ph type="body" idx="1"/>
          </p:nvPr>
        </p:nvSpPr>
        <p:spPr/>
        <p:txBody>
          <a:bodyPr/>
          <a:lstStyle/>
          <a:p>
            <a:r>
              <a:rPr lang="en-US" altLang="zh-CN" sz="2400" smtClean="0"/>
              <a:t>Given </a:t>
            </a:r>
            <a:r>
              <a:rPr lang="en-US" altLang="zh-CN" sz="2400" i="1" smtClean="0"/>
              <a:t>n,</a:t>
            </a:r>
            <a:r>
              <a:rPr lang="en-US" altLang="zh-CN" sz="2400" smtClean="0"/>
              <a:t> there exists a unique binary tree with </a:t>
            </a:r>
            <a:r>
              <a:rPr lang="en-US" altLang="zh-CN" sz="2400" i="1" smtClean="0"/>
              <a:t>n</a:t>
            </a:r>
            <a:r>
              <a:rPr lang="en-US" altLang="zh-CN" sz="2400" smtClean="0"/>
              <a:t> nodes that</a:t>
            </a:r>
          </a:p>
          <a:p>
            <a:pPr>
              <a:buFont typeface="Monotype Sorts"/>
              <a:buNone/>
            </a:pPr>
            <a:r>
              <a:rPr lang="en-US" altLang="zh-CN" sz="2400" smtClean="0"/>
              <a:t>     is essentially complete, with </a:t>
            </a:r>
            <a:r>
              <a:rPr lang="en-US" altLang="zh-CN" sz="2400" i="1" smtClean="0"/>
              <a:t>h </a:t>
            </a:r>
            <a:r>
              <a:rPr lang="en-US" altLang="zh-CN" sz="2400" smtClean="0"/>
              <a:t>= </a:t>
            </a:r>
            <a:r>
              <a:rPr lang="en-US" altLang="zh-CN" sz="2400" smtClean="0">
                <a:sym typeface="Symbol" pitchFamily="18" charset="2"/>
              </a:rPr>
              <a:t></a:t>
            </a:r>
            <a:r>
              <a:rPr lang="en-US" altLang="zh-CN" sz="2400" smtClean="0"/>
              <a:t>log</a:t>
            </a:r>
            <a:r>
              <a:rPr lang="en-US" altLang="zh-CN" sz="2400" baseline="-25000" smtClean="0"/>
              <a:t>2 </a:t>
            </a:r>
            <a:r>
              <a:rPr lang="en-US" altLang="zh-CN" sz="2400" i="1" smtClean="0"/>
              <a:t>n</a:t>
            </a:r>
            <a:r>
              <a:rPr lang="en-US" altLang="zh-CN" sz="2400" smtClean="0">
                <a:sym typeface="Symbol" pitchFamily="18" charset="2"/>
              </a:rPr>
              <a:t></a:t>
            </a:r>
            <a:br>
              <a:rPr lang="en-US" altLang="zh-CN" sz="2400" smtClean="0">
                <a:sym typeface="Symbol" pitchFamily="18" charset="2"/>
              </a:rPr>
            </a:br>
            <a:endParaRPr lang="en-US" altLang="zh-CN" sz="2400" smtClean="0"/>
          </a:p>
          <a:p>
            <a:r>
              <a:rPr lang="en-US" altLang="zh-CN" sz="2400" smtClean="0"/>
              <a:t>The root contains the largest key</a:t>
            </a:r>
          </a:p>
          <a:p>
            <a:endParaRPr lang="en-US" altLang="zh-CN" sz="2400" smtClean="0"/>
          </a:p>
          <a:p>
            <a:r>
              <a:rPr lang="en-US" altLang="zh-CN" sz="2400" smtClean="0"/>
              <a:t>The subtree rooted at any node of a heap is also a heap</a:t>
            </a:r>
            <a:br>
              <a:rPr lang="en-US" altLang="zh-CN" sz="2400" smtClean="0"/>
            </a:br>
            <a:endParaRPr lang="en-US" altLang="zh-CN" sz="2400" smtClean="0"/>
          </a:p>
          <a:p>
            <a:r>
              <a:rPr lang="en-US" altLang="zh-CN" sz="2400" smtClean="0"/>
              <a:t>A heap can be represented as an array</a:t>
            </a:r>
            <a:endParaRPr lang="en-US" altLang="zh-CN" sz="2400" i="1" smtClean="0"/>
          </a:p>
          <a:p>
            <a:pPr>
              <a:buFont typeface="Monotype Sorts"/>
              <a:buNone/>
            </a:pPr>
            <a:endParaRPr lang="en-US" altLang="zh-CN" sz="2400" smtClean="0"/>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48</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US" altLang="zh-CN" smtClean="0">
                <a:ea typeface="宋体" charset="-122"/>
              </a:rPr>
              <a:t>Heap’s Array Representation</a:t>
            </a:r>
          </a:p>
        </p:txBody>
      </p:sp>
      <p:sp>
        <p:nvSpPr>
          <p:cNvPr id="80899" name="Rectangle 3"/>
          <p:cNvSpPr>
            <a:spLocks noGrp="1" noChangeArrowheads="1"/>
          </p:cNvSpPr>
          <p:nvPr>
            <p:ph type="body" idx="1"/>
          </p:nvPr>
        </p:nvSpPr>
        <p:spPr>
          <a:xfrm>
            <a:off x="609600" y="1266825"/>
            <a:ext cx="8305800" cy="5210175"/>
          </a:xfrm>
        </p:spPr>
        <p:txBody>
          <a:bodyPr/>
          <a:lstStyle/>
          <a:p>
            <a:pPr>
              <a:lnSpc>
                <a:spcPct val="90000"/>
              </a:lnSpc>
              <a:buFont typeface="Monotype Sorts"/>
              <a:buNone/>
            </a:pPr>
            <a:r>
              <a:rPr lang="en-US" altLang="zh-CN" sz="2000" smtClean="0"/>
              <a:t>Store heap’s elements in an array (whose elements indexed, for convenience, 1 to </a:t>
            </a:r>
            <a:r>
              <a:rPr lang="en-US" altLang="zh-CN" sz="2000" i="1" smtClean="0"/>
              <a:t>n</a:t>
            </a:r>
            <a:r>
              <a:rPr lang="en-US" altLang="zh-CN" sz="2000" smtClean="0"/>
              <a:t>) in top-down left-to-right order</a:t>
            </a:r>
          </a:p>
          <a:p>
            <a:pPr>
              <a:lnSpc>
                <a:spcPct val="90000"/>
              </a:lnSpc>
              <a:buFont typeface="Monotype Sorts"/>
              <a:buNone/>
            </a:pPr>
            <a:r>
              <a:rPr lang="en-US" altLang="zh-CN" sz="2000" smtClean="0"/>
              <a:t>Example:</a:t>
            </a:r>
          </a:p>
          <a:p>
            <a:pPr>
              <a:lnSpc>
                <a:spcPct val="90000"/>
              </a:lnSpc>
            </a:pPr>
            <a:endParaRPr lang="en-US" altLang="zh-CN" sz="1400" smtClean="0"/>
          </a:p>
          <a:p>
            <a:pPr>
              <a:lnSpc>
                <a:spcPct val="90000"/>
              </a:lnSpc>
            </a:pPr>
            <a:endParaRPr lang="en-US" altLang="zh-CN" sz="1400" smtClean="0"/>
          </a:p>
          <a:p>
            <a:pPr>
              <a:lnSpc>
                <a:spcPct val="90000"/>
              </a:lnSpc>
            </a:pPr>
            <a:endParaRPr lang="en-US" altLang="zh-CN" sz="1400" smtClean="0"/>
          </a:p>
          <a:p>
            <a:pPr>
              <a:lnSpc>
                <a:spcPct val="90000"/>
              </a:lnSpc>
            </a:pPr>
            <a:endParaRPr lang="en-US" altLang="zh-CN" sz="1400" smtClean="0"/>
          </a:p>
          <a:p>
            <a:pPr>
              <a:lnSpc>
                <a:spcPct val="90000"/>
              </a:lnSpc>
            </a:pPr>
            <a:endParaRPr lang="en-US" altLang="zh-CN" sz="1400" smtClean="0"/>
          </a:p>
          <a:p>
            <a:pPr>
              <a:lnSpc>
                <a:spcPct val="90000"/>
              </a:lnSpc>
            </a:pPr>
            <a:endParaRPr lang="en-US" altLang="zh-CN" sz="1400" smtClean="0"/>
          </a:p>
          <a:p>
            <a:pPr>
              <a:lnSpc>
                <a:spcPct val="90000"/>
              </a:lnSpc>
            </a:pPr>
            <a:endParaRPr lang="en-US" altLang="zh-CN" sz="1400" smtClean="0"/>
          </a:p>
          <a:p>
            <a:pPr>
              <a:lnSpc>
                <a:spcPct val="90000"/>
              </a:lnSpc>
            </a:pPr>
            <a:endParaRPr lang="en-US" altLang="zh-CN" sz="2000" smtClean="0"/>
          </a:p>
          <a:p>
            <a:pPr>
              <a:lnSpc>
                <a:spcPct val="90000"/>
              </a:lnSpc>
            </a:pPr>
            <a:endParaRPr lang="en-US" altLang="zh-CN" sz="2000" smtClean="0"/>
          </a:p>
          <a:p>
            <a:pPr>
              <a:lnSpc>
                <a:spcPct val="90000"/>
              </a:lnSpc>
            </a:pPr>
            <a:r>
              <a:rPr lang="en-US" altLang="zh-CN" sz="2000" smtClean="0"/>
              <a:t>Left child of node </a:t>
            </a:r>
            <a:r>
              <a:rPr lang="en-US" altLang="zh-CN" sz="2000" i="1" smtClean="0"/>
              <a:t>j</a:t>
            </a:r>
            <a:r>
              <a:rPr lang="en-US" altLang="zh-CN" sz="2000" smtClean="0"/>
              <a:t> is at 2</a:t>
            </a:r>
            <a:r>
              <a:rPr lang="en-US" altLang="zh-CN" sz="2000" i="1" smtClean="0"/>
              <a:t>j</a:t>
            </a:r>
          </a:p>
          <a:p>
            <a:pPr>
              <a:lnSpc>
                <a:spcPct val="90000"/>
              </a:lnSpc>
            </a:pPr>
            <a:r>
              <a:rPr lang="en-US" altLang="zh-CN" sz="2000" smtClean="0"/>
              <a:t>Right child of node </a:t>
            </a:r>
            <a:r>
              <a:rPr lang="en-US" altLang="zh-CN" sz="2000" i="1" smtClean="0"/>
              <a:t>j</a:t>
            </a:r>
            <a:r>
              <a:rPr lang="en-US" altLang="zh-CN" sz="2000" smtClean="0"/>
              <a:t> is at 2</a:t>
            </a:r>
            <a:r>
              <a:rPr lang="en-US" altLang="zh-CN" sz="2000" i="1" smtClean="0"/>
              <a:t>j</a:t>
            </a:r>
            <a:r>
              <a:rPr lang="en-US" altLang="zh-CN" sz="2000" smtClean="0"/>
              <a:t>+1</a:t>
            </a:r>
          </a:p>
          <a:p>
            <a:pPr>
              <a:lnSpc>
                <a:spcPct val="90000"/>
              </a:lnSpc>
            </a:pPr>
            <a:r>
              <a:rPr lang="en-US" altLang="zh-CN" sz="2000" smtClean="0"/>
              <a:t>Parent of node </a:t>
            </a:r>
            <a:r>
              <a:rPr lang="en-US" altLang="zh-CN" sz="2000" i="1" smtClean="0"/>
              <a:t>j</a:t>
            </a:r>
            <a:r>
              <a:rPr lang="en-US" altLang="zh-CN" sz="2000" smtClean="0"/>
              <a:t> is at </a:t>
            </a:r>
            <a:r>
              <a:rPr lang="en-US" altLang="zh-CN" sz="1400" smtClean="0">
                <a:sym typeface="Symbol" pitchFamily="18" charset="2"/>
              </a:rPr>
              <a:t></a:t>
            </a:r>
            <a:r>
              <a:rPr lang="en-US" altLang="zh-CN" sz="2000" i="1" smtClean="0"/>
              <a:t>j</a:t>
            </a:r>
            <a:r>
              <a:rPr lang="en-US" altLang="zh-CN" sz="2000" smtClean="0"/>
              <a:t>/2</a:t>
            </a:r>
            <a:r>
              <a:rPr lang="en-US" altLang="zh-CN" sz="1400" smtClean="0">
                <a:sym typeface="Symbol" pitchFamily="18" charset="2"/>
              </a:rPr>
              <a:t> </a:t>
            </a:r>
            <a:endParaRPr lang="en-US" altLang="zh-CN" sz="2000" smtClean="0"/>
          </a:p>
          <a:p>
            <a:pPr>
              <a:lnSpc>
                <a:spcPct val="90000"/>
              </a:lnSpc>
            </a:pPr>
            <a:r>
              <a:rPr lang="en-US" altLang="zh-CN" sz="2000" smtClean="0"/>
              <a:t>Parental nodes are represented in the first </a:t>
            </a:r>
            <a:r>
              <a:rPr lang="en-US" altLang="zh-CN" sz="1400" smtClean="0">
                <a:sym typeface="Symbol" pitchFamily="18" charset="2"/>
              </a:rPr>
              <a:t></a:t>
            </a:r>
            <a:r>
              <a:rPr lang="en-US" altLang="zh-CN" sz="2000" i="1" smtClean="0"/>
              <a:t>n</a:t>
            </a:r>
            <a:r>
              <a:rPr lang="en-US" altLang="zh-CN" sz="2000" smtClean="0"/>
              <a:t>/2</a:t>
            </a:r>
            <a:r>
              <a:rPr lang="en-US" altLang="zh-CN" sz="1400" smtClean="0">
                <a:sym typeface="Symbol" pitchFamily="18" charset="2"/>
              </a:rPr>
              <a:t>  </a:t>
            </a:r>
            <a:r>
              <a:rPr lang="en-US" altLang="zh-CN" sz="2000" smtClean="0"/>
              <a:t>locations</a:t>
            </a:r>
          </a:p>
          <a:p>
            <a:pPr>
              <a:lnSpc>
                <a:spcPct val="90000"/>
              </a:lnSpc>
            </a:pPr>
            <a:endParaRPr lang="en-US" altLang="zh-CN" sz="2000" smtClean="0"/>
          </a:p>
        </p:txBody>
      </p:sp>
      <p:sp>
        <p:nvSpPr>
          <p:cNvPr id="80900" name="Line 8"/>
          <p:cNvSpPr>
            <a:spLocks noChangeShapeType="1"/>
          </p:cNvSpPr>
          <p:nvPr/>
        </p:nvSpPr>
        <p:spPr bwMode="auto">
          <a:xfrm flipH="1">
            <a:off x="4343400" y="5638800"/>
            <a:ext cx="76200" cy="0"/>
          </a:xfrm>
          <a:prstGeom prst="line">
            <a:avLst/>
          </a:prstGeom>
          <a:noFill/>
          <a:ln w="12700">
            <a:solidFill>
              <a:srgbClr val="FF0000"/>
            </a:solidFill>
            <a:round/>
            <a:headEnd type="none" w="sm" len="sm"/>
            <a:tailEnd type="none" w="sm" len="sm"/>
          </a:ln>
        </p:spPr>
        <p:txBody>
          <a:bodyPr wrap="none" anchor="ctr"/>
          <a:lstStyle/>
          <a:p>
            <a:endParaRPr lang="zh-CN" altLang="en-US"/>
          </a:p>
        </p:txBody>
      </p:sp>
      <p:sp>
        <p:nvSpPr>
          <p:cNvPr id="80901" name="Oval 9"/>
          <p:cNvSpPr>
            <a:spLocks noChangeArrowheads="1"/>
          </p:cNvSpPr>
          <p:nvPr/>
        </p:nvSpPr>
        <p:spPr bwMode="auto">
          <a:xfrm>
            <a:off x="1752600" y="2514600"/>
            <a:ext cx="457200" cy="457200"/>
          </a:xfrm>
          <a:prstGeom prst="ellipse">
            <a:avLst/>
          </a:prstGeom>
          <a:solidFill>
            <a:schemeClr val="accent1"/>
          </a:solidFill>
          <a:ln w="12700">
            <a:solidFill>
              <a:schemeClr val="bg2"/>
            </a:solidFill>
            <a:round/>
            <a:headEnd type="none" w="sm" len="sm"/>
            <a:tailEnd type="none" w="sm" len="sm"/>
          </a:ln>
        </p:spPr>
        <p:txBody>
          <a:bodyPr wrap="none" anchor="ctr"/>
          <a:lstStyle/>
          <a:p>
            <a:r>
              <a:rPr lang="en-US" altLang="zh-CN">
                <a:solidFill>
                  <a:schemeClr val="bg2"/>
                </a:solidFill>
              </a:rPr>
              <a:t>9</a:t>
            </a:r>
          </a:p>
        </p:txBody>
      </p:sp>
      <p:sp>
        <p:nvSpPr>
          <p:cNvPr id="80902" name="Oval 10"/>
          <p:cNvSpPr>
            <a:spLocks noChangeArrowheads="1"/>
          </p:cNvSpPr>
          <p:nvPr/>
        </p:nvSpPr>
        <p:spPr bwMode="auto">
          <a:xfrm>
            <a:off x="685800" y="4038600"/>
            <a:ext cx="457200" cy="457200"/>
          </a:xfrm>
          <a:prstGeom prst="ellipse">
            <a:avLst/>
          </a:prstGeom>
          <a:solidFill>
            <a:schemeClr val="accent1"/>
          </a:solidFill>
          <a:ln w="12700">
            <a:solidFill>
              <a:schemeClr val="bg2"/>
            </a:solidFill>
            <a:round/>
            <a:headEnd type="none" w="sm" len="sm"/>
            <a:tailEnd type="none" w="sm" len="sm"/>
          </a:ln>
        </p:spPr>
        <p:txBody>
          <a:bodyPr wrap="none" anchor="ctr"/>
          <a:lstStyle/>
          <a:p>
            <a:r>
              <a:rPr lang="en-US" altLang="zh-CN">
                <a:solidFill>
                  <a:schemeClr val="bg2"/>
                </a:solidFill>
              </a:rPr>
              <a:t>1</a:t>
            </a:r>
          </a:p>
        </p:txBody>
      </p:sp>
      <p:sp>
        <p:nvSpPr>
          <p:cNvPr id="80903" name="Oval 11"/>
          <p:cNvSpPr>
            <a:spLocks noChangeArrowheads="1"/>
          </p:cNvSpPr>
          <p:nvPr/>
        </p:nvSpPr>
        <p:spPr bwMode="auto">
          <a:xfrm>
            <a:off x="1066800" y="3276600"/>
            <a:ext cx="457200" cy="457200"/>
          </a:xfrm>
          <a:prstGeom prst="ellipse">
            <a:avLst/>
          </a:prstGeom>
          <a:solidFill>
            <a:schemeClr val="accent1"/>
          </a:solidFill>
          <a:ln w="12700">
            <a:solidFill>
              <a:schemeClr val="bg2"/>
            </a:solidFill>
            <a:round/>
            <a:headEnd type="none" w="sm" len="sm"/>
            <a:tailEnd type="none" w="sm" len="sm"/>
          </a:ln>
        </p:spPr>
        <p:txBody>
          <a:bodyPr wrap="none" anchor="ctr"/>
          <a:lstStyle/>
          <a:p>
            <a:r>
              <a:rPr lang="en-US" altLang="zh-CN">
                <a:solidFill>
                  <a:schemeClr val="bg2"/>
                </a:solidFill>
              </a:rPr>
              <a:t>5</a:t>
            </a:r>
          </a:p>
        </p:txBody>
      </p:sp>
      <p:sp>
        <p:nvSpPr>
          <p:cNvPr id="80904" name="Oval 12"/>
          <p:cNvSpPr>
            <a:spLocks noChangeArrowheads="1"/>
          </p:cNvSpPr>
          <p:nvPr/>
        </p:nvSpPr>
        <p:spPr bwMode="auto">
          <a:xfrm>
            <a:off x="2438400" y="3276600"/>
            <a:ext cx="457200" cy="457200"/>
          </a:xfrm>
          <a:prstGeom prst="ellipse">
            <a:avLst/>
          </a:prstGeom>
          <a:solidFill>
            <a:schemeClr val="accent1"/>
          </a:solidFill>
          <a:ln w="12700">
            <a:solidFill>
              <a:schemeClr val="bg2"/>
            </a:solidFill>
            <a:round/>
            <a:headEnd type="none" w="sm" len="sm"/>
            <a:tailEnd type="none" w="sm" len="sm"/>
          </a:ln>
        </p:spPr>
        <p:txBody>
          <a:bodyPr wrap="none" anchor="ctr"/>
          <a:lstStyle/>
          <a:p>
            <a:r>
              <a:rPr lang="en-US" altLang="zh-CN">
                <a:solidFill>
                  <a:schemeClr val="bg2"/>
                </a:solidFill>
              </a:rPr>
              <a:t>3</a:t>
            </a:r>
          </a:p>
        </p:txBody>
      </p:sp>
      <p:sp>
        <p:nvSpPr>
          <p:cNvPr id="80905" name="Line 13"/>
          <p:cNvSpPr>
            <a:spLocks noChangeShapeType="1"/>
          </p:cNvSpPr>
          <p:nvPr/>
        </p:nvSpPr>
        <p:spPr bwMode="auto">
          <a:xfrm flipH="1">
            <a:off x="1295400" y="2819400"/>
            <a:ext cx="457200" cy="457200"/>
          </a:xfrm>
          <a:prstGeom prst="line">
            <a:avLst/>
          </a:prstGeom>
          <a:noFill/>
          <a:ln w="12700">
            <a:solidFill>
              <a:srgbClr val="FF0000"/>
            </a:solidFill>
            <a:round/>
            <a:headEnd type="none" w="sm" len="sm"/>
            <a:tailEnd type="none" w="sm" len="sm"/>
          </a:ln>
        </p:spPr>
        <p:txBody>
          <a:bodyPr wrap="none" anchor="ctr"/>
          <a:lstStyle/>
          <a:p>
            <a:endParaRPr lang="zh-CN" altLang="en-US"/>
          </a:p>
        </p:txBody>
      </p:sp>
      <p:sp>
        <p:nvSpPr>
          <p:cNvPr id="80906" name="Line 14"/>
          <p:cNvSpPr>
            <a:spLocks noChangeShapeType="1"/>
          </p:cNvSpPr>
          <p:nvPr/>
        </p:nvSpPr>
        <p:spPr bwMode="auto">
          <a:xfrm flipH="1">
            <a:off x="914400" y="3657600"/>
            <a:ext cx="228600" cy="381000"/>
          </a:xfrm>
          <a:prstGeom prst="line">
            <a:avLst/>
          </a:prstGeom>
          <a:noFill/>
          <a:ln w="12700">
            <a:solidFill>
              <a:srgbClr val="FF0000"/>
            </a:solidFill>
            <a:round/>
            <a:headEnd type="none" w="sm" len="sm"/>
            <a:tailEnd type="none" w="sm" len="sm"/>
          </a:ln>
        </p:spPr>
        <p:txBody>
          <a:bodyPr wrap="none" anchor="ctr"/>
          <a:lstStyle/>
          <a:p>
            <a:endParaRPr lang="zh-CN" altLang="en-US"/>
          </a:p>
        </p:txBody>
      </p:sp>
      <p:sp>
        <p:nvSpPr>
          <p:cNvPr id="80907" name="Line 15"/>
          <p:cNvSpPr>
            <a:spLocks noChangeShapeType="1"/>
          </p:cNvSpPr>
          <p:nvPr/>
        </p:nvSpPr>
        <p:spPr bwMode="auto">
          <a:xfrm>
            <a:off x="2209800" y="2819400"/>
            <a:ext cx="381000" cy="457200"/>
          </a:xfrm>
          <a:prstGeom prst="line">
            <a:avLst/>
          </a:prstGeom>
          <a:noFill/>
          <a:ln w="12700">
            <a:solidFill>
              <a:srgbClr val="FF0000"/>
            </a:solidFill>
            <a:round/>
            <a:headEnd type="none" w="sm" len="sm"/>
            <a:tailEnd type="none" w="sm" len="sm"/>
          </a:ln>
        </p:spPr>
        <p:txBody>
          <a:bodyPr wrap="none" anchor="ctr"/>
          <a:lstStyle/>
          <a:p>
            <a:endParaRPr lang="zh-CN" altLang="en-US"/>
          </a:p>
        </p:txBody>
      </p:sp>
      <p:sp>
        <p:nvSpPr>
          <p:cNvPr id="80908" name="Text Box 16"/>
          <p:cNvSpPr txBox="1">
            <a:spLocks noChangeArrowheads="1"/>
          </p:cNvSpPr>
          <p:nvPr/>
        </p:nvSpPr>
        <p:spPr bwMode="auto">
          <a:xfrm>
            <a:off x="1736725" y="2857500"/>
            <a:ext cx="184150" cy="366713"/>
          </a:xfrm>
          <a:prstGeom prst="rect">
            <a:avLst/>
          </a:prstGeom>
          <a:noFill/>
          <a:ln w="12700">
            <a:noFill/>
            <a:miter lim="800000"/>
            <a:headEnd type="none" w="sm" len="sm"/>
            <a:tailEnd type="none" w="sm" len="sm"/>
          </a:ln>
        </p:spPr>
        <p:txBody>
          <a:bodyPr wrap="none">
            <a:spAutoFit/>
          </a:bodyPr>
          <a:lstStyle/>
          <a:p>
            <a:endParaRPr lang="zh-CN" altLang="zh-CN"/>
          </a:p>
        </p:txBody>
      </p:sp>
      <p:sp>
        <p:nvSpPr>
          <p:cNvPr id="80909" name="Text Box 17"/>
          <p:cNvSpPr txBox="1">
            <a:spLocks noChangeArrowheads="1"/>
          </p:cNvSpPr>
          <p:nvPr/>
        </p:nvSpPr>
        <p:spPr bwMode="auto">
          <a:xfrm>
            <a:off x="2571750" y="3733800"/>
            <a:ext cx="184150" cy="366713"/>
          </a:xfrm>
          <a:prstGeom prst="rect">
            <a:avLst/>
          </a:prstGeom>
          <a:noFill/>
          <a:ln w="12700">
            <a:noFill/>
            <a:miter lim="800000"/>
            <a:headEnd type="none" w="sm" len="sm"/>
            <a:tailEnd type="none" w="sm" len="sm"/>
          </a:ln>
        </p:spPr>
        <p:txBody>
          <a:bodyPr wrap="none">
            <a:spAutoFit/>
          </a:bodyPr>
          <a:lstStyle/>
          <a:p>
            <a:endParaRPr lang="zh-CN" altLang="zh-CN"/>
          </a:p>
        </p:txBody>
      </p:sp>
      <p:sp>
        <p:nvSpPr>
          <p:cNvPr id="80910" name="Text Box 18"/>
          <p:cNvSpPr txBox="1">
            <a:spLocks noChangeArrowheads="1"/>
          </p:cNvSpPr>
          <p:nvPr/>
        </p:nvSpPr>
        <p:spPr bwMode="auto">
          <a:xfrm>
            <a:off x="2438400" y="2971800"/>
            <a:ext cx="184150" cy="366713"/>
          </a:xfrm>
          <a:prstGeom prst="rect">
            <a:avLst/>
          </a:prstGeom>
          <a:noFill/>
          <a:ln w="12700">
            <a:noFill/>
            <a:miter lim="800000"/>
            <a:headEnd type="none" w="sm" len="sm"/>
            <a:tailEnd type="none" w="sm" len="sm"/>
          </a:ln>
        </p:spPr>
        <p:txBody>
          <a:bodyPr wrap="none">
            <a:spAutoFit/>
          </a:bodyPr>
          <a:lstStyle/>
          <a:p>
            <a:endParaRPr lang="zh-CN" altLang="zh-CN"/>
          </a:p>
        </p:txBody>
      </p:sp>
      <p:sp>
        <p:nvSpPr>
          <p:cNvPr id="80911" name="Text Box 19"/>
          <p:cNvSpPr txBox="1">
            <a:spLocks noChangeArrowheads="1"/>
          </p:cNvSpPr>
          <p:nvPr/>
        </p:nvSpPr>
        <p:spPr bwMode="auto">
          <a:xfrm>
            <a:off x="3562350" y="2819400"/>
            <a:ext cx="184150" cy="366713"/>
          </a:xfrm>
          <a:prstGeom prst="rect">
            <a:avLst/>
          </a:prstGeom>
          <a:noFill/>
          <a:ln w="12700">
            <a:noFill/>
            <a:miter lim="800000"/>
            <a:headEnd type="none" w="sm" len="sm"/>
            <a:tailEnd type="none" w="sm" len="sm"/>
          </a:ln>
        </p:spPr>
        <p:txBody>
          <a:bodyPr wrap="none">
            <a:spAutoFit/>
          </a:bodyPr>
          <a:lstStyle/>
          <a:p>
            <a:endParaRPr lang="zh-CN" altLang="zh-CN"/>
          </a:p>
        </p:txBody>
      </p:sp>
      <p:sp>
        <p:nvSpPr>
          <p:cNvPr id="80912" name="Oval 20"/>
          <p:cNvSpPr>
            <a:spLocks noChangeArrowheads="1"/>
          </p:cNvSpPr>
          <p:nvPr/>
        </p:nvSpPr>
        <p:spPr bwMode="auto">
          <a:xfrm>
            <a:off x="1371600" y="4038600"/>
            <a:ext cx="457200" cy="457200"/>
          </a:xfrm>
          <a:prstGeom prst="ellipse">
            <a:avLst/>
          </a:prstGeom>
          <a:solidFill>
            <a:schemeClr val="accent1"/>
          </a:solidFill>
          <a:ln w="12700">
            <a:solidFill>
              <a:schemeClr val="bg2"/>
            </a:solidFill>
            <a:round/>
            <a:headEnd type="none" w="sm" len="sm"/>
            <a:tailEnd type="none" w="sm" len="sm"/>
          </a:ln>
        </p:spPr>
        <p:txBody>
          <a:bodyPr wrap="none" anchor="ctr"/>
          <a:lstStyle/>
          <a:p>
            <a:r>
              <a:rPr lang="en-US" altLang="zh-CN">
                <a:solidFill>
                  <a:schemeClr val="bg2"/>
                </a:solidFill>
              </a:rPr>
              <a:t>4</a:t>
            </a:r>
          </a:p>
        </p:txBody>
      </p:sp>
      <p:sp>
        <p:nvSpPr>
          <p:cNvPr id="80913" name="Oval 21"/>
          <p:cNvSpPr>
            <a:spLocks noChangeArrowheads="1"/>
          </p:cNvSpPr>
          <p:nvPr/>
        </p:nvSpPr>
        <p:spPr bwMode="auto">
          <a:xfrm>
            <a:off x="2133600" y="4038600"/>
            <a:ext cx="457200" cy="457200"/>
          </a:xfrm>
          <a:prstGeom prst="ellipse">
            <a:avLst/>
          </a:prstGeom>
          <a:solidFill>
            <a:schemeClr val="accent1"/>
          </a:solidFill>
          <a:ln w="12700">
            <a:solidFill>
              <a:schemeClr val="bg2"/>
            </a:solidFill>
            <a:round/>
            <a:headEnd type="none" w="sm" len="sm"/>
            <a:tailEnd type="none" w="sm" len="sm"/>
          </a:ln>
        </p:spPr>
        <p:txBody>
          <a:bodyPr wrap="none" anchor="ctr"/>
          <a:lstStyle/>
          <a:p>
            <a:r>
              <a:rPr lang="en-US" altLang="zh-CN">
                <a:solidFill>
                  <a:schemeClr val="bg2"/>
                </a:solidFill>
              </a:rPr>
              <a:t>2</a:t>
            </a:r>
          </a:p>
        </p:txBody>
      </p:sp>
      <p:sp>
        <p:nvSpPr>
          <p:cNvPr id="80914" name="Line 22"/>
          <p:cNvSpPr>
            <a:spLocks noChangeShapeType="1"/>
          </p:cNvSpPr>
          <p:nvPr/>
        </p:nvSpPr>
        <p:spPr bwMode="auto">
          <a:xfrm>
            <a:off x="1447800" y="3657600"/>
            <a:ext cx="152400" cy="381000"/>
          </a:xfrm>
          <a:prstGeom prst="line">
            <a:avLst/>
          </a:prstGeom>
          <a:noFill/>
          <a:ln w="12700">
            <a:solidFill>
              <a:srgbClr val="FF0000"/>
            </a:solidFill>
            <a:round/>
            <a:headEnd type="none" w="sm" len="sm"/>
            <a:tailEnd type="none" w="sm" len="sm"/>
          </a:ln>
        </p:spPr>
        <p:txBody>
          <a:bodyPr wrap="none" anchor="ctr"/>
          <a:lstStyle/>
          <a:p>
            <a:endParaRPr lang="zh-CN" altLang="en-US"/>
          </a:p>
        </p:txBody>
      </p:sp>
      <p:sp>
        <p:nvSpPr>
          <p:cNvPr id="80915" name="Line 23"/>
          <p:cNvSpPr>
            <a:spLocks noChangeShapeType="1"/>
          </p:cNvSpPr>
          <p:nvPr/>
        </p:nvSpPr>
        <p:spPr bwMode="auto">
          <a:xfrm flipH="1">
            <a:off x="2362200" y="3657600"/>
            <a:ext cx="152400" cy="381000"/>
          </a:xfrm>
          <a:prstGeom prst="line">
            <a:avLst/>
          </a:prstGeom>
          <a:noFill/>
          <a:ln w="12700">
            <a:solidFill>
              <a:srgbClr val="FF0000"/>
            </a:solidFill>
            <a:round/>
            <a:headEnd type="none" w="sm" len="sm"/>
            <a:tailEnd type="none" w="sm" len="sm"/>
          </a:ln>
        </p:spPr>
        <p:txBody>
          <a:bodyPr wrap="none" anchor="ctr"/>
          <a:lstStyle/>
          <a:p>
            <a:endParaRPr lang="zh-CN" altLang="en-US"/>
          </a:p>
        </p:txBody>
      </p:sp>
      <p:grpSp>
        <p:nvGrpSpPr>
          <p:cNvPr id="80916" name="Group 25"/>
          <p:cNvGrpSpPr>
            <a:grpSpLocks/>
          </p:cNvGrpSpPr>
          <p:nvPr/>
        </p:nvGrpSpPr>
        <p:grpSpPr bwMode="auto">
          <a:xfrm>
            <a:off x="5715000" y="2667000"/>
            <a:ext cx="2286000" cy="990600"/>
            <a:chOff x="3072" y="1536"/>
            <a:chExt cx="1440" cy="624"/>
          </a:xfrm>
        </p:grpSpPr>
        <p:sp>
          <p:nvSpPr>
            <p:cNvPr id="80918" name="Text Box 26"/>
            <p:cNvSpPr txBox="1">
              <a:spLocks noChangeArrowheads="1"/>
            </p:cNvSpPr>
            <p:nvPr/>
          </p:nvSpPr>
          <p:spPr bwMode="auto">
            <a:xfrm>
              <a:off x="3158" y="1800"/>
              <a:ext cx="116" cy="231"/>
            </a:xfrm>
            <a:prstGeom prst="rect">
              <a:avLst/>
            </a:prstGeom>
            <a:noFill/>
            <a:ln w="12700">
              <a:noFill/>
              <a:miter lim="800000"/>
              <a:headEnd type="none" w="sm" len="sm"/>
              <a:tailEnd type="none" w="sm" len="sm"/>
            </a:ln>
          </p:spPr>
          <p:txBody>
            <a:bodyPr wrap="none">
              <a:spAutoFit/>
            </a:bodyPr>
            <a:lstStyle/>
            <a:p>
              <a:endParaRPr lang="zh-CN" altLang="zh-CN"/>
            </a:p>
          </p:txBody>
        </p:sp>
        <p:sp>
          <p:nvSpPr>
            <p:cNvPr id="80919" name="Rectangle 27"/>
            <p:cNvSpPr>
              <a:spLocks noChangeArrowheads="1"/>
            </p:cNvSpPr>
            <p:nvPr/>
          </p:nvSpPr>
          <p:spPr bwMode="auto">
            <a:xfrm>
              <a:off x="3072" y="1800"/>
              <a:ext cx="1440" cy="360"/>
            </a:xfrm>
            <a:prstGeom prst="rect">
              <a:avLst/>
            </a:prstGeom>
            <a:solidFill>
              <a:schemeClr val="accent1"/>
            </a:solidFill>
            <a:ln w="12700">
              <a:solidFill>
                <a:srgbClr val="FF0000"/>
              </a:solidFill>
              <a:miter lim="800000"/>
              <a:headEnd type="none" w="sm" len="sm"/>
              <a:tailEnd type="none" w="sm" len="sm"/>
            </a:ln>
          </p:spPr>
          <p:txBody>
            <a:bodyPr wrap="none" anchor="ctr"/>
            <a:lstStyle/>
            <a:p>
              <a:endParaRPr lang="zh-CN" altLang="zh-CN"/>
            </a:p>
          </p:txBody>
        </p:sp>
        <p:sp>
          <p:nvSpPr>
            <p:cNvPr id="80920" name="Line 28"/>
            <p:cNvSpPr>
              <a:spLocks noChangeShapeType="1"/>
            </p:cNvSpPr>
            <p:nvPr/>
          </p:nvSpPr>
          <p:spPr bwMode="auto">
            <a:xfrm>
              <a:off x="3312" y="1800"/>
              <a:ext cx="0" cy="360"/>
            </a:xfrm>
            <a:prstGeom prst="line">
              <a:avLst/>
            </a:prstGeom>
            <a:noFill/>
            <a:ln w="12700">
              <a:solidFill>
                <a:srgbClr val="FF0000"/>
              </a:solidFill>
              <a:round/>
              <a:headEnd type="none" w="sm" len="sm"/>
              <a:tailEnd type="none" w="sm" len="sm"/>
            </a:ln>
          </p:spPr>
          <p:txBody>
            <a:bodyPr wrap="none" anchor="ctr"/>
            <a:lstStyle/>
            <a:p>
              <a:endParaRPr lang="zh-CN" altLang="en-US"/>
            </a:p>
          </p:txBody>
        </p:sp>
        <p:sp>
          <p:nvSpPr>
            <p:cNvPr id="80921" name="Line 29"/>
            <p:cNvSpPr>
              <a:spLocks noChangeShapeType="1"/>
            </p:cNvSpPr>
            <p:nvPr/>
          </p:nvSpPr>
          <p:spPr bwMode="auto">
            <a:xfrm>
              <a:off x="4269" y="1776"/>
              <a:ext cx="0" cy="360"/>
            </a:xfrm>
            <a:prstGeom prst="line">
              <a:avLst/>
            </a:prstGeom>
            <a:noFill/>
            <a:ln w="12700">
              <a:solidFill>
                <a:srgbClr val="FF0000"/>
              </a:solidFill>
              <a:round/>
              <a:headEnd type="none" w="sm" len="sm"/>
              <a:tailEnd type="none" w="sm" len="sm"/>
            </a:ln>
          </p:spPr>
          <p:txBody>
            <a:bodyPr wrap="none" anchor="ctr"/>
            <a:lstStyle/>
            <a:p>
              <a:endParaRPr lang="zh-CN" altLang="en-US"/>
            </a:p>
          </p:txBody>
        </p:sp>
        <p:sp>
          <p:nvSpPr>
            <p:cNvPr id="80922" name="Line 30"/>
            <p:cNvSpPr>
              <a:spLocks noChangeShapeType="1"/>
            </p:cNvSpPr>
            <p:nvPr/>
          </p:nvSpPr>
          <p:spPr bwMode="auto">
            <a:xfrm>
              <a:off x="4512" y="1800"/>
              <a:ext cx="0" cy="360"/>
            </a:xfrm>
            <a:prstGeom prst="line">
              <a:avLst/>
            </a:prstGeom>
            <a:noFill/>
            <a:ln w="12700">
              <a:solidFill>
                <a:srgbClr val="FF0000"/>
              </a:solidFill>
              <a:round/>
              <a:headEnd type="none" w="sm" len="sm"/>
              <a:tailEnd type="none" w="sm" len="sm"/>
            </a:ln>
          </p:spPr>
          <p:txBody>
            <a:bodyPr wrap="none" anchor="ctr"/>
            <a:lstStyle/>
            <a:p>
              <a:endParaRPr lang="zh-CN" altLang="en-US"/>
            </a:p>
          </p:txBody>
        </p:sp>
        <p:sp>
          <p:nvSpPr>
            <p:cNvPr id="80923" name="Line 31"/>
            <p:cNvSpPr>
              <a:spLocks noChangeShapeType="1"/>
            </p:cNvSpPr>
            <p:nvPr/>
          </p:nvSpPr>
          <p:spPr bwMode="auto">
            <a:xfrm>
              <a:off x="3552" y="1800"/>
              <a:ext cx="0" cy="360"/>
            </a:xfrm>
            <a:prstGeom prst="line">
              <a:avLst/>
            </a:prstGeom>
            <a:noFill/>
            <a:ln w="12700">
              <a:solidFill>
                <a:srgbClr val="FF0000"/>
              </a:solidFill>
              <a:round/>
              <a:headEnd type="none" w="sm" len="sm"/>
              <a:tailEnd type="none" w="sm" len="sm"/>
            </a:ln>
          </p:spPr>
          <p:txBody>
            <a:bodyPr wrap="none" anchor="ctr"/>
            <a:lstStyle/>
            <a:p>
              <a:endParaRPr lang="zh-CN" altLang="en-US"/>
            </a:p>
          </p:txBody>
        </p:sp>
        <p:sp>
          <p:nvSpPr>
            <p:cNvPr id="80924" name="Line 32"/>
            <p:cNvSpPr>
              <a:spLocks noChangeShapeType="1"/>
            </p:cNvSpPr>
            <p:nvPr/>
          </p:nvSpPr>
          <p:spPr bwMode="auto">
            <a:xfrm>
              <a:off x="3792" y="1800"/>
              <a:ext cx="0" cy="360"/>
            </a:xfrm>
            <a:prstGeom prst="line">
              <a:avLst/>
            </a:prstGeom>
            <a:noFill/>
            <a:ln w="12700">
              <a:solidFill>
                <a:srgbClr val="FF0000"/>
              </a:solidFill>
              <a:round/>
              <a:headEnd type="none" w="sm" len="sm"/>
              <a:tailEnd type="none" w="sm" len="sm"/>
            </a:ln>
          </p:spPr>
          <p:txBody>
            <a:bodyPr wrap="none" anchor="ctr"/>
            <a:lstStyle/>
            <a:p>
              <a:endParaRPr lang="zh-CN" altLang="en-US"/>
            </a:p>
          </p:txBody>
        </p:sp>
        <p:sp>
          <p:nvSpPr>
            <p:cNvPr id="80925" name="Line 33"/>
            <p:cNvSpPr>
              <a:spLocks noChangeShapeType="1"/>
            </p:cNvSpPr>
            <p:nvPr/>
          </p:nvSpPr>
          <p:spPr bwMode="auto">
            <a:xfrm>
              <a:off x="4032" y="1800"/>
              <a:ext cx="0" cy="360"/>
            </a:xfrm>
            <a:prstGeom prst="line">
              <a:avLst/>
            </a:prstGeom>
            <a:noFill/>
            <a:ln w="12700">
              <a:solidFill>
                <a:srgbClr val="FF0000"/>
              </a:solidFill>
              <a:round/>
              <a:headEnd type="none" w="sm" len="sm"/>
              <a:tailEnd type="none" w="sm" len="sm"/>
            </a:ln>
          </p:spPr>
          <p:txBody>
            <a:bodyPr wrap="none" anchor="ctr"/>
            <a:lstStyle/>
            <a:p>
              <a:endParaRPr lang="zh-CN" altLang="en-US"/>
            </a:p>
          </p:txBody>
        </p:sp>
        <p:sp>
          <p:nvSpPr>
            <p:cNvPr id="80926" name="Text Box 34"/>
            <p:cNvSpPr txBox="1">
              <a:spLocks noChangeArrowheads="1"/>
            </p:cNvSpPr>
            <p:nvPr/>
          </p:nvSpPr>
          <p:spPr bwMode="auto">
            <a:xfrm>
              <a:off x="3072" y="1536"/>
              <a:ext cx="1412" cy="288"/>
            </a:xfrm>
            <a:prstGeom prst="rect">
              <a:avLst/>
            </a:prstGeom>
            <a:noFill/>
            <a:ln w="12700">
              <a:noFill/>
              <a:miter lim="800000"/>
              <a:headEnd type="none" w="sm" len="sm"/>
              <a:tailEnd type="none" w="sm" len="sm"/>
            </a:ln>
          </p:spPr>
          <p:txBody>
            <a:bodyPr wrap="none">
              <a:spAutoFit/>
            </a:bodyPr>
            <a:lstStyle/>
            <a:p>
              <a:r>
                <a:rPr lang="en-US" altLang="zh-CN"/>
                <a:t>1   2   3   4   5   6</a:t>
              </a:r>
            </a:p>
          </p:txBody>
        </p:sp>
        <p:sp>
          <p:nvSpPr>
            <p:cNvPr id="80927" name="Text Box 35"/>
            <p:cNvSpPr txBox="1">
              <a:spLocks noChangeArrowheads="1"/>
            </p:cNvSpPr>
            <p:nvPr/>
          </p:nvSpPr>
          <p:spPr bwMode="auto">
            <a:xfrm>
              <a:off x="3072" y="1872"/>
              <a:ext cx="1412" cy="288"/>
            </a:xfrm>
            <a:prstGeom prst="rect">
              <a:avLst/>
            </a:prstGeom>
            <a:noFill/>
            <a:ln w="12700">
              <a:noFill/>
              <a:miter lim="800000"/>
              <a:headEnd type="none" w="sm" len="sm"/>
              <a:tailEnd type="none" w="sm" len="sm"/>
            </a:ln>
          </p:spPr>
          <p:txBody>
            <a:bodyPr wrap="none">
              <a:spAutoFit/>
            </a:bodyPr>
            <a:lstStyle/>
            <a:p>
              <a:r>
                <a:rPr lang="en-US" altLang="zh-CN">
                  <a:solidFill>
                    <a:schemeClr val="bg2"/>
                  </a:solidFill>
                </a:rPr>
                <a:t>9   5   3   1   4   2</a:t>
              </a:r>
            </a:p>
          </p:txBody>
        </p:sp>
      </p:grpSp>
      <p:sp>
        <p:nvSpPr>
          <p:cNvPr id="80917" name="Line 41"/>
          <p:cNvSpPr>
            <a:spLocks noChangeShapeType="1"/>
          </p:cNvSpPr>
          <p:nvPr/>
        </p:nvSpPr>
        <p:spPr bwMode="auto">
          <a:xfrm>
            <a:off x="3886200" y="3429000"/>
            <a:ext cx="914400" cy="0"/>
          </a:xfrm>
          <a:prstGeom prst="line">
            <a:avLst/>
          </a:prstGeom>
          <a:noFill/>
          <a:ln w="76200">
            <a:solidFill>
              <a:schemeClr val="tx1"/>
            </a:solidFill>
            <a:round/>
            <a:headEnd type="none" w="sm" len="sm"/>
            <a:tailEnd type="triangle" w="med" len="med"/>
          </a:ln>
        </p:spPr>
        <p:txBody>
          <a:bodyPr wrap="none" anchor="ctr"/>
          <a:lstStyle/>
          <a:p>
            <a:endParaRPr lang="zh-CN" altLang="en-US"/>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49</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zh-CN" sz="3600" dirty="0" smtClean="0">
                <a:ea typeface="宋体" charset="-122"/>
              </a:rPr>
              <a:t>6.1 Instance simplification</a:t>
            </a:r>
          </a:p>
        </p:txBody>
      </p:sp>
      <p:sp>
        <p:nvSpPr>
          <p:cNvPr id="11267" name="Rectangle 3"/>
          <p:cNvSpPr>
            <a:spLocks noGrp="1" noChangeArrowheads="1"/>
          </p:cNvSpPr>
          <p:nvPr>
            <p:ph type="body" idx="1"/>
          </p:nvPr>
        </p:nvSpPr>
        <p:spPr>
          <a:xfrm>
            <a:off x="609600" y="1676400"/>
            <a:ext cx="8534400" cy="5181600"/>
          </a:xfrm>
        </p:spPr>
        <p:txBody>
          <a:bodyPr/>
          <a:lstStyle/>
          <a:p>
            <a:pPr>
              <a:lnSpc>
                <a:spcPct val="90000"/>
              </a:lnSpc>
              <a:buFont typeface="Monotype Sorts"/>
              <a:buNone/>
            </a:pPr>
            <a:endParaRPr lang="en-US" altLang="zh-CN" sz="2000" dirty="0" smtClean="0"/>
          </a:p>
          <a:p>
            <a:pPr>
              <a:lnSpc>
                <a:spcPct val="90000"/>
              </a:lnSpc>
              <a:buFont typeface="Monotype Sorts"/>
              <a:buNone/>
            </a:pPr>
            <a:r>
              <a:rPr lang="en-US" altLang="zh-CN" sz="2000" u="sng" dirty="0" smtClean="0">
                <a:solidFill>
                  <a:srgbClr val="FF0000"/>
                </a:solidFill>
              </a:rPr>
              <a:t>Presorting</a:t>
            </a:r>
          </a:p>
          <a:p>
            <a:pPr>
              <a:lnSpc>
                <a:spcPct val="90000"/>
              </a:lnSpc>
              <a:buFont typeface="Monotype Sorts"/>
              <a:buNone/>
            </a:pPr>
            <a:r>
              <a:rPr lang="en-US" altLang="zh-CN" sz="2000" dirty="0" smtClean="0"/>
              <a:t>Many problems involving lists are easier when list is sorted, e.g.</a:t>
            </a:r>
          </a:p>
          <a:p>
            <a:pPr>
              <a:lnSpc>
                <a:spcPct val="90000"/>
              </a:lnSpc>
            </a:pPr>
            <a:r>
              <a:rPr lang="en-US" altLang="zh-CN" sz="2000" dirty="0" smtClean="0"/>
              <a:t>searching </a:t>
            </a:r>
          </a:p>
          <a:p>
            <a:pPr>
              <a:lnSpc>
                <a:spcPct val="90000"/>
              </a:lnSpc>
            </a:pPr>
            <a:r>
              <a:rPr lang="en-US" altLang="zh-CN" sz="2000" dirty="0" smtClean="0"/>
              <a:t>computing the median (selection problem)</a:t>
            </a:r>
          </a:p>
          <a:p>
            <a:pPr>
              <a:lnSpc>
                <a:spcPct val="90000"/>
              </a:lnSpc>
            </a:pPr>
            <a:r>
              <a:rPr lang="en-US" altLang="zh-CN" sz="2000" dirty="0" smtClean="0"/>
              <a:t>checking if all elements  are distinct (element uniqueness)</a:t>
            </a:r>
            <a:br>
              <a:rPr lang="en-US" altLang="zh-CN" sz="2000" dirty="0" smtClean="0"/>
            </a:br>
            <a:endParaRPr lang="en-US" altLang="zh-CN" sz="2000" dirty="0" smtClean="0"/>
          </a:p>
          <a:p>
            <a:pPr>
              <a:lnSpc>
                <a:spcPct val="90000"/>
              </a:lnSpc>
              <a:buFont typeface="Monotype Sorts"/>
              <a:buNone/>
            </a:pPr>
            <a:r>
              <a:rPr lang="en-US" altLang="zh-CN" sz="2000" dirty="0" smtClean="0"/>
              <a:t>Also: </a:t>
            </a:r>
          </a:p>
          <a:p>
            <a:pPr>
              <a:lnSpc>
                <a:spcPct val="90000"/>
              </a:lnSpc>
            </a:pPr>
            <a:r>
              <a:rPr lang="en-US" altLang="zh-CN" sz="2000" dirty="0" smtClean="0"/>
              <a:t>Topological sorting helps solving some problems for </a:t>
            </a:r>
            <a:r>
              <a:rPr lang="en-US" altLang="zh-CN" sz="2000" dirty="0" err="1" smtClean="0"/>
              <a:t>dags</a:t>
            </a:r>
            <a:r>
              <a:rPr lang="en-US" altLang="zh-CN" sz="2000" dirty="0" smtClean="0"/>
              <a:t>.</a:t>
            </a:r>
          </a:p>
          <a:p>
            <a:pPr>
              <a:lnSpc>
                <a:spcPct val="90000"/>
              </a:lnSpc>
            </a:pPr>
            <a:r>
              <a:rPr lang="en-US" altLang="zh-CN" sz="2000" dirty="0" smtClean="0"/>
              <a:t>Presorting is used in many geometric algorithms.</a:t>
            </a:r>
          </a:p>
          <a:p>
            <a:pPr>
              <a:lnSpc>
                <a:spcPct val="90000"/>
              </a:lnSpc>
            </a:pPr>
            <a:endParaRPr lang="en-US" altLang="zh-CN" sz="2000" dirty="0" smtClean="0"/>
          </a:p>
          <a:p>
            <a:pPr>
              <a:lnSpc>
                <a:spcPct val="90000"/>
              </a:lnSpc>
            </a:pPr>
            <a:endParaRPr lang="en-US" altLang="zh-CN" sz="2000" dirty="0" smtClean="0"/>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5</a:t>
            </a:fld>
            <a:endParaRPr lang="en-US" altLang="zh-CN" dirty="0"/>
          </a:p>
        </p:txBody>
      </p:sp>
      <p:sp>
        <p:nvSpPr>
          <p:cNvPr id="4" name="矩形 3"/>
          <p:cNvSpPr/>
          <p:nvPr/>
        </p:nvSpPr>
        <p:spPr>
          <a:xfrm>
            <a:off x="384583" y="1196752"/>
            <a:ext cx="8374834" cy="678134"/>
          </a:xfrm>
          <a:prstGeom prst="rect">
            <a:avLst/>
          </a:prstGeom>
        </p:spPr>
        <p:txBody>
          <a:bodyPr wrap="square">
            <a:spAutoFit/>
          </a:bodyPr>
          <a:lstStyle/>
          <a:p>
            <a:pPr>
              <a:lnSpc>
                <a:spcPct val="110000"/>
              </a:lnSpc>
              <a:buFont typeface="Monotype Sorts"/>
              <a:buNone/>
            </a:pPr>
            <a:r>
              <a:rPr lang="en-US" altLang="zh-CN" b="1" dirty="0">
                <a:solidFill>
                  <a:srgbClr val="00B0F0"/>
                </a:solidFill>
              </a:rPr>
              <a:t>Solve a problem’s instance  by transforming it into  another simpler/easier instance of the same problem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67">
                                            <p:txEl>
                                              <p:pRg st="3" end="3"/>
                                            </p:txEl>
                                          </p:spTgt>
                                        </p:tgtEl>
                                        <p:attrNameLst>
                                          <p:attrName>style.visibility</p:attrName>
                                        </p:attrNameLst>
                                      </p:cBhvr>
                                      <p:to>
                                        <p:strVal val="visible"/>
                                      </p:to>
                                    </p:set>
                                    <p:anim calcmode="lin" valueType="num">
                                      <p:cBhvr additive="base">
                                        <p:cTn id="7" dur="500" fill="hold"/>
                                        <p:tgtEl>
                                          <p:spTgt spid="11267">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267">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267">
                                            <p:txEl>
                                              <p:pRg st="4" end="4"/>
                                            </p:txEl>
                                          </p:spTgt>
                                        </p:tgtEl>
                                        <p:attrNameLst>
                                          <p:attrName>style.visibility</p:attrName>
                                        </p:attrNameLst>
                                      </p:cBhvr>
                                      <p:to>
                                        <p:strVal val="visible"/>
                                      </p:to>
                                    </p:set>
                                    <p:anim calcmode="lin" valueType="num">
                                      <p:cBhvr additive="base">
                                        <p:cTn id="11" dur="500" fill="hold"/>
                                        <p:tgtEl>
                                          <p:spTgt spid="11267">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267">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267">
                                            <p:txEl>
                                              <p:pRg st="5" end="5"/>
                                            </p:txEl>
                                          </p:spTgt>
                                        </p:tgtEl>
                                        <p:attrNameLst>
                                          <p:attrName>style.visibility</p:attrName>
                                        </p:attrNameLst>
                                      </p:cBhvr>
                                      <p:to>
                                        <p:strVal val="visible"/>
                                      </p:to>
                                    </p:set>
                                    <p:anim calcmode="lin" valueType="num">
                                      <p:cBhvr additive="base">
                                        <p:cTn id="15" dur="500" fill="hold"/>
                                        <p:tgtEl>
                                          <p:spTgt spid="11267">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26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1267">
                                            <p:txEl>
                                              <p:pRg st="6" end="6"/>
                                            </p:txEl>
                                          </p:spTgt>
                                        </p:tgtEl>
                                        <p:attrNameLst>
                                          <p:attrName>style.visibility</p:attrName>
                                        </p:attrNameLst>
                                      </p:cBhvr>
                                      <p:to>
                                        <p:strVal val="visible"/>
                                      </p:to>
                                    </p:set>
                                    <p:anim calcmode="lin" valueType="num">
                                      <p:cBhvr additive="base">
                                        <p:cTn id="21" dur="500" fill="hold"/>
                                        <p:tgtEl>
                                          <p:spTgt spid="11267">
                                            <p:txEl>
                                              <p:pRg st="6" end="6"/>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1267">
                                            <p:txEl>
                                              <p:pRg st="6" end="6"/>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1267">
                                            <p:txEl>
                                              <p:pRg st="7" end="7"/>
                                            </p:txEl>
                                          </p:spTgt>
                                        </p:tgtEl>
                                        <p:attrNameLst>
                                          <p:attrName>style.visibility</p:attrName>
                                        </p:attrNameLst>
                                      </p:cBhvr>
                                      <p:to>
                                        <p:strVal val="visible"/>
                                      </p:to>
                                    </p:set>
                                    <p:anim calcmode="lin" valueType="num">
                                      <p:cBhvr additive="base">
                                        <p:cTn id="25" dur="500" fill="hold"/>
                                        <p:tgtEl>
                                          <p:spTgt spid="11267">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267">
                                            <p:txEl>
                                              <p:pRg st="7" end="7"/>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1267">
                                            <p:txEl>
                                              <p:pRg st="8" end="8"/>
                                            </p:txEl>
                                          </p:spTgt>
                                        </p:tgtEl>
                                        <p:attrNameLst>
                                          <p:attrName>style.visibility</p:attrName>
                                        </p:attrNameLst>
                                      </p:cBhvr>
                                      <p:to>
                                        <p:strVal val="visible"/>
                                      </p:to>
                                    </p:set>
                                    <p:anim calcmode="lin" valueType="num">
                                      <p:cBhvr additive="base">
                                        <p:cTn id="29" dur="500" fill="hold"/>
                                        <p:tgtEl>
                                          <p:spTgt spid="11267">
                                            <p:txEl>
                                              <p:pRg st="8" end="8"/>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126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946" name="Rectangle 2"/>
          <p:cNvSpPr>
            <a:spLocks noGrp="1" noChangeArrowheads="1"/>
          </p:cNvSpPr>
          <p:nvPr>
            <p:ph type="body" idx="1"/>
          </p:nvPr>
        </p:nvSpPr>
        <p:spPr/>
        <p:txBody>
          <a:bodyPr/>
          <a:lstStyle/>
          <a:p>
            <a:pPr marL="1028700" indent="-1028700">
              <a:buFont typeface="Monotype Sorts"/>
              <a:buNone/>
            </a:pPr>
            <a:r>
              <a:rPr lang="en-US" altLang="zh-CN" sz="2800" smtClean="0"/>
              <a:t>Step 0: Initialize the structure with keys in the order given</a:t>
            </a:r>
          </a:p>
          <a:p>
            <a:pPr marL="1028700" indent="-1028700"/>
            <a:endParaRPr lang="en-US" altLang="zh-CN" sz="2800" smtClean="0"/>
          </a:p>
          <a:p>
            <a:pPr marL="1028700" indent="-1028700">
              <a:buFont typeface="Monotype Sorts"/>
              <a:buNone/>
            </a:pPr>
            <a:r>
              <a:rPr lang="en-US" altLang="zh-CN" sz="2800" smtClean="0"/>
              <a:t>Step 1: Starting with the last (rightmost) parental node, fix the heap rooted at it, if it doesn’t satisfy the heap condition: keep exchanging  it with its largest child until the heap</a:t>
            </a:r>
            <a:r>
              <a:rPr lang="en-US" altLang="zh-CN" sz="2400" smtClean="0"/>
              <a:t> </a:t>
            </a:r>
            <a:r>
              <a:rPr lang="en-US" altLang="zh-CN" sz="2800" smtClean="0"/>
              <a:t>condition holds</a:t>
            </a:r>
            <a:br>
              <a:rPr lang="en-US" altLang="zh-CN" sz="2800" smtClean="0"/>
            </a:br>
            <a:endParaRPr lang="en-US" altLang="zh-CN" sz="2800" smtClean="0"/>
          </a:p>
          <a:p>
            <a:pPr marL="1028700" indent="-1028700">
              <a:buFont typeface="Monotype Sorts"/>
              <a:buNone/>
            </a:pPr>
            <a:r>
              <a:rPr lang="en-US" altLang="zh-CN" sz="2800" smtClean="0"/>
              <a:t>Step 2: Repeat Step 1 for the preceding parental node</a:t>
            </a:r>
          </a:p>
          <a:p>
            <a:pPr marL="1143000" lvl="1" indent="0">
              <a:buFont typeface="Monotype Sorts"/>
              <a:buNone/>
            </a:pPr>
            <a:endParaRPr lang="en-US" altLang="zh-CN" sz="2400" smtClean="0"/>
          </a:p>
          <a:p>
            <a:pPr marL="1028700" indent="-1028700">
              <a:buFont typeface="Monotype Sorts"/>
              <a:buNone/>
            </a:pPr>
            <a:endParaRPr lang="en-US" altLang="zh-CN" sz="2800" smtClean="0"/>
          </a:p>
        </p:txBody>
      </p:sp>
      <p:sp>
        <p:nvSpPr>
          <p:cNvPr id="82947" name="Rectangle 3"/>
          <p:cNvSpPr>
            <a:spLocks noGrp="1" noChangeArrowheads="1"/>
          </p:cNvSpPr>
          <p:nvPr>
            <p:ph type="title"/>
          </p:nvPr>
        </p:nvSpPr>
        <p:spPr>
          <a:xfrm>
            <a:off x="357188" y="500063"/>
            <a:ext cx="7588250" cy="460375"/>
          </a:xfrm>
        </p:spPr>
        <p:txBody>
          <a:bodyPr/>
          <a:lstStyle/>
          <a:p>
            <a:r>
              <a:rPr lang="en-US" altLang="zh-CN" smtClean="0">
                <a:ea typeface="宋体" charset="-122"/>
              </a:rPr>
              <a:t>Heap Construction (bottom-up)</a:t>
            </a:r>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50</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4994" name="Rectangle 3"/>
          <p:cNvSpPr>
            <a:spLocks noGrp="1" noChangeArrowheads="1"/>
          </p:cNvSpPr>
          <p:nvPr>
            <p:ph type="title"/>
          </p:nvPr>
        </p:nvSpPr>
        <p:spPr/>
        <p:txBody>
          <a:bodyPr/>
          <a:lstStyle/>
          <a:p>
            <a:r>
              <a:rPr lang="en-US" altLang="zh-CN" smtClean="0">
                <a:ea typeface="宋体" charset="-122"/>
              </a:rPr>
              <a:t>Example of Heap Construction</a:t>
            </a:r>
          </a:p>
        </p:txBody>
      </p:sp>
      <p:pic>
        <p:nvPicPr>
          <p:cNvPr id="84995" name="Picture 4" descr="Fig 6"/>
          <p:cNvPicPr>
            <a:picLocks noGrp="1" noChangeAspect="1" noChangeArrowheads="1"/>
          </p:cNvPicPr>
          <p:nvPr>
            <p:ph idx="1"/>
          </p:nvPr>
        </p:nvPicPr>
        <p:blipFill>
          <a:blip r:embed="rId3" cstate="print"/>
          <a:srcRect/>
          <a:stretch>
            <a:fillRect/>
          </a:stretch>
        </p:blipFill>
        <p:spPr>
          <a:xfrm>
            <a:off x="457200" y="1981200"/>
            <a:ext cx="8686800" cy="3168650"/>
          </a:xfrm>
        </p:spPr>
      </p:pic>
      <p:sp>
        <p:nvSpPr>
          <p:cNvPr id="425990" name="Text Box 6"/>
          <p:cNvSpPr txBox="1">
            <a:spLocks noChangeArrowheads="1"/>
          </p:cNvSpPr>
          <p:nvPr/>
        </p:nvSpPr>
        <p:spPr bwMode="auto">
          <a:xfrm>
            <a:off x="609600" y="1295400"/>
            <a:ext cx="5715000" cy="457200"/>
          </a:xfrm>
          <a:prstGeom prst="rect">
            <a:avLst/>
          </a:prstGeom>
          <a:noFill/>
          <a:ln w="12700">
            <a:noFill/>
            <a:miter lim="800000"/>
            <a:headEnd type="none" w="sm" len="sm"/>
            <a:tailEnd type="none" w="sm" len="sm"/>
          </a:ln>
          <a:effectLst/>
        </p:spPr>
        <p:txBody>
          <a:bodyPr>
            <a:spAutoFit/>
          </a:bodyPr>
          <a:lstStyle/>
          <a:p>
            <a:pPr>
              <a:spcBef>
                <a:spcPct val="50000"/>
              </a:spcBef>
              <a:defRPr/>
            </a:pPr>
            <a:r>
              <a:rPr lang="en-US" altLang="zh-CN" b="1">
                <a:solidFill>
                  <a:schemeClr val="hlink"/>
                </a:solidFill>
                <a:effectLst>
                  <a:outerShdw blurRad="38100" dist="38100" dir="2700000" algn="tl">
                    <a:srgbClr val="000000"/>
                  </a:outerShdw>
                </a:effectLst>
              </a:rPr>
              <a:t>Construct a heap for the list 2, 9, 7, 6, 5, 8</a:t>
            </a:r>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51</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041" name="内容占位符 2"/>
          <p:cNvSpPr>
            <a:spLocks noGrp="1"/>
          </p:cNvSpPr>
          <p:nvPr>
            <p:ph idx="1"/>
          </p:nvPr>
        </p:nvSpPr>
        <p:spPr/>
        <p:txBody>
          <a:bodyPr/>
          <a:lstStyle/>
          <a:p>
            <a:endParaRPr lang="zh-CN" altLang="en-US" smtClean="0"/>
          </a:p>
        </p:txBody>
      </p:sp>
      <p:pic>
        <p:nvPicPr>
          <p:cNvPr id="87043" name="Picture 3" descr="fig06_12"/>
          <p:cNvPicPr>
            <a:picLocks noChangeAspect="1" noChangeArrowheads="1"/>
          </p:cNvPicPr>
          <p:nvPr/>
        </p:nvPicPr>
        <p:blipFill>
          <a:blip r:embed="rId2" cstate="print"/>
          <a:srcRect/>
          <a:stretch>
            <a:fillRect/>
          </a:stretch>
        </p:blipFill>
        <p:spPr bwMode="auto">
          <a:xfrm>
            <a:off x="395288" y="2708275"/>
            <a:ext cx="8240712" cy="2220913"/>
          </a:xfrm>
          <a:prstGeom prst="rect">
            <a:avLst/>
          </a:prstGeom>
          <a:noFill/>
          <a:ln w="9525">
            <a:noFill/>
            <a:miter lim="800000"/>
            <a:headEnd/>
            <a:tailEnd/>
          </a:ln>
        </p:spPr>
      </p:pic>
      <p:sp>
        <p:nvSpPr>
          <p:cNvPr id="87044" name="Rectangle 3"/>
          <p:cNvSpPr>
            <a:spLocks noGrp="1" noChangeArrowheads="1"/>
          </p:cNvSpPr>
          <p:nvPr>
            <p:ph type="title"/>
          </p:nvPr>
        </p:nvSpPr>
        <p:spPr>
          <a:xfrm>
            <a:off x="357188" y="500063"/>
            <a:ext cx="7588250" cy="460375"/>
          </a:xfrm>
        </p:spPr>
        <p:txBody>
          <a:bodyPr/>
          <a:lstStyle/>
          <a:p>
            <a:r>
              <a:rPr lang="en-US" altLang="zh-CN" smtClean="0">
                <a:ea typeface="宋体" charset="-122"/>
              </a:rPr>
              <a:t>Heap Construction (top-down)</a:t>
            </a:r>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52</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8065" name="内容占位符 2"/>
          <p:cNvSpPr>
            <a:spLocks noGrp="1"/>
          </p:cNvSpPr>
          <p:nvPr>
            <p:ph idx="1"/>
          </p:nvPr>
        </p:nvSpPr>
        <p:spPr/>
        <p:txBody>
          <a:bodyPr/>
          <a:lstStyle/>
          <a:p>
            <a:r>
              <a:rPr lang="en-US" altLang="zh-CN" smtClean="0"/>
              <a:t>Delete the root</a:t>
            </a:r>
            <a:endParaRPr lang="zh-CN" altLang="en-US" smtClean="0"/>
          </a:p>
        </p:txBody>
      </p:sp>
      <p:pic>
        <p:nvPicPr>
          <p:cNvPr id="88067" name="Picture 3" descr="fig06_13"/>
          <p:cNvPicPr>
            <a:picLocks noChangeAspect="1" noChangeArrowheads="1"/>
          </p:cNvPicPr>
          <p:nvPr/>
        </p:nvPicPr>
        <p:blipFill>
          <a:blip r:embed="rId2" cstate="print"/>
          <a:srcRect/>
          <a:stretch>
            <a:fillRect/>
          </a:stretch>
        </p:blipFill>
        <p:spPr bwMode="auto">
          <a:xfrm>
            <a:off x="323850" y="1916113"/>
            <a:ext cx="8153400" cy="3981450"/>
          </a:xfrm>
          <a:prstGeom prst="rect">
            <a:avLst/>
          </a:prstGeom>
          <a:noFill/>
          <a:ln w="9525">
            <a:noFill/>
            <a:miter lim="800000"/>
            <a:headEnd/>
            <a:tailEnd/>
          </a:ln>
        </p:spPr>
      </p:pic>
      <p:sp>
        <p:nvSpPr>
          <p:cNvPr id="88068" name="Title 9"/>
          <p:cNvSpPr>
            <a:spLocks noGrp="1"/>
          </p:cNvSpPr>
          <p:nvPr>
            <p:ph type="title"/>
          </p:nvPr>
        </p:nvSpPr>
        <p:spPr/>
        <p:txBody>
          <a:bodyPr/>
          <a:lstStyle/>
          <a:p>
            <a:endParaRPr lang="zh-CN" altLang="en-US" smtClean="0"/>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53</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214313" y="314325"/>
            <a:ext cx="8077200" cy="685800"/>
          </a:xfrm>
        </p:spPr>
        <p:txBody>
          <a:bodyPr/>
          <a:lstStyle/>
          <a:p>
            <a:r>
              <a:rPr lang="en-US" altLang="zh-CN" sz="2800" smtClean="0">
                <a:ea typeface="宋体" charset="-122"/>
              </a:rPr>
              <a:t>Pseudopodia of bottom-up heap construction</a:t>
            </a:r>
          </a:p>
        </p:txBody>
      </p:sp>
      <p:pic>
        <p:nvPicPr>
          <p:cNvPr id="89091" name="Picture 3" descr="heapbottomup"/>
          <p:cNvPicPr>
            <a:picLocks noGrp="1" noChangeAspect="1" noChangeArrowheads="1"/>
          </p:cNvPicPr>
          <p:nvPr>
            <p:ph idx="1"/>
          </p:nvPr>
        </p:nvPicPr>
        <p:blipFill>
          <a:blip r:embed="rId3" cstate="print"/>
          <a:srcRect/>
          <a:stretch>
            <a:fillRect/>
          </a:stretch>
        </p:blipFill>
        <p:spPr>
          <a:xfrm>
            <a:off x="1066800" y="928688"/>
            <a:ext cx="7219950" cy="5262562"/>
          </a:xfrm>
        </p:spPr>
      </p:pic>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54</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1139" name="Rectangle 3"/>
          <p:cNvSpPr>
            <a:spLocks noGrp="1" noChangeArrowheads="1"/>
          </p:cNvSpPr>
          <p:nvPr>
            <p:ph type="title"/>
          </p:nvPr>
        </p:nvSpPr>
        <p:spPr/>
        <p:txBody>
          <a:bodyPr/>
          <a:lstStyle/>
          <a:p>
            <a:r>
              <a:rPr lang="en-US" altLang="zh-CN" dirty="0" smtClean="0">
                <a:ea typeface="宋体" charset="-122"/>
              </a:rPr>
              <a:t>Heap</a:t>
            </a:r>
          </a:p>
        </p:txBody>
      </p:sp>
      <p:pic>
        <p:nvPicPr>
          <p:cNvPr id="6146" name="Picture 2"/>
          <p:cNvPicPr>
            <a:picLocks noChangeAspect="1" noChangeArrowheads="1"/>
          </p:cNvPicPr>
          <p:nvPr/>
        </p:nvPicPr>
        <p:blipFill>
          <a:blip r:embed="rId3" cstate="print"/>
          <a:srcRect/>
          <a:stretch>
            <a:fillRect/>
          </a:stretch>
        </p:blipFill>
        <p:spPr bwMode="auto">
          <a:xfrm>
            <a:off x="1259632" y="1196752"/>
            <a:ext cx="6446664" cy="4722206"/>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55</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1139" name="Rectangle 3"/>
          <p:cNvSpPr>
            <a:spLocks noGrp="1" noChangeArrowheads="1"/>
          </p:cNvSpPr>
          <p:nvPr>
            <p:ph type="title"/>
          </p:nvPr>
        </p:nvSpPr>
        <p:spPr/>
        <p:txBody>
          <a:bodyPr/>
          <a:lstStyle/>
          <a:p>
            <a:r>
              <a:rPr lang="en-US" altLang="zh-CN" dirty="0" smtClean="0">
                <a:ea typeface="宋体" charset="-122"/>
              </a:rPr>
              <a:t>Heap</a:t>
            </a:r>
          </a:p>
        </p:txBody>
      </p:sp>
      <p:pic>
        <p:nvPicPr>
          <p:cNvPr id="6147" name="Picture 3"/>
          <p:cNvPicPr>
            <a:picLocks noChangeAspect="1" noChangeArrowheads="1"/>
          </p:cNvPicPr>
          <p:nvPr/>
        </p:nvPicPr>
        <p:blipFill>
          <a:blip r:embed="rId3" cstate="print"/>
          <a:srcRect/>
          <a:stretch>
            <a:fillRect/>
          </a:stretch>
        </p:blipFill>
        <p:spPr bwMode="auto">
          <a:xfrm>
            <a:off x="1538288" y="1195388"/>
            <a:ext cx="6067425" cy="4467225"/>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56</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1138" name="Rectangle 2"/>
          <p:cNvSpPr>
            <a:spLocks noGrp="1" noChangeArrowheads="1"/>
          </p:cNvSpPr>
          <p:nvPr>
            <p:ph type="body" idx="1"/>
          </p:nvPr>
        </p:nvSpPr>
        <p:spPr/>
        <p:txBody>
          <a:bodyPr/>
          <a:lstStyle/>
          <a:p>
            <a:pPr marL="457200" indent="-457200">
              <a:buFont typeface="Monotype Sorts"/>
              <a:buNone/>
            </a:pPr>
            <a:r>
              <a:rPr lang="en-US" altLang="zh-CN" sz="2800" smtClean="0"/>
              <a:t>Stage 1: Construct a heap for a given list of </a:t>
            </a:r>
            <a:r>
              <a:rPr lang="en-US" altLang="zh-CN" sz="2800" i="1" smtClean="0"/>
              <a:t>n</a:t>
            </a:r>
            <a:r>
              <a:rPr lang="en-US" altLang="zh-CN" sz="2800" smtClean="0"/>
              <a:t> keys</a:t>
            </a:r>
          </a:p>
          <a:p>
            <a:pPr marL="457200" indent="-457200"/>
            <a:endParaRPr lang="en-US" altLang="zh-CN" sz="2800" smtClean="0"/>
          </a:p>
          <a:p>
            <a:pPr marL="457200" indent="-457200">
              <a:buFont typeface="Monotype Sorts"/>
              <a:buNone/>
            </a:pPr>
            <a:r>
              <a:rPr lang="en-US" altLang="zh-CN" sz="2800" smtClean="0"/>
              <a:t>Stage 2: Repeat operation of root removal </a:t>
            </a:r>
            <a:r>
              <a:rPr lang="en-US" altLang="zh-CN" sz="2800" i="1" smtClean="0"/>
              <a:t>n</a:t>
            </a:r>
            <a:r>
              <a:rPr lang="en-US" altLang="zh-CN" sz="2800" smtClean="0"/>
              <a:t>-1 times:</a:t>
            </a:r>
          </a:p>
          <a:p>
            <a:pPr marL="1485900" lvl="2" indent="-342900"/>
            <a:r>
              <a:rPr lang="en-US" altLang="zh-CN" sz="2000" smtClean="0"/>
              <a:t>Exchange keys in the root and in the last (rightmost) leaf</a:t>
            </a:r>
          </a:p>
          <a:p>
            <a:pPr marL="1485900" lvl="2" indent="-342900"/>
            <a:r>
              <a:rPr lang="en-US" altLang="zh-CN" sz="2000" smtClean="0"/>
              <a:t>Decrease heap size by 1</a:t>
            </a:r>
          </a:p>
          <a:p>
            <a:pPr marL="1485900" lvl="2" indent="-342900"/>
            <a:r>
              <a:rPr lang="en-US" altLang="zh-CN" sz="2000" smtClean="0"/>
              <a:t>If necessary,  swap new root with larger child until the heap condition holds</a:t>
            </a:r>
          </a:p>
          <a:p>
            <a:pPr marL="457200" indent="-457200">
              <a:buFont typeface="Monotype Sorts"/>
              <a:buNone/>
            </a:pPr>
            <a:endParaRPr lang="en-US" altLang="zh-CN" sz="2800" smtClean="0"/>
          </a:p>
          <a:p>
            <a:pPr marL="457200" indent="-457200">
              <a:buFont typeface="Monotype Sorts"/>
              <a:buNone/>
            </a:pPr>
            <a:endParaRPr lang="en-US" altLang="zh-CN" sz="2800" smtClean="0"/>
          </a:p>
          <a:p>
            <a:pPr marL="457200" indent="-457200">
              <a:buFont typeface="Monotype Sorts"/>
              <a:buNone/>
            </a:pPr>
            <a:endParaRPr lang="en-US" altLang="zh-CN" sz="2800" smtClean="0"/>
          </a:p>
        </p:txBody>
      </p:sp>
      <p:sp>
        <p:nvSpPr>
          <p:cNvPr id="91139" name="Rectangle 3"/>
          <p:cNvSpPr>
            <a:spLocks noGrp="1" noChangeArrowheads="1"/>
          </p:cNvSpPr>
          <p:nvPr>
            <p:ph type="title"/>
          </p:nvPr>
        </p:nvSpPr>
        <p:spPr/>
        <p:txBody>
          <a:bodyPr/>
          <a:lstStyle/>
          <a:p>
            <a:r>
              <a:rPr lang="en-US" altLang="zh-CN" smtClean="0">
                <a:ea typeface="宋体" charset="-122"/>
              </a:rPr>
              <a:t>Heapsort</a:t>
            </a:r>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57</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3186" name="Rectangle 2"/>
          <p:cNvSpPr>
            <a:spLocks noGrp="1" noChangeArrowheads="1"/>
          </p:cNvSpPr>
          <p:nvPr>
            <p:ph type="body" idx="1"/>
          </p:nvPr>
        </p:nvSpPr>
        <p:spPr>
          <a:xfrm>
            <a:off x="609600" y="1266825"/>
            <a:ext cx="8534400" cy="5362575"/>
          </a:xfrm>
        </p:spPr>
        <p:txBody>
          <a:bodyPr/>
          <a:lstStyle/>
          <a:p>
            <a:pPr marL="457200" indent="-457200">
              <a:lnSpc>
                <a:spcPct val="90000"/>
              </a:lnSpc>
              <a:buFont typeface="Monotype Sorts"/>
              <a:buNone/>
            </a:pPr>
            <a:r>
              <a:rPr lang="en-US" altLang="zh-CN" sz="2000" smtClean="0"/>
              <a:t>Sort the list  2,  9,  7,  6,  5,  8  by heapsort</a:t>
            </a:r>
          </a:p>
          <a:p>
            <a:pPr marL="457200" indent="-457200">
              <a:lnSpc>
                <a:spcPct val="90000"/>
              </a:lnSpc>
              <a:buFont typeface="Monotype Sorts"/>
              <a:buNone/>
            </a:pPr>
            <a:endParaRPr lang="en-US" altLang="zh-CN" sz="2000" smtClean="0"/>
          </a:p>
          <a:p>
            <a:pPr marL="457200" indent="-457200">
              <a:lnSpc>
                <a:spcPct val="90000"/>
              </a:lnSpc>
              <a:buFont typeface="Monotype Sorts"/>
              <a:buNone/>
            </a:pPr>
            <a:r>
              <a:rPr lang="en-US" altLang="zh-CN" sz="2000" smtClean="0"/>
              <a:t>Stage 1 (heap construction)		 Stage 2 (root/max removal)</a:t>
            </a:r>
          </a:p>
          <a:p>
            <a:pPr marL="457200" indent="-457200">
              <a:lnSpc>
                <a:spcPct val="90000"/>
              </a:lnSpc>
              <a:buFont typeface="Monotype Sorts"/>
              <a:buNone/>
            </a:pPr>
            <a:r>
              <a:rPr lang="en-US" altLang="zh-CN" sz="2000" smtClean="0"/>
              <a:t>     1   9   </a:t>
            </a:r>
            <a:r>
              <a:rPr lang="en-US" altLang="zh-CN" sz="2000" u="sng" smtClean="0"/>
              <a:t>7</a:t>
            </a:r>
            <a:r>
              <a:rPr lang="en-US" altLang="zh-CN" sz="2000" smtClean="0"/>
              <a:t>   6   5   8			       </a:t>
            </a:r>
            <a:r>
              <a:rPr lang="en-US" altLang="zh-CN" sz="2000" u="sng" smtClean="0"/>
              <a:t>9</a:t>
            </a:r>
            <a:r>
              <a:rPr lang="en-US" altLang="zh-CN" sz="2000" smtClean="0"/>
              <a:t>   6   8   2   5   7</a:t>
            </a:r>
          </a:p>
          <a:p>
            <a:pPr marL="457200" indent="-457200">
              <a:lnSpc>
                <a:spcPct val="90000"/>
              </a:lnSpc>
              <a:buFont typeface="Monotype Sorts"/>
              <a:buNone/>
            </a:pPr>
            <a:r>
              <a:rPr lang="en-US" altLang="zh-CN" sz="2000" smtClean="0"/>
              <a:t>     2   </a:t>
            </a:r>
            <a:r>
              <a:rPr lang="en-US" altLang="zh-CN" sz="2000" u="sng" smtClean="0"/>
              <a:t>9</a:t>
            </a:r>
            <a:r>
              <a:rPr lang="en-US" altLang="zh-CN" sz="2000" smtClean="0"/>
              <a:t>   8   6   5   7			       7   6   8   2   5 | 9</a:t>
            </a:r>
          </a:p>
          <a:p>
            <a:pPr marL="457200" indent="-457200">
              <a:lnSpc>
                <a:spcPct val="90000"/>
              </a:lnSpc>
              <a:buFont typeface="Monotype Sorts"/>
              <a:buNone/>
            </a:pPr>
            <a:r>
              <a:rPr lang="en-US" altLang="zh-CN" sz="2000" smtClean="0"/>
              <a:t>     </a:t>
            </a:r>
            <a:r>
              <a:rPr lang="en-US" altLang="zh-CN" sz="2000" u="sng" smtClean="0"/>
              <a:t>2</a:t>
            </a:r>
            <a:r>
              <a:rPr lang="en-US" altLang="zh-CN" sz="2000" smtClean="0"/>
              <a:t>   9   8   6   5   7			       </a:t>
            </a:r>
            <a:r>
              <a:rPr lang="en-US" altLang="zh-CN" sz="2000" u="sng" smtClean="0"/>
              <a:t>8</a:t>
            </a:r>
            <a:r>
              <a:rPr lang="en-US" altLang="zh-CN" sz="2000" smtClean="0"/>
              <a:t>   6   7   2   5 | 9</a:t>
            </a:r>
          </a:p>
          <a:p>
            <a:pPr marL="457200" indent="-457200">
              <a:lnSpc>
                <a:spcPct val="90000"/>
              </a:lnSpc>
              <a:buFont typeface="Monotype Sorts"/>
              <a:buNone/>
            </a:pPr>
            <a:r>
              <a:rPr lang="en-US" altLang="zh-CN" sz="2000" smtClean="0"/>
              <a:t>     9   </a:t>
            </a:r>
            <a:r>
              <a:rPr lang="en-US" altLang="zh-CN" sz="2000" u="sng" smtClean="0"/>
              <a:t>2</a:t>
            </a:r>
            <a:r>
              <a:rPr lang="en-US" altLang="zh-CN" sz="2000" smtClean="0"/>
              <a:t>   8   6   5   7			       5   6   7   2 | 8   9</a:t>
            </a:r>
          </a:p>
          <a:p>
            <a:pPr marL="457200" indent="-457200">
              <a:lnSpc>
                <a:spcPct val="90000"/>
              </a:lnSpc>
              <a:buFont typeface="Monotype Sorts"/>
              <a:buNone/>
            </a:pPr>
            <a:r>
              <a:rPr lang="en-US" altLang="zh-CN" sz="2000" smtClean="0"/>
              <a:t>     9   6   8   2   5   7			       </a:t>
            </a:r>
            <a:r>
              <a:rPr lang="en-US" altLang="zh-CN" sz="2000" u="sng" smtClean="0"/>
              <a:t>7</a:t>
            </a:r>
            <a:r>
              <a:rPr lang="en-US" altLang="zh-CN" sz="2000" smtClean="0"/>
              <a:t>   6   5   2 | 8   9</a:t>
            </a:r>
          </a:p>
          <a:p>
            <a:pPr marL="457200" indent="-457200">
              <a:lnSpc>
                <a:spcPct val="90000"/>
              </a:lnSpc>
              <a:buFont typeface="Monotype Sorts"/>
              <a:buNone/>
            </a:pPr>
            <a:r>
              <a:rPr lang="en-US" altLang="zh-CN" sz="2000" smtClean="0"/>
              <a:t>						       2   6   5 | 7   8   9</a:t>
            </a:r>
          </a:p>
          <a:p>
            <a:pPr marL="457200" indent="-457200">
              <a:lnSpc>
                <a:spcPct val="90000"/>
              </a:lnSpc>
              <a:buFont typeface="Monotype Sorts"/>
              <a:buNone/>
            </a:pPr>
            <a:r>
              <a:rPr lang="en-US" altLang="zh-CN" sz="2000" smtClean="0"/>
              <a:t>						       </a:t>
            </a:r>
            <a:r>
              <a:rPr lang="en-US" altLang="zh-CN" sz="2000" u="sng" smtClean="0"/>
              <a:t>6</a:t>
            </a:r>
            <a:r>
              <a:rPr lang="en-US" altLang="zh-CN" sz="2000" smtClean="0"/>
              <a:t>   2   5 | 7   8   9</a:t>
            </a:r>
          </a:p>
          <a:p>
            <a:pPr marL="457200" indent="-457200">
              <a:lnSpc>
                <a:spcPct val="90000"/>
              </a:lnSpc>
              <a:buFont typeface="Monotype Sorts"/>
              <a:buNone/>
            </a:pPr>
            <a:r>
              <a:rPr lang="en-US" altLang="zh-CN" sz="2000" smtClean="0"/>
              <a:t>						       5   2 | 6   7   8   9</a:t>
            </a:r>
          </a:p>
          <a:p>
            <a:pPr marL="457200" indent="-457200">
              <a:lnSpc>
                <a:spcPct val="90000"/>
              </a:lnSpc>
              <a:buFont typeface="Monotype Sorts"/>
              <a:buNone/>
            </a:pPr>
            <a:r>
              <a:rPr lang="en-US" altLang="zh-CN" sz="2000" smtClean="0"/>
              <a:t>						       </a:t>
            </a:r>
            <a:r>
              <a:rPr lang="en-US" altLang="zh-CN" sz="2000" u="sng" smtClean="0"/>
              <a:t>5</a:t>
            </a:r>
            <a:r>
              <a:rPr lang="en-US" altLang="zh-CN" sz="2000" smtClean="0"/>
              <a:t>   2 | 6   7   8   9</a:t>
            </a:r>
          </a:p>
          <a:p>
            <a:pPr marL="457200" indent="-457200">
              <a:lnSpc>
                <a:spcPct val="90000"/>
              </a:lnSpc>
              <a:buFont typeface="Monotype Sorts"/>
              <a:buNone/>
            </a:pPr>
            <a:r>
              <a:rPr lang="en-US" altLang="zh-CN" sz="2000" smtClean="0"/>
              <a:t>						       2 | 5   6   7   8   9</a:t>
            </a:r>
          </a:p>
        </p:txBody>
      </p:sp>
      <p:sp>
        <p:nvSpPr>
          <p:cNvPr id="93187" name="Rectangle 3"/>
          <p:cNvSpPr>
            <a:spLocks noGrp="1" noChangeArrowheads="1"/>
          </p:cNvSpPr>
          <p:nvPr>
            <p:ph type="title"/>
          </p:nvPr>
        </p:nvSpPr>
        <p:spPr/>
        <p:txBody>
          <a:bodyPr/>
          <a:lstStyle/>
          <a:p>
            <a:r>
              <a:rPr lang="en-US" altLang="zh-CN" sz="3600" smtClean="0">
                <a:ea typeface="宋体" charset="-122"/>
              </a:rPr>
              <a:t>Example of Sorting by Heapsort</a:t>
            </a:r>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58</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5234" name="Rectangle 2"/>
          <p:cNvSpPr>
            <a:spLocks noGrp="1" noChangeArrowheads="1"/>
          </p:cNvSpPr>
          <p:nvPr>
            <p:ph type="body" idx="1"/>
          </p:nvPr>
        </p:nvSpPr>
        <p:spPr>
          <a:xfrm>
            <a:off x="609600" y="1295400"/>
            <a:ext cx="8534400" cy="4848225"/>
          </a:xfrm>
        </p:spPr>
        <p:txBody>
          <a:bodyPr/>
          <a:lstStyle/>
          <a:p>
            <a:pPr marL="0" indent="0">
              <a:buFont typeface="Monotype Sorts"/>
              <a:buNone/>
            </a:pPr>
            <a:r>
              <a:rPr lang="en-US" altLang="zh-CN" sz="2000" dirty="0" smtClean="0"/>
              <a:t>Stage 1: Build heap for a given list of </a:t>
            </a:r>
            <a:r>
              <a:rPr lang="en-US" altLang="zh-CN" sz="2000" i="1" dirty="0" smtClean="0"/>
              <a:t>n</a:t>
            </a:r>
            <a:r>
              <a:rPr lang="en-US" altLang="zh-CN" sz="2000" dirty="0" smtClean="0"/>
              <a:t> keys</a:t>
            </a:r>
          </a:p>
          <a:p>
            <a:pPr marL="0" indent="0">
              <a:buFont typeface="Monotype Sorts"/>
              <a:buNone/>
            </a:pPr>
            <a:r>
              <a:rPr lang="en-US" altLang="zh-CN" sz="2000" dirty="0" smtClean="0"/>
              <a:t>worst-case</a:t>
            </a:r>
          </a:p>
          <a:p>
            <a:pPr marL="0" indent="0">
              <a:buFont typeface="Monotype Sorts"/>
              <a:buNone/>
            </a:pPr>
            <a:r>
              <a:rPr lang="en-US" altLang="zh-CN" sz="2000" dirty="0" smtClean="0"/>
              <a:t>         </a:t>
            </a:r>
            <a:r>
              <a:rPr lang="en-US" altLang="zh-CN" sz="2000" i="1" dirty="0" smtClean="0"/>
              <a:t>C</a:t>
            </a:r>
            <a:r>
              <a:rPr lang="en-US" altLang="zh-CN" sz="2000" dirty="0" smtClean="0"/>
              <a:t>(</a:t>
            </a:r>
            <a:r>
              <a:rPr lang="en-US" altLang="zh-CN" sz="2000" i="1" dirty="0" smtClean="0"/>
              <a:t>n</a:t>
            </a:r>
            <a:r>
              <a:rPr lang="en-US" altLang="zh-CN" sz="2000" dirty="0" smtClean="0"/>
              <a:t>) =  </a:t>
            </a:r>
          </a:p>
          <a:p>
            <a:pPr marL="0" indent="0">
              <a:buFont typeface="Monotype Sorts"/>
              <a:buNone/>
            </a:pPr>
            <a:endParaRPr lang="en-US" altLang="zh-CN" sz="2000" dirty="0" smtClean="0"/>
          </a:p>
          <a:p>
            <a:pPr marL="0" indent="0">
              <a:buFont typeface="Monotype Sorts"/>
              <a:buNone/>
            </a:pPr>
            <a:r>
              <a:rPr lang="en-US" altLang="zh-CN" sz="2000" dirty="0" smtClean="0"/>
              <a:t/>
            </a:r>
            <a:br>
              <a:rPr lang="en-US" altLang="zh-CN" sz="2000" dirty="0" smtClean="0"/>
            </a:br>
            <a:r>
              <a:rPr lang="en-US" altLang="zh-CN" sz="2000" dirty="0" smtClean="0"/>
              <a:t/>
            </a:r>
            <a:br>
              <a:rPr lang="en-US" altLang="zh-CN" sz="2000" dirty="0" smtClean="0"/>
            </a:br>
            <a:r>
              <a:rPr lang="en-US" altLang="zh-CN" sz="2000" dirty="0" smtClean="0"/>
              <a:t>Stage 2: Repeat operation of root removal </a:t>
            </a:r>
            <a:r>
              <a:rPr lang="en-US" altLang="zh-CN" sz="2000" i="1" dirty="0" smtClean="0"/>
              <a:t>n</a:t>
            </a:r>
            <a:r>
              <a:rPr lang="en-US" altLang="zh-CN" sz="2000" dirty="0" smtClean="0"/>
              <a:t>-1 times (fix heap)</a:t>
            </a:r>
          </a:p>
          <a:p>
            <a:pPr marL="0" indent="0">
              <a:buFont typeface="Monotype Sorts"/>
              <a:buNone/>
            </a:pPr>
            <a:r>
              <a:rPr lang="en-US" altLang="zh-CN" sz="2000" dirty="0" smtClean="0"/>
              <a:t>worst-case</a:t>
            </a:r>
          </a:p>
          <a:p>
            <a:pPr marL="0" indent="0">
              <a:buFont typeface="Monotype Sorts"/>
              <a:buNone/>
            </a:pPr>
            <a:r>
              <a:rPr lang="en-US" altLang="zh-CN" sz="2000" dirty="0" smtClean="0"/>
              <a:t>         </a:t>
            </a:r>
            <a:r>
              <a:rPr lang="en-US" altLang="zh-CN" sz="2000" i="1" dirty="0" smtClean="0"/>
              <a:t>C</a:t>
            </a:r>
            <a:r>
              <a:rPr lang="en-US" altLang="zh-CN" sz="2000" dirty="0" smtClean="0"/>
              <a:t>(</a:t>
            </a:r>
            <a:r>
              <a:rPr lang="en-US" altLang="zh-CN" sz="2000" i="1" dirty="0" smtClean="0"/>
              <a:t>n</a:t>
            </a:r>
            <a:r>
              <a:rPr lang="en-US" altLang="zh-CN" sz="2000" dirty="0" smtClean="0"/>
              <a:t>) =  							</a:t>
            </a:r>
            <a:br>
              <a:rPr lang="en-US" altLang="zh-CN" sz="2000" dirty="0" smtClean="0"/>
            </a:br>
            <a:r>
              <a:rPr lang="en-US" altLang="zh-CN" sz="2000" dirty="0" smtClean="0"/>
              <a:t/>
            </a:r>
            <a:br>
              <a:rPr lang="en-US" altLang="zh-CN" sz="2000" dirty="0" smtClean="0"/>
            </a:br>
            <a:r>
              <a:rPr lang="en-US" altLang="zh-CN" sz="2000" dirty="0" smtClean="0"/>
              <a:t>Both worst-case and average-case efficiency: </a:t>
            </a:r>
            <a:r>
              <a:rPr lang="en-US" altLang="zh-CN" sz="2000" dirty="0" smtClean="0">
                <a:sym typeface="Symbol" pitchFamily="18" charset="2"/>
              </a:rPr>
              <a:t>(</a:t>
            </a:r>
            <a:r>
              <a:rPr lang="en-US" altLang="zh-CN" sz="2000" i="1" dirty="0" err="1" smtClean="0">
                <a:sym typeface="Symbol" pitchFamily="18" charset="2"/>
              </a:rPr>
              <a:t>n</a:t>
            </a:r>
            <a:r>
              <a:rPr lang="en-US" altLang="zh-CN" sz="2000" dirty="0" err="1" smtClean="0">
                <a:sym typeface="Symbol" pitchFamily="18" charset="2"/>
              </a:rPr>
              <a:t>log</a:t>
            </a:r>
            <a:r>
              <a:rPr lang="en-US" altLang="zh-CN" sz="2000" i="1" dirty="0" err="1" smtClean="0">
                <a:sym typeface="Symbol" pitchFamily="18" charset="2"/>
              </a:rPr>
              <a:t>n</a:t>
            </a:r>
            <a:r>
              <a:rPr lang="en-US" altLang="zh-CN" sz="2000" dirty="0" smtClean="0">
                <a:sym typeface="Symbol" pitchFamily="18" charset="2"/>
              </a:rPr>
              <a:t>) </a:t>
            </a:r>
            <a:br>
              <a:rPr lang="en-US" altLang="zh-CN" sz="2000" dirty="0" smtClean="0">
                <a:sym typeface="Symbol" pitchFamily="18" charset="2"/>
              </a:rPr>
            </a:br>
            <a:r>
              <a:rPr lang="en-US" altLang="zh-CN" sz="2000" dirty="0" smtClean="0">
                <a:sym typeface="Symbol" pitchFamily="18" charset="2"/>
              </a:rPr>
              <a:t>In-place: yes</a:t>
            </a:r>
            <a:br>
              <a:rPr lang="en-US" altLang="zh-CN" sz="2000" dirty="0" smtClean="0">
                <a:sym typeface="Symbol" pitchFamily="18" charset="2"/>
              </a:rPr>
            </a:br>
            <a:r>
              <a:rPr lang="en-US" altLang="zh-CN" sz="2000" dirty="0" smtClean="0">
                <a:sym typeface="Symbol" pitchFamily="18" charset="2"/>
              </a:rPr>
              <a:t>Stability: no </a:t>
            </a:r>
            <a:r>
              <a:rPr lang="en-US" altLang="zh-CN" sz="2000" dirty="0" smtClean="0"/>
              <a:t>			</a:t>
            </a:r>
          </a:p>
        </p:txBody>
      </p:sp>
      <p:sp>
        <p:nvSpPr>
          <p:cNvPr id="419843" name="Text Box 3"/>
          <p:cNvSpPr txBox="1">
            <a:spLocks noChangeArrowheads="1"/>
          </p:cNvSpPr>
          <p:nvPr/>
        </p:nvSpPr>
        <p:spPr bwMode="auto">
          <a:xfrm>
            <a:off x="2127920" y="1853208"/>
            <a:ext cx="514350" cy="641350"/>
          </a:xfrm>
          <a:prstGeom prst="rect">
            <a:avLst/>
          </a:prstGeom>
          <a:noFill/>
          <a:ln w="12700">
            <a:noFill/>
            <a:miter lim="800000"/>
            <a:headEnd type="none" w="sm" len="sm"/>
            <a:tailEnd type="none" w="sm" len="sm"/>
          </a:ln>
          <a:effectLst/>
        </p:spPr>
        <p:txBody>
          <a:bodyPr>
            <a:spAutoFit/>
          </a:bodyPr>
          <a:lstStyle/>
          <a:p>
            <a:pPr>
              <a:defRPr/>
            </a:pPr>
            <a:r>
              <a:rPr lang="el-GR" sz="3600" b="1" dirty="0">
                <a:solidFill>
                  <a:schemeClr val="hlink"/>
                </a:solidFill>
                <a:effectLst>
                  <a:outerShdw blurRad="38100" dist="38100" dir="2700000" algn="tl">
                    <a:srgbClr val="000000"/>
                  </a:outerShdw>
                </a:effectLst>
                <a:cs typeface="Times New Roman" pitchFamily="18" charset="0"/>
                <a:sym typeface="Symbol" pitchFamily="18" charset="2"/>
              </a:rPr>
              <a:t></a:t>
            </a:r>
            <a:endParaRPr lang="el-GR" sz="3600" b="1" dirty="0">
              <a:solidFill>
                <a:schemeClr val="hlink"/>
              </a:solidFill>
              <a:effectLst>
                <a:outerShdw blurRad="38100" dist="38100" dir="2700000" algn="tl">
                  <a:srgbClr val="000000"/>
                </a:outerShdw>
              </a:effectLst>
              <a:cs typeface="Times New Roman" pitchFamily="18" charset="0"/>
            </a:endParaRPr>
          </a:p>
        </p:txBody>
      </p:sp>
      <p:sp>
        <p:nvSpPr>
          <p:cNvPr id="419844" name="Text Box 4"/>
          <p:cNvSpPr txBox="1">
            <a:spLocks noChangeArrowheads="1"/>
          </p:cNvSpPr>
          <p:nvPr/>
        </p:nvSpPr>
        <p:spPr bwMode="auto">
          <a:xfrm>
            <a:off x="2523208" y="1984148"/>
            <a:ext cx="5865812" cy="822325"/>
          </a:xfrm>
          <a:prstGeom prst="rect">
            <a:avLst/>
          </a:prstGeom>
          <a:noFill/>
          <a:ln w="12700">
            <a:noFill/>
            <a:miter lim="800000"/>
            <a:headEnd type="none" w="sm" len="sm"/>
            <a:tailEnd type="none" w="sm" len="sm"/>
          </a:ln>
          <a:effectLst/>
        </p:spPr>
        <p:txBody>
          <a:bodyPr>
            <a:spAutoFit/>
          </a:bodyPr>
          <a:lstStyle/>
          <a:p>
            <a:pPr>
              <a:defRPr/>
            </a:pPr>
            <a:r>
              <a:rPr lang="en-US" altLang="zh-CN" b="1" dirty="0">
                <a:solidFill>
                  <a:schemeClr val="hlink"/>
                </a:solidFill>
                <a:effectLst>
                  <a:outerShdw blurRad="38100" dist="38100" dir="2700000" algn="tl">
                    <a:srgbClr val="000000"/>
                  </a:outerShdw>
                </a:effectLst>
              </a:rPr>
              <a:t>2(</a:t>
            </a:r>
            <a:r>
              <a:rPr lang="en-US" altLang="zh-CN" b="1" i="1" dirty="0">
                <a:solidFill>
                  <a:schemeClr val="hlink"/>
                </a:solidFill>
                <a:effectLst>
                  <a:outerShdw blurRad="38100" dist="38100" dir="2700000" algn="tl">
                    <a:srgbClr val="000000"/>
                  </a:outerShdw>
                </a:effectLst>
              </a:rPr>
              <a:t>h-</a:t>
            </a:r>
            <a:r>
              <a:rPr lang="en-US" altLang="zh-CN" b="1" i="1" dirty="0" err="1">
                <a:solidFill>
                  <a:schemeClr val="hlink"/>
                </a:solidFill>
                <a:effectLst>
                  <a:outerShdw blurRad="38100" dist="38100" dir="2700000" algn="tl">
                    <a:srgbClr val="000000"/>
                  </a:outerShdw>
                </a:effectLst>
              </a:rPr>
              <a:t>i</a:t>
            </a:r>
            <a:r>
              <a:rPr lang="en-US" altLang="zh-CN" b="1" dirty="0">
                <a:solidFill>
                  <a:schemeClr val="hlink"/>
                </a:solidFill>
                <a:effectLst>
                  <a:outerShdw blurRad="38100" dist="38100" dir="2700000" algn="tl">
                    <a:srgbClr val="000000"/>
                  </a:outerShdw>
                </a:effectLst>
              </a:rPr>
              <a:t>) 2</a:t>
            </a:r>
            <a:r>
              <a:rPr lang="en-US" altLang="zh-CN" b="1" i="1" baseline="30000" dirty="0">
                <a:solidFill>
                  <a:schemeClr val="hlink"/>
                </a:solidFill>
                <a:effectLst>
                  <a:outerShdw blurRad="38100" dist="38100" dir="2700000" algn="tl">
                    <a:srgbClr val="000000"/>
                  </a:outerShdw>
                </a:effectLst>
              </a:rPr>
              <a:t>i       </a:t>
            </a:r>
            <a:r>
              <a:rPr lang="en-US" altLang="zh-CN" b="1" i="1" dirty="0">
                <a:solidFill>
                  <a:schemeClr val="hlink"/>
                </a:solidFill>
                <a:effectLst>
                  <a:outerShdw blurRad="38100" dist="38100" dir="2700000" algn="tl">
                    <a:srgbClr val="000000"/>
                  </a:outerShdw>
                </a:effectLst>
              </a:rPr>
              <a:t>=   </a:t>
            </a:r>
            <a:r>
              <a:rPr lang="en-US" altLang="zh-CN" b="1" dirty="0">
                <a:solidFill>
                  <a:schemeClr val="hlink"/>
                </a:solidFill>
                <a:effectLst>
                  <a:outerShdw blurRad="38100" dist="38100" dir="2700000" algn="tl">
                    <a:srgbClr val="000000"/>
                  </a:outerShdw>
                </a:effectLst>
              </a:rPr>
              <a:t>2 ( </a:t>
            </a:r>
            <a:r>
              <a:rPr lang="en-US" altLang="zh-CN" b="1" i="1" dirty="0">
                <a:solidFill>
                  <a:schemeClr val="hlink"/>
                </a:solidFill>
                <a:effectLst>
                  <a:outerShdw blurRad="38100" dist="38100" dir="2700000" algn="tl">
                    <a:srgbClr val="000000"/>
                  </a:outerShdw>
                </a:effectLst>
              </a:rPr>
              <a:t>n</a:t>
            </a:r>
            <a:r>
              <a:rPr lang="en-US" altLang="zh-CN" b="1" dirty="0">
                <a:solidFill>
                  <a:schemeClr val="hlink"/>
                </a:solidFill>
                <a:effectLst>
                  <a:outerShdw blurRad="38100" dist="38100" dir="2700000" algn="tl">
                    <a:srgbClr val="000000"/>
                  </a:outerShdw>
                </a:effectLst>
              </a:rPr>
              <a:t> – log</a:t>
            </a:r>
            <a:r>
              <a:rPr lang="en-US" altLang="zh-CN" b="1" baseline="-25000" dirty="0">
                <a:solidFill>
                  <a:schemeClr val="hlink"/>
                </a:solidFill>
                <a:effectLst>
                  <a:outerShdw blurRad="38100" dist="38100" dir="2700000" algn="tl">
                    <a:srgbClr val="000000"/>
                  </a:outerShdw>
                </a:effectLst>
              </a:rPr>
              <a:t>2</a:t>
            </a:r>
            <a:r>
              <a:rPr lang="en-US" altLang="zh-CN" b="1" dirty="0">
                <a:solidFill>
                  <a:schemeClr val="hlink"/>
                </a:solidFill>
                <a:effectLst>
                  <a:outerShdw blurRad="38100" dist="38100" dir="2700000" algn="tl">
                    <a:srgbClr val="000000"/>
                  </a:outerShdw>
                </a:effectLst>
              </a:rPr>
              <a:t>(</a:t>
            </a:r>
            <a:r>
              <a:rPr lang="en-US" altLang="zh-CN" b="1" i="1" dirty="0">
                <a:solidFill>
                  <a:schemeClr val="hlink"/>
                </a:solidFill>
                <a:effectLst>
                  <a:outerShdw blurRad="38100" dist="38100" dir="2700000" algn="tl">
                    <a:srgbClr val="000000"/>
                  </a:outerShdw>
                </a:effectLst>
              </a:rPr>
              <a:t>n </a:t>
            </a:r>
            <a:r>
              <a:rPr lang="en-US" altLang="zh-CN" b="1" dirty="0">
                <a:solidFill>
                  <a:schemeClr val="hlink"/>
                </a:solidFill>
                <a:effectLst>
                  <a:outerShdw blurRad="38100" dist="38100" dir="2700000" algn="tl">
                    <a:srgbClr val="000000"/>
                  </a:outerShdw>
                </a:effectLst>
              </a:rPr>
              <a:t>+ 1))  </a:t>
            </a:r>
            <a:r>
              <a:rPr lang="en-US" altLang="zh-CN" b="1" dirty="0">
                <a:solidFill>
                  <a:schemeClr val="hlink"/>
                </a:solidFill>
                <a:effectLst>
                  <a:outerShdw blurRad="38100" dist="38100" dir="2700000" algn="tl">
                    <a:srgbClr val="000000"/>
                  </a:outerShdw>
                </a:effectLst>
                <a:sym typeface="Symbol" pitchFamily="18" charset="2"/>
              </a:rPr>
              <a:t></a:t>
            </a:r>
            <a:r>
              <a:rPr lang="en-US" altLang="zh-CN" b="1" dirty="0">
                <a:solidFill>
                  <a:schemeClr val="hlink"/>
                </a:solidFill>
                <a:effectLst>
                  <a:outerShdw blurRad="38100" dist="38100" dir="2700000" algn="tl">
                    <a:srgbClr val="000000"/>
                  </a:outerShdw>
                </a:effectLst>
              </a:rPr>
              <a:t> </a:t>
            </a:r>
            <a:r>
              <a:rPr lang="el-GR" b="1" dirty="0">
                <a:solidFill>
                  <a:schemeClr val="hlink"/>
                </a:solidFill>
                <a:effectLst>
                  <a:outerShdw blurRad="38100" dist="38100" dir="2700000" algn="tl">
                    <a:srgbClr val="000000"/>
                  </a:outerShdw>
                </a:effectLst>
                <a:cs typeface="Times New Roman" pitchFamily="18" charset="0"/>
                <a:sym typeface="Symbol" pitchFamily="18" charset="2"/>
              </a:rPr>
              <a:t></a:t>
            </a:r>
            <a:r>
              <a:rPr lang="en-US" altLang="zh-CN" b="1" dirty="0">
                <a:solidFill>
                  <a:schemeClr val="hlink"/>
                </a:solidFill>
                <a:effectLst>
                  <a:outerShdw blurRad="38100" dist="38100" dir="2700000" algn="tl">
                    <a:srgbClr val="000000"/>
                  </a:outerShdw>
                </a:effectLst>
                <a:cs typeface="Times New Roman" pitchFamily="18" charset="0"/>
              </a:rPr>
              <a:t>(</a:t>
            </a:r>
            <a:r>
              <a:rPr lang="en-US" altLang="zh-CN" b="1" i="1" dirty="0">
                <a:solidFill>
                  <a:schemeClr val="hlink"/>
                </a:solidFill>
                <a:effectLst>
                  <a:outerShdw blurRad="38100" dist="38100" dir="2700000" algn="tl">
                    <a:srgbClr val="000000"/>
                  </a:outerShdw>
                </a:effectLst>
                <a:cs typeface="Times New Roman" pitchFamily="18" charset="0"/>
              </a:rPr>
              <a:t>n</a:t>
            </a:r>
            <a:r>
              <a:rPr lang="en-US" altLang="zh-CN" b="1" dirty="0">
                <a:solidFill>
                  <a:schemeClr val="hlink"/>
                </a:solidFill>
                <a:effectLst>
                  <a:outerShdw blurRad="38100" dist="38100" dir="2700000" algn="tl">
                    <a:srgbClr val="000000"/>
                  </a:outerShdw>
                </a:effectLst>
                <a:cs typeface="Times New Roman" pitchFamily="18" charset="0"/>
              </a:rPr>
              <a:t>)</a:t>
            </a:r>
            <a:endParaRPr lang="el-GR" b="1" i="1" baseline="30000" dirty="0">
              <a:solidFill>
                <a:schemeClr val="hlink"/>
              </a:solidFill>
              <a:effectLst>
                <a:outerShdw blurRad="38100" dist="38100" dir="2700000" algn="tl">
                  <a:srgbClr val="000000"/>
                </a:outerShdw>
              </a:effectLst>
              <a:cs typeface="Times New Roman" pitchFamily="18" charset="0"/>
            </a:endParaRPr>
          </a:p>
          <a:p>
            <a:pPr>
              <a:defRPr/>
            </a:pPr>
            <a:endParaRPr lang="en-US" altLang="zh-CN" b="1" dirty="0">
              <a:solidFill>
                <a:schemeClr val="hlink"/>
              </a:solidFill>
              <a:effectLst>
                <a:outerShdw blurRad="38100" dist="38100" dir="2700000" algn="tl">
                  <a:srgbClr val="000000"/>
                </a:outerShdw>
              </a:effectLst>
            </a:endParaRPr>
          </a:p>
        </p:txBody>
      </p:sp>
      <p:sp>
        <p:nvSpPr>
          <p:cNvPr id="419845" name="Text Box 5"/>
          <p:cNvSpPr txBox="1">
            <a:spLocks noChangeArrowheads="1"/>
          </p:cNvSpPr>
          <p:nvPr/>
        </p:nvSpPr>
        <p:spPr bwMode="auto">
          <a:xfrm>
            <a:off x="2127920" y="2310408"/>
            <a:ext cx="609600" cy="396875"/>
          </a:xfrm>
          <a:prstGeom prst="rect">
            <a:avLst/>
          </a:prstGeom>
          <a:noFill/>
          <a:ln w="12700">
            <a:noFill/>
            <a:miter lim="800000"/>
            <a:headEnd type="none" w="sm" len="sm"/>
            <a:tailEnd type="none" w="sm" len="sm"/>
          </a:ln>
          <a:effectLst/>
        </p:spPr>
        <p:txBody>
          <a:bodyPr>
            <a:spAutoFit/>
          </a:bodyPr>
          <a:lstStyle/>
          <a:p>
            <a:pPr>
              <a:defRPr/>
            </a:pPr>
            <a:r>
              <a:rPr lang="en-US" altLang="zh-CN" sz="2000" b="1" i="1">
                <a:solidFill>
                  <a:schemeClr val="hlink"/>
                </a:solidFill>
                <a:effectLst>
                  <a:outerShdw blurRad="38100" dist="38100" dir="2700000" algn="tl">
                    <a:srgbClr val="000000"/>
                  </a:outerShdw>
                </a:effectLst>
              </a:rPr>
              <a:t>i</a:t>
            </a:r>
            <a:r>
              <a:rPr lang="en-US" altLang="zh-CN" sz="2000" b="1">
                <a:solidFill>
                  <a:schemeClr val="hlink"/>
                </a:solidFill>
                <a:effectLst>
                  <a:outerShdw blurRad="38100" dist="38100" dir="2700000" algn="tl">
                    <a:srgbClr val="000000"/>
                  </a:outerShdw>
                </a:effectLst>
              </a:rPr>
              <a:t>=0</a:t>
            </a:r>
          </a:p>
        </p:txBody>
      </p:sp>
      <p:sp>
        <p:nvSpPr>
          <p:cNvPr id="419846" name="Text Box 6"/>
          <p:cNvSpPr txBox="1">
            <a:spLocks noChangeArrowheads="1"/>
          </p:cNvSpPr>
          <p:nvPr/>
        </p:nvSpPr>
        <p:spPr bwMode="auto">
          <a:xfrm>
            <a:off x="2051720" y="1700808"/>
            <a:ext cx="762000" cy="396875"/>
          </a:xfrm>
          <a:prstGeom prst="rect">
            <a:avLst/>
          </a:prstGeom>
          <a:noFill/>
          <a:ln w="12700">
            <a:noFill/>
            <a:miter lim="800000"/>
            <a:headEnd type="none" w="sm" len="sm"/>
            <a:tailEnd type="none" w="sm" len="sm"/>
          </a:ln>
          <a:effectLst/>
        </p:spPr>
        <p:txBody>
          <a:bodyPr>
            <a:spAutoFit/>
          </a:bodyPr>
          <a:lstStyle/>
          <a:p>
            <a:pPr>
              <a:defRPr/>
            </a:pPr>
            <a:r>
              <a:rPr lang="en-US" altLang="zh-CN" sz="2000" b="1" i="1" dirty="0">
                <a:solidFill>
                  <a:schemeClr val="hlink"/>
                </a:solidFill>
                <a:effectLst>
                  <a:outerShdw blurRad="38100" dist="38100" dir="2700000" algn="tl">
                    <a:srgbClr val="000000"/>
                  </a:outerShdw>
                </a:effectLst>
              </a:rPr>
              <a:t>h</a:t>
            </a:r>
            <a:r>
              <a:rPr lang="en-US" altLang="zh-CN" sz="2000" b="1" dirty="0">
                <a:solidFill>
                  <a:schemeClr val="hlink"/>
                </a:solidFill>
                <a:effectLst>
                  <a:outerShdw blurRad="38100" dist="38100" dir="2700000" algn="tl">
                    <a:srgbClr val="000000"/>
                  </a:outerShdw>
                </a:effectLst>
              </a:rPr>
              <a:t>-1</a:t>
            </a:r>
          </a:p>
        </p:txBody>
      </p:sp>
      <p:sp>
        <p:nvSpPr>
          <p:cNvPr id="95239" name="Text Box 7"/>
          <p:cNvSpPr txBox="1">
            <a:spLocks noChangeArrowheads="1"/>
          </p:cNvSpPr>
          <p:nvPr/>
        </p:nvSpPr>
        <p:spPr bwMode="auto">
          <a:xfrm>
            <a:off x="2737520" y="2539008"/>
            <a:ext cx="1447800" cy="822325"/>
          </a:xfrm>
          <a:prstGeom prst="rect">
            <a:avLst/>
          </a:prstGeom>
          <a:noFill/>
          <a:ln w="12700">
            <a:noFill/>
            <a:miter lim="800000"/>
            <a:headEnd type="none" w="sm" len="sm"/>
            <a:tailEnd type="none" w="sm" len="sm"/>
          </a:ln>
        </p:spPr>
        <p:txBody>
          <a:bodyPr>
            <a:spAutoFit/>
          </a:bodyPr>
          <a:lstStyle/>
          <a:p>
            <a:r>
              <a:rPr lang="en-US" altLang="zh-CN"/>
              <a:t># nodes at level </a:t>
            </a:r>
            <a:r>
              <a:rPr lang="en-US" altLang="zh-CN" i="1"/>
              <a:t>i</a:t>
            </a:r>
            <a:endParaRPr lang="en-US" altLang="zh-CN"/>
          </a:p>
        </p:txBody>
      </p:sp>
      <p:sp>
        <p:nvSpPr>
          <p:cNvPr id="95240" name="Line 8"/>
          <p:cNvSpPr>
            <a:spLocks noChangeShapeType="1"/>
          </p:cNvSpPr>
          <p:nvPr/>
        </p:nvSpPr>
        <p:spPr bwMode="auto">
          <a:xfrm flipH="1" flipV="1">
            <a:off x="3270920" y="2292896"/>
            <a:ext cx="76200" cy="319087"/>
          </a:xfrm>
          <a:prstGeom prst="line">
            <a:avLst/>
          </a:prstGeom>
          <a:noFill/>
          <a:ln w="12700">
            <a:solidFill>
              <a:srgbClr val="FF0000"/>
            </a:solidFill>
            <a:round/>
            <a:headEnd type="none" w="sm" len="sm"/>
            <a:tailEnd type="none" w="sm" len="sm"/>
          </a:ln>
        </p:spPr>
        <p:txBody>
          <a:bodyPr wrap="none" anchor="ctr"/>
          <a:lstStyle/>
          <a:p>
            <a:endParaRPr lang="zh-CN" altLang="en-US"/>
          </a:p>
        </p:txBody>
      </p:sp>
      <p:sp>
        <p:nvSpPr>
          <p:cNvPr id="419849" name="Text Box 9"/>
          <p:cNvSpPr txBox="1">
            <a:spLocks noChangeArrowheads="1"/>
          </p:cNvSpPr>
          <p:nvPr/>
        </p:nvSpPr>
        <p:spPr bwMode="auto">
          <a:xfrm>
            <a:off x="2143125" y="3857625"/>
            <a:ext cx="304800" cy="641350"/>
          </a:xfrm>
          <a:prstGeom prst="rect">
            <a:avLst/>
          </a:prstGeom>
          <a:noFill/>
          <a:ln w="12700">
            <a:noFill/>
            <a:miter lim="800000"/>
            <a:headEnd type="none" w="sm" len="sm"/>
            <a:tailEnd type="none" w="sm" len="sm"/>
          </a:ln>
          <a:effectLst/>
        </p:spPr>
        <p:txBody>
          <a:bodyPr anchor="ctr">
            <a:spAutoFit/>
          </a:bodyPr>
          <a:lstStyle/>
          <a:p>
            <a:pPr>
              <a:defRPr/>
            </a:pPr>
            <a:r>
              <a:rPr lang="en-US" altLang="zh-CN" sz="3600" b="1" dirty="0">
                <a:solidFill>
                  <a:schemeClr val="hlink"/>
                </a:solidFill>
                <a:effectLst>
                  <a:outerShdw blurRad="38100" dist="38100" dir="2700000" algn="tl">
                    <a:srgbClr val="000000"/>
                  </a:outerShdw>
                </a:effectLst>
                <a:sym typeface="Symbol" pitchFamily="18" charset="2"/>
              </a:rPr>
              <a:t></a:t>
            </a:r>
            <a:endParaRPr lang="en-US" altLang="zh-CN" sz="3600" b="1" dirty="0">
              <a:solidFill>
                <a:schemeClr val="hlink"/>
              </a:solidFill>
              <a:effectLst>
                <a:outerShdw blurRad="38100" dist="38100" dir="2700000" algn="tl">
                  <a:srgbClr val="000000"/>
                </a:outerShdw>
              </a:effectLst>
            </a:endParaRPr>
          </a:p>
        </p:txBody>
      </p:sp>
      <p:sp>
        <p:nvSpPr>
          <p:cNvPr id="419850" name="Text Box 10"/>
          <p:cNvSpPr txBox="1">
            <a:spLocks noChangeArrowheads="1"/>
          </p:cNvSpPr>
          <p:nvPr/>
        </p:nvSpPr>
        <p:spPr bwMode="auto">
          <a:xfrm>
            <a:off x="2071688" y="4286250"/>
            <a:ext cx="609600" cy="396875"/>
          </a:xfrm>
          <a:prstGeom prst="rect">
            <a:avLst/>
          </a:prstGeom>
          <a:noFill/>
          <a:ln w="12700">
            <a:noFill/>
            <a:miter lim="800000"/>
            <a:headEnd type="none" w="sm" len="sm"/>
            <a:tailEnd type="none" w="sm" len="sm"/>
          </a:ln>
          <a:effectLst/>
        </p:spPr>
        <p:txBody>
          <a:bodyPr anchor="ctr">
            <a:spAutoFit/>
          </a:bodyPr>
          <a:lstStyle/>
          <a:p>
            <a:pPr>
              <a:spcBef>
                <a:spcPct val="50000"/>
              </a:spcBef>
              <a:defRPr/>
            </a:pPr>
            <a:r>
              <a:rPr lang="en-US" altLang="zh-CN" sz="2000" b="1" i="1">
                <a:solidFill>
                  <a:schemeClr val="hlink"/>
                </a:solidFill>
                <a:effectLst>
                  <a:outerShdw blurRad="38100" dist="38100" dir="2700000" algn="tl">
                    <a:srgbClr val="000000"/>
                  </a:outerShdw>
                </a:effectLst>
              </a:rPr>
              <a:t>i=</a:t>
            </a:r>
            <a:r>
              <a:rPr lang="en-US" altLang="zh-CN" sz="2000" b="1">
                <a:solidFill>
                  <a:schemeClr val="hlink"/>
                </a:solidFill>
                <a:effectLst>
                  <a:outerShdw blurRad="38100" dist="38100" dir="2700000" algn="tl">
                    <a:srgbClr val="000000"/>
                  </a:outerShdw>
                </a:effectLst>
              </a:rPr>
              <a:t>1</a:t>
            </a:r>
            <a:endParaRPr lang="en-US" altLang="zh-CN" sz="2000" b="1" i="1">
              <a:solidFill>
                <a:schemeClr val="hlink"/>
              </a:solidFill>
              <a:effectLst>
                <a:outerShdw blurRad="38100" dist="38100" dir="2700000" algn="tl">
                  <a:srgbClr val="000000"/>
                </a:outerShdw>
              </a:effectLst>
            </a:endParaRPr>
          </a:p>
        </p:txBody>
      </p:sp>
      <p:sp>
        <p:nvSpPr>
          <p:cNvPr id="419851" name="Text Box 11"/>
          <p:cNvSpPr txBox="1">
            <a:spLocks noChangeArrowheads="1"/>
          </p:cNvSpPr>
          <p:nvPr/>
        </p:nvSpPr>
        <p:spPr bwMode="auto">
          <a:xfrm>
            <a:off x="2133600" y="3714750"/>
            <a:ext cx="914400" cy="396875"/>
          </a:xfrm>
          <a:prstGeom prst="rect">
            <a:avLst/>
          </a:prstGeom>
          <a:noFill/>
          <a:ln w="12700">
            <a:noFill/>
            <a:miter lim="800000"/>
            <a:headEnd type="none" w="sm" len="sm"/>
            <a:tailEnd type="none" w="sm" len="sm"/>
          </a:ln>
          <a:effectLst/>
        </p:spPr>
        <p:txBody>
          <a:bodyPr anchor="ctr">
            <a:spAutoFit/>
          </a:bodyPr>
          <a:lstStyle/>
          <a:p>
            <a:pPr>
              <a:defRPr/>
            </a:pPr>
            <a:r>
              <a:rPr lang="en-US" altLang="zh-CN" sz="2000" b="1" i="1" dirty="0">
                <a:solidFill>
                  <a:schemeClr val="hlink"/>
                </a:solidFill>
                <a:effectLst>
                  <a:outerShdw blurRad="38100" dist="38100" dir="2700000" algn="tl">
                    <a:srgbClr val="000000"/>
                  </a:outerShdw>
                </a:effectLst>
              </a:rPr>
              <a:t>n</a:t>
            </a:r>
            <a:r>
              <a:rPr lang="en-US" altLang="zh-CN" sz="2000" b="1" dirty="0">
                <a:solidFill>
                  <a:schemeClr val="hlink"/>
                </a:solidFill>
                <a:effectLst>
                  <a:outerShdw blurRad="38100" dist="38100" dir="2700000" algn="tl">
                    <a:srgbClr val="000000"/>
                  </a:outerShdw>
                </a:effectLst>
              </a:rPr>
              <a:t>-1</a:t>
            </a:r>
            <a:endParaRPr lang="en-US" altLang="zh-CN" sz="2000" b="1" i="1" dirty="0">
              <a:solidFill>
                <a:schemeClr val="hlink"/>
              </a:solidFill>
              <a:effectLst>
                <a:outerShdw blurRad="38100" dist="38100" dir="2700000" algn="tl">
                  <a:srgbClr val="000000"/>
                </a:outerShdw>
              </a:effectLst>
            </a:endParaRPr>
          </a:p>
        </p:txBody>
      </p:sp>
      <p:sp>
        <p:nvSpPr>
          <p:cNvPr id="419852" name="Text Box 12"/>
          <p:cNvSpPr txBox="1">
            <a:spLocks noChangeArrowheads="1"/>
          </p:cNvSpPr>
          <p:nvPr/>
        </p:nvSpPr>
        <p:spPr bwMode="auto">
          <a:xfrm>
            <a:off x="2438400" y="4019550"/>
            <a:ext cx="2743200" cy="457200"/>
          </a:xfrm>
          <a:prstGeom prst="rect">
            <a:avLst/>
          </a:prstGeom>
          <a:noFill/>
          <a:ln w="12700">
            <a:noFill/>
            <a:miter lim="800000"/>
            <a:headEnd type="none" w="sm" len="sm"/>
            <a:tailEnd type="none" w="sm" len="sm"/>
          </a:ln>
          <a:effectLst/>
        </p:spPr>
        <p:txBody>
          <a:bodyPr anchor="ctr">
            <a:spAutoFit/>
          </a:bodyPr>
          <a:lstStyle/>
          <a:p>
            <a:pPr>
              <a:defRPr/>
            </a:pPr>
            <a:r>
              <a:rPr lang="en-US" altLang="zh-CN" dirty="0"/>
              <a:t>  </a:t>
            </a:r>
            <a:r>
              <a:rPr lang="en-US" altLang="zh-CN" b="1" dirty="0">
                <a:solidFill>
                  <a:schemeClr val="hlink"/>
                </a:solidFill>
                <a:effectLst>
                  <a:outerShdw blurRad="38100" dist="38100" dir="2700000" algn="tl">
                    <a:srgbClr val="000000"/>
                  </a:outerShdw>
                </a:effectLst>
              </a:rPr>
              <a:t>2log</a:t>
            </a:r>
            <a:r>
              <a:rPr lang="en-US" altLang="zh-CN" b="1" baseline="-25000" dirty="0">
                <a:solidFill>
                  <a:schemeClr val="hlink"/>
                </a:solidFill>
                <a:effectLst>
                  <a:outerShdw blurRad="38100" dist="38100" dir="2700000" algn="tl">
                    <a:srgbClr val="000000"/>
                  </a:outerShdw>
                </a:effectLst>
              </a:rPr>
              <a:t>2 </a:t>
            </a:r>
            <a:r>
              <a:rPr lang="en-US" altLang="zh-CN" b="1" i="1" dirty="0" err="1">
                <a:solidFill>
                  <a:schemeClr val="hlink"/>
                </a:solidFill>
                <a:effectLst>
                  <a:outerShdw blurRad="38100" dist="38100" dir="2700000" algn="tl">
                    <a:srgbClr val="000000"/>
                  </a:outerShdw>
                </a:effectLst>
              </a:rPr>
              <a:t>i</a:t>
            </a:r>
            <a:r>
              <a:rPr lang="en-US" altLang="zh-CN" b="1" i="1" dirty="0">
                <a:solidFill>
                  <a:schemeClr val="hlink"/>
                </a:solidFill>
                <a:effectLst>
                  <a:outerShdw blurRad="38100" dist="38100" dir="2700000" algn="tl">
                    <a:srgbClr val="000000"/>
                  </a:outerShdw>
                </a:effectLst>
              </a:rPr>
              <a:t> </a:t>
            </a:r>
            <a:r>
              <a:rPr lang="en-US" altLang="zh-CN" b="1" dirty="0">
                <a:solidFill>
                  <a:schemeClr val="hlink"/>
                </a:solidFill>
                <a:effectLst>
                  <a:outerShdw blurRad="38100" dist="38100" dir="2700000" algn="tl">
                    <a:srgbClr val="000000"/>
                  </a:outerShdw>
                </a:effectLst>
                <a:sym typeface="Symbol" pitchFamily="18" charset="2"/>
              </a:rPr>
              <a:t> </a:t>
            </a:r>
            <a:r>
              <a:rPr lang="el-GR" b="1" dirty="0">
                <a:solidFill>
                  <a:schemeClr val="hlink"/>
                </a:solidFill>
                <a:effectLst>
                  <a:outerShdw blurRad="38100" dist="38100" dir="2700000" algn="tl">
                    <a:srgbClr val="000000"/>
                  </a:outerShdw>
                </a:effectLst>
                <a:cs typeface="Times New Roman" pitchFamily="18" charset="0"/>
                <a:sym typeface="Symbol" pitchFamily="18" charset="2"/>
              </a:rPr>
              <a:t></a:t>
            </a:r>
            <a:r>
              <a:rPr lang="en-US" altLang="zh-CN" b="1" dirty="0">
                <a:solidFill>
                  <a:schemeClr val="hlink"/>
                </a:solidFill>
                <a:effectLst>
                  <a:outerShdw blurRad="38100" dist="38100" dir="2700000" algn="tl">
                    <a:srgbClr val="000000"/>
                  </a:outerShdw>
                </a:effectLst>
                <a:cs typeface="Times New Roman" pitchFamily="18" charset="0"/>
              </a:rPr>
              <a:t>(</a:t>
            </a:r>
            <a:r>
              <a:rPr lang="en-US" altLang="zh-CN" b="1" i="1" dirty="0" err="1">
                <a:solidFill>
                  <a:schemeClr val="hlink"/>
                </a:solidFill>
                <a:effectLst>
                  <a:outerShdw blurRad="38100" dist="38100" dir="2700000" algn="tl">
                    <a:srgbClr val="000000"/>
                  </a:outerShdw>
                </a:effectLst>
                <a:cs typeface="Times New Roman" pitchFamily="18" charset="0"/>
              </a:rPr>
              <a:t>n</a:t>
            </a:r>
            <a:r>
              <a:rPr lang="en-US" altLang="zh-CN" b="1" dirty="0" err="1">
                <a:solidFill>
                  <a:schemeClr val="hlink"/>
                </a:solidFill>
                <a:effectLst>
                  <a:outerShdw blurRad="38100" dist="38100" dir="2700000" algn="tl">
                    <a:srgbClr val="000000"/>
                  </a:outerShdw>
                </a:effectLst>
                <a:cs typeface="Times New Roman" pitchFamily="18" charset="0"/>
              </a:rPr>
              <a:t>log</a:t>
            </a:r>
            <a:r>
              <a:rPr lang="en-US" altLang="zh-CN" b="1" i="1" dirty="0" err="1">
                <a:solidFill>
                  <a:schemeClr val="hlink"/>
                </a:solidFill>
                <a:effectLst>
                  <a:outerShdw blurRad="38100" dist="38100" dir="2700000" algn="tl">
                    <a:srgbClr val="000000"/>
                  </a:outerShdw>
                </a:effectLst>
                <a:cs typeface="Times New Roman" pitchFamily="18" charset="0"/>
              </a:rPr>
              <a:t>n</a:t>
            </a:r>
            <a:r>
              <a:rPr lang="en-US" altLang="zh-CN" b="1" dirty="0">
                <a:solidFill>
                  <a:schemeClr val="hlink"/>
                </a:solidFill>
                <a:effectLst>
                  <a:outerShdw blurRad="38100" dist="38100" dir="2700000" algn="tl">
                    <a:srgbClr val="000000"/>
                  </a:outerShdw>
                </a:effectLst>
                <a:cs typeface="Times New Roman" pitchFamily="18" charset="0"/>
              </a:rPr>
              <a:t>)</a:t>
            </a:r>
            <a:r>
              <a:rPr lang="en-US" altLang="zh-CN" i="1" dirty="0"/>
              <a:t> </a:t>
            </a:r>
          </a:p>
        </p:txBody>
      </p:sp>
      <p:sp>
        <p:nvSpPr>
          <p:cNvPr id="95245" name="Rectangle 13"/>
          <p:cNvSpPr>
            <a:spLocks noGrp="1" noChangeArrowheads="1"/>
          </p:cNvSpPr>
          <p:nvPr>
            <p:ph type="title"/>
          </p:nvPr>
        </p:nvSpPr>
        <p:spPr/>
        <p:txBody>
          <a:bodyPr/>
          <a:lstStyle/>
          <a:p>
            <a:r>
              <a:rPr lang="en-US" altLang="zh-CN" smtClean="0">
                <a:ea typeface="宋体" charset="-122"/>
              </a:rPr>
              <a:t>Analysis of Heapsort</a:t>
            </a:r>
          </a:p>
        </p:txBody>
      </p:sp>
      <p:pic>
        <p:nvPicPr>
          <p:cNvPr id="2" name="图片 1"/>
          <p:cNvPicPr>
            <a:picLocks noChangeAspect="1"/>
          </p:cNvPicPr>
          <p:nvPr/>
        </p:nvPicPr>
        <p:blipFill>
          <a:blip r:embed="rId3"/>
          <a:stretch>
            <a:fillRect/>
          </a:stretch>
        </p:blipFill>
        <p:spPr>
          <a:xfrm>
            <a:off x="5780034" y="1573807"/>
            <a:ext cx="3345877" cy="1643005"/>
          </a:xfrm>
          <a:prstGeom prst="rect">
            <a:avLst/>
          </a:prstGeom>
        </p:spPr>
      </p:pic>
      <p:sp>
        <p:nvSpPr>
          <p:cNvPr id="3" name="灯片编号占位符 2"/>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59</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79512" y="908720"/>
            <a:ext cx="7143750" cy="623887"/>
          </a:xfrm>
        </p:spPr>
        <p:txBody>
          <a:bodyPr/>
          <a:lstStyle/>
          <a:p>
            <a:r>
              <a:rPr lang="en-US" altLang="zh-CN" dirty="0" smtClean="0">
                <a:solidFill>
                  <a:srgbClr val="FF0000"/>
                </a:solidFill>
                <a:ea typeface="宋体" charset="-122"/>
              </a:rPr>
              <a:t>How fast can we sort ?</a:t>
            </a:r>
          </a:p>
        </p:txBody>
      </p:sp>
      <p:sp>
        <p:nvSpPr>
          <p:cNvPr id="13315" name="Rectangle 3"/>
          <p:cNvSpPr>
            <a:spLocks noGrp="1" noChangeArrowheads="1"/>
          </p:cNvSpPr>
          <p:nvPr>
            <p:ph type="body" idx="1"/>
          </p:nvPr>
        </p:nvSpPr>
        <p:spPr>
          <a:xfrm>
            <a:off x="304800" y="1484784"/>
            <a:ext cx="8534400" cy="5591175"/>
          </a:xfrm>
        </p:spPr>
        <p:txBody>
          <a:bodyPr/>
          <a:lstStyle/>
          <a:p>
            <a:pPr marL="290513" indent="-290513">
              <a:buFont typeface="Monotype Sorts"/>
              <a:buNone/>
            </a:pPr>
            <a:r>
              <a:rPr lang="en-US" altLang="zh-CN" sz="2800" dirty="0" smtClean="0"/>
              <a:t>Efficiency of algorithms involving sorting depends on</a:t>
            </a:r>
          </a:p>
          <a:p>
            <a:pPr marL="290513" indent="-290513">
              <a:buFont typeface="Monotype Sorts"/>
              <a:buNone/>
            </a:pPr>
            <a:r>
              <a:rPr lang="en-US" altLang="zh-CN" sz="2800" dirty="0" smtClean="0"/>
              <a:t>efficiency of sorting.</a:t>
            </a:r>
            <a:endParaRPr lang="en-US" altLang="zh-CN" sz="2400" dirty="0" smtClean="0"/>
          </a:p>
          <a:p>
            <a:pPr marL="290513" indent="-290513">
              <a:buFont typeface="Monotype Sorts"/>
              <a:buNone/>
            </a:pPr>
            <a:r>
              <a:rPr lang="en-US" altLang="zh-CN" sz="2800" dirty="0" smtClean="0">
                <a:solidFill>
                  <a:srgbClr val="0070C0"/>
                </a:solidFill>
              </a:rPr>
              <a:t>Recall Different Sorting</a:t>
            </a:r>
          </a:p>
          <a:p>
            <a:pPr marL="290513" indent="-290513">
              <a:buFont typeface="Monotype Sorts"/>
              <a:buNone/>
            </a:pPr>
            <a:endParaRPr lang="en-US" altLang="zh-CN" sz="2800" dirty="0" smtClean="0"/>
          </a:p>
          <a:p>
            <a:pPr marL="290513" indent="-290513">
              <a:buFont typeface="Monotype Sorts"/>
              <a:buNone/>
            </a:pPr>
            <a:r>
              <a:rPr lang="en-US" altLang="zh-CN" sz="2800" u="sng" dirty="0" smtClean="0"/>
              <a:t>Theorem</a:t>
            </a:r>
            <a:r>
              <a:rPr lang="en-US" altLang="zh-CN" sz="2800" dirty="0" smtClean="0"/>
              <a:t> :  </a:t>
            </a:r>
            <a:r>
              <a:rPr lang="en-US" altLang="zh-CN" sz="2800" dirty="0" smtClean="0">
                <a:sym typeface="Symbol" pitchFamily="18" charset="2"/>
              </a:rPr>
              <a:t></a:t>
            </a:r>
            <a:r>
              <a:rPr lang="en-US" altLang="zh-CN" sz="2800" dirty="0" smtClean="0"/>
              <a:t>log</a:t>
            </a:r>
            <a:r>
              <a:rPr lang="en-US" altLang="zh-CN" sz="2800" baseline="-25000" dirty="0" smtClean="0"/>
              <a:t>2 </a:t>
            </a:r>
            <a:r>
              <a:rPr lang="en-US" altLang="zh-CN" sz="2800" i="1" dirty="0" smtClean="0"/>
              <a:t>n</a:t>
            </a:r>
            <a:r>
              <a:rPr lang="en-US" altLang="zh-CN" sz="2800" dirty="0" smtClean="0"/>
              <a:t>!</a:t>
            </a:r>
            <a:r>
              <a:rPr lang="en-US" altLang="zh-CN" sz="2800" dirty="0" smtClean="0">
                <a:sym typeface="Symbol" pitchFamily="18" charset="2"/>
              </a:rPr>
              <a:t>  </a:t>
            </a:r>
            <a:r>
              <a:rPr lang="en-US" altLang="zh-CN" sz="2800" i="1" dirty="0" smtClean="0">
                <a:sym typeface="Symbol" pitchFamily="18" charset="2"/>
              </a:rPr>
              <a:t>n </a:t>
            </a:r>
            <a:r>
              <a:rPr lang="en-US" altLang="zh-CN" sz="2800" dirty="0" smtClean="0"/>
              <a:t>log</a:t>
            </a:r>
            <a:r>
              <a:rPr lang="en-US" altLang="zh-CN" sz="2800" baseline="-25000" dirty="0" smtClean="0"/>
              <a:t>2 </a:t>
            </a:r>
            <a:r>
              <a:rPr lang="en-US" altLang="zh-CN" sz="2800" i="1" dirty="0" smtClean="0"/>
              <a:t>n  </a:t>
            </a:r>
            <a:r>
              <a:rPr lang="en-US" altLang="zh-CN" sz="2800" dirty="0" smtClean="0"/>
              <a:t>comparisons are necessary in the worst case to sort a list of size </a:t>
            </a:r>
            <a:r>
              <a:rPr lang="en-US" altLang="zh-CN" sz="2800" i="1" dirty="0" smtClean="0"/>
              <a:t>n</a:t>
            </a:r>
            <a:r>
              <a:rPr lang="en-US" altLang="zh-CN" sz="2800" dirty="0" smtClean="0"/>
              <a:t> by </a:t>
            </a:r>
            <a:r>
              <a:rPr lang="en-US" altLang="zh-CN" sz="2800" u="sng" dirty="0" smtClean="0"/>
              <a:t>any</a:t>
            </a:r>
            <a:r>
              <a:rPr lang="en-US" altLang="zh-CN" sz="2800" dirty="0" smtClean="0"/>
              <a:t> </a:t>
            </a:r>
            <a:r>
              <a:rPr lang="en-US" altLang="zh-CN" sz="2800" dirty="0" smtClean="0">
                <a:solidFill>
                  <a:srgbClr val="FF0000"/>
                </a:solidFill>
              </a:rPr>
              <a:t>comparison-based</a:t>
            </a:r>
            <a:r>
              <a:rPr lang="en-US" altLang="zh-CN" sz="2800" dirty="0" smtClean="0"/>
              <a:t> algorithm.</a:t>
            </a:r>
            <a:br>
              <a:rPr lang="en-US" altLang="zh-CN" sz="2800" dirty="0" smtClean="0"/>
            </a:br>
            <a:endParaRPr lang="en-US" altLang="zh-CN" sz="2800" dirty="0" smtClean="0"/>
          </a:p>
          <a:p>
            <a:pPr marL="290513" indent="-290513">
              <a:lnSpc>
                <a:spcPct val="90000"/>
              </a:lnSpc>
              <a:buFont typeface="Monotype Sorts"/>
              <a:buNone/>
            </a:pPr>
            <a:r>
              <a:rPr lang="en-US" altLang="zh-CN" sz="2800" dirty="0" smtClean="0"/>
              <a:t>Note: About </a:t>
            </a:r>
            <a:r>
              <a:rPr lang="en-US" altLang="zh-CN" sz="2800" i="1" dirty="0" smtClean="0"/>
              <a:t>n</a:t>
            </a:r>
            <a:r>
              <a:rPr lang="en-US" altLang="zh-CN" sz="2800" dirty="0" smtClean="0"/>
              <a:t>log</a:t>
            </a:r>
            <a:r>
              <a:rPr lang="en-US" altLang="zh-CN" sz="2800" baseline="-25000" dirty="0" smtClean="0"/>
              <a:t>2 </a:t>
            </a:r>
            <a:r>
              <a:rPr lang="en-US" altLang="zh-CN" sz="2800" i="1" dirty="0" smtClean="0"/>
              <a:t>n</a:t>
            </a:r>
            <a:r>
              <a:rPr lang="en-US" altLang="zh-CN" sz="2800" dirty="0" smtClean="0"/>
              <a:t> comparisons are also sufficient to sort array of size </a:t>
            </a:r>
            <a:r>
              <a:rPr lang="en-US" altLang="zh-CN" sz="2800" i="1" dirty="0" smtClean="0"/>
              <a:t>n </a:t>
            </a:r>
            <a:r>
              <a:rPr lang="en-US" altLang="zh-CN" sz="2800" dirty="0" smtClean="0"/>
              <a:t>(by </a:t>
            </a:r>
            <a:r>
              <a:rPr lang="en-US" altLang="zh-CN" sz="2800" dirty="0" err="1" smtClean="0"/>
              <a:t>mergesort</a:t>
            </a:r>
            <a:r>
              <a:rPr lang="en-US" altLang="zh-CN" sz="2800" dirty="0" smtClean="0"/>
              <a:t>).</a:t>
            </a:r>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6</a:t>
            </a:fld>
            <a:endParaRPr lang="en-US" altLang="zh-CN" dirty="0"/>
          </a:p>
        </p:txBody>
      </p:sp>
      <p:sp>
        <p:nvSpPr>
          <p:cNvPr id="3" name="矩形 2"/>
          <p:cNvSpPr/>
          <p:nvPr/>
        </p:nvSpPr>
        <p:spPr>
          <a:xfrm>
            <a:off x="2699792" y="449872"/>
            <a:ext cx="2052165" cy="535531"/>
          </a:xfrm>
          <a:prstGeom prst="rect">
            <a:avLst/>
          </a:prstGeom>
        </p:spPr>
        <p:txBody>
          <a:bodyPr wrap="none">
            <a:spAutoFit/>
          </a:bodyPr>
          <a:lstStyle/>
          <a:p>
            <a:pPr>
              <a:lnSpc>
                <a:spcPct val="90000"/>
              </a:lnSpc>
              <a:buFont typeface="Monotype Sorts"/>
              <a:buNone/>
            </a:pPr>
            <a:r>
              <a:rPr lang="en-US" altLang="zh-CN" sz="3200" dirty="0">
                <a:solidFill>
                  <a:schemeClr val="bg1"/>
                </a:solidFill>
              </a:rPr>
              <a:t>Presorting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315">
                                            <p:txEl>
                                              <p:pRg st="2" end="2"/>
                                            </p:txEl>
                                          </p:spTgt>
                                        </p:tgtEl>
                                        <p:attrNameLst>
                                          <p:attrName>style.visibility</p:attrName>
                                        </p:attrNameLst>
                                      </p:cBhvr>
                                      <p:to>
                                        <p:strVal val="visible"/>
                                      </p:to>
                                    </p:set>
                                    <p:anim calcmode="lin" valueType="num">
                                      <p:cBhvr additive="base">
                                        <p:cTn id="7" dur="500" fill="hold"/>
                                        <p:tgtEl>
                                          <p:spTgt spid="1331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315">
                                            <p:txEl>
                                              <p:pRg st="4" end="4"/>
                                            </p:txEl>
                                          </p:spTgt>
                                        </p:tgtEl>
                                        <p:attrNameLst>
                                          <p:attrName>style.visibility</p:attrName>
                                        </p:attrNameLst>
                                      </p:cBhvr>
                                      <p:to>
                                        <p:strVal val="visible"/>
                                      </p:to>
                                    </p:set>
                                    <p:anim calcmode="lin" valueType="num">
                                      <p:cBhvr additive="base">
                                        <p:cTn id="13" dur="500" fill="hold"/>
                                        <p:tgtEl>
                                          <p:spTgt spid="13315">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5">
                                            <p:txEl>
                                              <p:pRg st="4" end="4"/>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3315">
                                            <p:txEl>
                                              <p:pRg st="5" end="5"/>
                                            </p:txEl>
                                          </p:spTgt>
                                        </p:tgtEl>
                                        <p:attrNameLst>
                                          <p:attrName>style.visibility</p:attrName>
                                        </p:attrNameLst>
                                      </p:cBhvr>
                                      <p:to>
                                        <p:strVal val="visible"/>
                                      </p:to>
                                    </p:set>
                                    <p:anim calcmode="lin" valueType="num">
                                      <p:cBhvr additive="base">
                                        <p:cTn id="17" dur="500" fill="hold"/>
                                        <p:tgtEl>
                                          <p:spTgt spid="13315">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331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body" idx="1"/>
          </p:nvPr>
        </p:nvSpPr>
        <p:spPr>
          <a:xfrm>
            <a:off x="609600" y="1295400"/>
            <a:ext cx="8534400" cy="4848225"/>
          </a:xfrm>
        </p:spPr>
        <p:txBody>
          <a:bodyPr/>
          <a:lstStyle/>
          <a:p>
            <a:pPr marL="0" indent="0">
              <a:buFont typeface="Monotype Sorts"/>
              <a:buNone/>
            </a:pPr>
            <a:r>
              <a:rPr lang="en-US" altLang="zh-CN" sz="2000" dirty="0" smtClean="0"/>
              <a:t>Stage 1: Build heap for a given list of </a:t>
            </a:r>
            <a:r>
              <a:rPr lang="en-US" altLang="zh-CN" sz="2000" i="1" dirty="0" smtClean="0"/>
              <a:t>n</a:t>
            </a:r>
            <a:r>
              <a:rPr lang="en-US" altLang="zh-CN" sz="2000" dirty="0" smtClean="0"/>
              <a:t> keys</a:t>
            </a:r>
          </a:p>
          <a:p>
            <a:pPr marL="0" indent="0">
              <a:buFont typeface="Monotype Sorts"/>
              <a:buNone/>
            </a:pPr>
            <a:r>
              <a:rPr lang="en-US" altLang="zh-CN" sz="2000" dirty="0" smtClean="0"/>
              <a:t>worst-case</a:t>
            </a:r>
          </a:p>
          <a:p>
            <a:pPr marL="0" indent="0">
              <a:buFont typeface="Monotype Sorts"/>
              <a:buNone/>
            </a:pPr>
            <a:r>
              <a:rPr lang="en-US" altLang="zh-CN" sz="2000" dirty="0" smtClean="0"/>
              <a:t>         </a:t>
            </a:r>
            <a:r>
              <a:rPr lang="en-US" altLang="zh-CN" sz="2000" i="1" dirty="0" smtClean="0"/>
              <a:t>C</a:t>
            </a:r>
            <a:r>
              <a:rPr lang="en-US" altLang="zh-CN" sz="2000" dirty="0" smtClean="0"/>
              <a:t>(</a:t>
            </a:r>
            <a:r>
              <a:rPr lang="en-US" altLang="zh-CN" sz="2000" i="1" dirty="0" smtClean="0"/>
              <a:t>n</a:t>
            </a:r>
            <a:r>
              <a:rPr lang="en-US" altLang="zh-CN" sz="2000" dirty="0" smtClean="0"/>
              <a:t>) =  </a:t>
            </a:r>
          </a:p>
          <a:p>
            <a:pPr marL="0" indent="0">
              <a:buFont typeface="Monotype Sorts"/>
              <a:buNone/>
            </a:pPr>
            <a:endParaRPr lang="en-US" altLang="zh-CN" sz="2000" dirty="0" smtClean="0"/>
          </a:p>
          <a:p>
            <a:pPr marL="0" indent="0">
              <a:buFont typeface="Monotype Sorts"/>
              <a:buNone/>
            </a:pPr>
            <a:r>
              <a:rPr lang="en-US" altLang="zh-CN" sz="2000" dirty="0" smtClean="0"/>
              <a:t/>
            </a:r>
            <a:br>
              <a:rPr lang="en-US" altLang="zh-CN" sz="2000" dirty="0" smtClean="0"/>
            </a:br>
            <a:r>
              <a:rPr lang="en-US" altLang="zh-CN" sz="2000" dirty="0" smtClean="0"/>
              <a:t/>
            </a:r>
            <a:br>
              <a:rPr lang="en-US" altLang="zh-CN" sz="2000" dirty="0" smtClean="0"/>
            </a:br>
            <a:r>
              <a:rPr lang="en-US" altLang="zh-CN" sz="2000" dirty="0" smtClean="0"/>
              <a:t>Stage 2: Repeat operation of root removal </a:t>
            </a:r>
            <a:r>
              <a:rPr lang="en-US" altLang="zh-CN" sz="2000" i="1" dirty="0" smtClean="0"/>
              <a:t>n</a:t>
            </a:r>
            <a:r>
              <a:rPr lang="en-US" altLang="zh-CN" sz="2000" dirty="0" smtClean="0"/>
              <a:t>-1 times (fix heap)</a:t>
            </a:r>
          </a:p>
          <a:p>
            <a:pPr marL="0" indent="0">
              <a:buFont typeface="Monotype Sorts"/>
              <a:buNone/>
            </a:pPr>
            <a:r>
              <a:rPr lang="en-US" altLang="zh-CN" sz="2000" dirty="0" smtClean="0"/>
              <a:t>worst-case</a:t>
            </a:r>
          </a:p>
          <a:p>
            <a:pPr marL="0" indent="0">
              <a:buFont typeface="Monotype Sorts"/>
              <a:buNone/>
            </a:pPr>
            <a:r>
              <a:rPr lang="en-US" altLang="zh-CN" sz="2000" dirty="0" smtClean="0"/>
              <a:t>         </a:t>
            </a:r>
            <a:r>
              <a:rPr lang="en-US" altLang="zh-CN" sz="2000" i="1" dirty="0" smtClean="0"/>
              <a:t>C</a:t>
            </a:r>
            <a:r>
              <a:rPr lang="en-US" altLang="zh-CN" sz="2000" dirty="0" smtClean="0"/>
              <a:t>(</a:t>
            </a:r>
            <a:r>
              <a:rPr lang="en-US" altLang="zh-CN" sz="2000" i="1" dirty="0" smtClean="0"/>
              <a:t>n</a:t>
            </a:r>
            <a:r>
              <a:rPr lang="en-US" altLang="zh-CN" sz="2000" dirty="0" smtClean="0"/>
              <a:t>) =  							</a:t>
            </a:r>
            <a:br>
              <a:rPr lang="en-US" altLang="zh-CN" sz="2000" dirty="0" smtClean="0"/>
            </a:br>
            <a:r>
              <a:rPr lang="en-US" altLang="zh-CN" sz="2000" dirty="0" smtClean="0"/>
              <a:t/>
            </a:r>
            <a:br>
              <a:rPr lang="en-US" altLang="zh-CN" sz="2000" dirty="0" smtClean="0"/>
            </a:br>
            <a:endParaRPr lang="en-US" altLang="zh-CN" sz="2000" dirty="0" smtClean="0"/>
          </a:p>
          <a:p>
            <a:pPr marL="0" indent="0">
              <a:buFont typeface="Monotype Sorts"/>
              <a:buNone/>
            </a:pPr>
            <a:r>
              <a:rPr lang="en-US" altLang="zh-CN" sz="2000" dirty="0" smtClean="0"/>
              <a:t>Both worst-case and average-case efficiency: </a:t>
            </a:r>
            <a:r>
              <a:rPr lang="en-US" altLang="zh-CN" sz="2000" dirty="0" smtClean="0">
                <a:sym typeface="Symbol" pitchFamily="18" charset="2"/>
              </a:rPr>
              <a:t>(</a:t>
            </a:r>
            <a:r>
              <a:rPr lang="en-US" altLang="zh-CN" sz="2000" i="1" dirty="0" err="1" smtClean="0">
                <a:sym typeface="Symbol" pitchFamily="18" charset="2"/>
              </a:rPr>
              <a:t>n</a:t>
            </a:r>
            <a:r>
              <a:rPr lang="en-US" altLang="zh-CN" sz="2000" dirty="0" err="1" smtClean="0">
                <a:sym typeface="Symbol" pitchFamily="18" charset="2"/>
              </a:rPr>
              <a:t>log</a:t>
            </a:r>
            <a:r>
              <a:rPr lang="en-US" altLang="zh-CN" sz="2000" i="1" dirty="0" err="1" smtClean="0">
                <a:sym typeface="Symbol" pitchFamily="18" charset="2"/>
              </a:rPr>
              <a:t>n</a:t>
            </a:r>
            <a:r>
              <a:rPr lang="en-US" altLang="zh-CN" sz="2000" dirty="0" smtClean="0">
                <a:sym typeface="Symbol" pitchFamily="18" charset="2"/>
              </a:rPr>
              <a:t>) </a:t>
            </a:r>
            <a:br>
              <a:rPr lang="en-US" altLang="zh-CN" sz="2000" dirty="0" smtClean="0">
                <a:sym typeface="Symbol" pitchFamily="18" charset="2"/>
              </a:rPr>
            </a:br>
            <a:r>
              <a:rPr lang="en-US" altLang="zh-CN" sz="2000" dirty="0" smtClean="0">
                <a:sym typeface="Symbol" pitchFamily="18" charset="2"/>
              </a:rPr>
              <a:t>In-place: yes</a:t>
            </a:r>
            <a:br>
              <a:rPr lang="en-US" altLang="zh-CN" sz="2000" dirty="0" smtClean="0">
                <a:sym typeface="Symbol" pitchFamily="18" charset="2"/>
              </a:rPr>
            </a:br>
            <a:r>
              <a:rPr lang="en-US" altLang="zh-CN" sz="2000" dirty="0" smtClean="0">
                <a:sym typeface="Symbol" pitchFamily="18" charset="2"/>
              </a:rPr>
              <a:t>Stability: no </a:t>
            </a:r>
            <a:r>
              <a:rPr lang="en-US" altLang="zh-CN" sz="2000" dirty="0" smtClean="0"/>
              <a:t>			</a:t>
            </a:r>
          </a:p>
        </p:txBody>
      </p:sp>
      <p:sp>
        <p:nvSpPr>
          <p:cNvPr id="419844" name="Text Box 4"/>
          <p:cNvSpPr txBox="1">
            <a:spLocks noChangeArrowheads="1"/>
          </p:cNvSpPr>
          <p:nvPr/>
        </p:nvSpPr>
        <p:spPr bwMode="auto">
          <a:xfrm>
            <a:off x="2482274" y="2216299"/>
            <a:ext cx="5865812" cy="646331"/>
          </a:xfrm>
          <a:prstGeom prst="rect">
            <a:avLst/>
          </a:prstGeom>
          <a:noFill/>
          <a:ln w="12700">
            <a:noFill/>
            <a:miter lim="800000"/>
            <a:headEnd type="none" w="sm" len="sm"/>
            <a:tailEnd type="none" w="sm" len="sm"/>
          </a:ln>
          <a:effectLst/>
        </p:spPr>
        <p:txBody>
          <a:bodyPr>
            <a:spAutoFit/>
          </a:bodyPr>
          <a:lstStyle/>
          <a:p>
            <a:pPr>
              <a:defRPr/>
            </a:pPr>
            <a:r>
              <a:rPr lang="zh-CN" altLang="en-US" b="1" dirty="0" smtClean="0">
                <a:solidFill>
                  <a:schemeClr val="hlink"/>
                </a:solidFill>
                <a:effectLst>
                  <a:outerShdw blurRad="38100" dist="38100" dir="2700000" algn="tl">
                    <a:srgbClr val="000000"/>
                  </a:outerShdw>
                </a:effectLst>
              </a:rPr>
              <a:t>课外思考题：证明</a:t>
            </a:r>
            <a:r>
              <a:rPr lang="en-US" altLang="zh-CN" b="1" dirty="0" smtClean="0">
                <a:solidFill>
                  <a:schemeClr val="hlink"/>
                </a:solidFill>
                <a:effectLst>
                  <a:outerShdw blurRad="38100" dist="38100" dir="2700000" algn="tl">
                    <a:srgbClr val="000000"/>
                  </a:outerShdw>
                </a:effectLst>
              </a:rPr>
              <a:t>stage 1</a:t>
            </a:r>
            <a:r>
              <a:rPr lang="zh-CN" altLang="en-US" b="1" dirty="0" smtClean="0">
                <a:solidFill>
                  <a:schemeClr val="hlink"/>
                </a:solidFill>
                <a:effectLst>
                  <a:outerShdw blurRad="38100" dist="38100" dir="2700000" algn="tl">
                    <a:srgbClr val="000000"/>
                  </a:outerShdw>
                </a:effectLst>
              </a:rPr>
              <a:t>的时间性能为 </a:t>
            </a:r>
            <a:r>
              <a:rPr lang="en-US" altLang="zh-CN" b="1" dirty="0" smtClean="0">
                <a:solidFill>
                  <a:schemeClr val="hlink"/>
                </a:solidFill>
                <a:effectLst>
                  <a:outerShdw blurRad="38100" dist="38100" dir="2700000" algn="tl">
                    <a:srgbClr val="000000"/>
                  </a:outerShdw>
                </a:effectLst>
              </a:rPr>
              <a:t> </a:t>
            </a:r>
            <a:r>
              <a:rPr lang="el-GR" b="1" dirty="0">
                <a:solidFill>
                  <a:schemeClr val="hlink"/>
                </a:solidFill>
                <a:effectLst>
                  <a:outerShdw blurRad="38100" dist="38100" dir="2700000" algn="tl">
                    <a:srgbClr val="000000"/>
                  </a:outerShdw>
                </a:effectLst>
                <a:cs typeface="Times New Roman" pitchFamily="18" charset="0"/>
                <a:sym typeface="Symbol" pitchFamily="18" charset="2"/>
              </a:rPr>
              <a:t></a:t>
            </a:r>
            <a:r>
              <a:rPr lang="en-US" altLang="zh-CN" b="1" dirty="0">
                <a:solidFill>
                  <a:schemeClr val="hlink"/>
                </a:solidFill>
                <a:effectLst>
                  <a:outerShdw blurRad="38100" dist="38100" dir="2700000" algn="tl">
                    <a:srgbClr val="000000"/>
                  </a:outerShdw>
                </a:effectLst>
                <a:cs typeface="Times New Roman" pitchFamily="18" charset="0"/>
              </a:rPr>
              <a:t>(</a:t>
            </a:r>
            <a:r>
              <a:rPr lang="en-US" altLang="zh-CN" b="1" i="1" dirty="0">
                <a:solidFill>
                  <a:schemeClr val="hlink"/>
                </a:solidFill>
                <a:effectLst>
                  <a:outerShdw blurRad="38100" dist="38100" dir="2700000" algn="tl">
                    <a:srgbClr val="000000"/>
                  </a:outerShdw>
                </a:effectLst>
                <a:cs typeface="Times New Roman" pitchFamily="18" charset="0"/>
              </a:rPr>
              <a:t>n</a:t>
            </a:r>
            <a:r>
              <a:rPr lang="en-US" altLang="zh-CN" b="1" dirty="0">
                <a:solidFill>
                  <a:schemeClr val="hlink"/>
                </a:solidFill>
                <a:effectLst>
                  <a:outerShdw blurRad="38100" dist="38100" dir="2700000" algn="tl">
                    <a:srgbClr val="000000"/>
                  </a:outerShdw>
                </a:effectLst>
                <a:cs typeface="Times New Roman" pitchFamily="18" charset="0"/>
              </a:rPr>
              <a:t>)</a:t>
            </a:r>
            <a:endParaRPr lang="el-GR" b="1" i="1" baseline="30000" dirty="0">
              <a:solidFill>
                <a:schemeClr val="hlink"/>
              </a:solidFill>
              <a:effectLst>
                <a:outerShdw blurRad="38100" dist="38100" dir="2700000" algn="tl">
                  <a:srgbClr val="000000"/>
                </a:outerShdw>
              </a:effectLst>
              <a:cs typeface="Times New Roman" pitchFamily="18" charset="0"/>
            </a:endParaRPr>
          </a:p>
          <a:p>
            <a:pPr>
              <a:defRPr/>
            </a:pPr>
            <a:endParaRPr lang="en-US" altLang="zh-CN" b="1" dirty="0">
              <a:solidFill>
                <a:schemeClr val="hlink"/>
              </a:solidFill>
              <a:effectLst>
                <a:outerShdw blurRad="38100" dist="38100" dir="2700000" algn="tl">
                  <a:srgbClr val="000000"/>
                </a:outerShdw>
              </a:effectLst>
            </a:endParaRPr>
          </a:p>
        </p:txBody>
      </p:sp>
      <p:sp>
        <p:nvSpPr>
          <p:cNvPr id="419849" name="Text Box 9"/>
          <p:cNvSpPr txBox="1">
            <a:spLocks noChangeArrowheads="1"/>
          </p:cNvSpPr>
          <p:nvPr/>
        </p:nvSpPr>
        <p:spPr bwMode="auto">
          <a:xfrm>
            <a:off x="2143125" y="3857625"/>
            <a:ext cx="304800" cy="641350"/>
          </a:xfrm>
          <a:prstGeom prst="rect">
            <a:avLst/>
          </a:prstGeom>
          <a:noFill/>
          <a:ln w="12700">
            <a:noFill/>
            <a:miter lim="800000"/>
            <a:headEnd type="none" w="sm" len="sm"/>
            <a:tailEnd type="none" w="sm" len="sm"/>
          </a:ln>
          <a:effectLst/>
        </p:spPr>
        <p:txBody>
          <a:bodyPr anchor="ctr">
            <a:spAutoFit/>
          </a:bodyPr>
          <a:lstStyle/>
          <a:p>
            <a:pPr>
              <a:defRPr/>
            </a:pPr>
            <a:r>
              <a:rPr lang="en-US" altLang="zh-CN" sz="3600" b="1" dirty="0">
                <a:solidFill>
                  <a:schemeClr val="hlink"/>
                </a:solidFill>
                <a:effectLst>
                  <a:outerShdw blurRad="38100" dist="38100" dir="2700000" algn="tl">
                    <a:srgbClr val="000000"/>
                  </a:outerShdw>
                </a:effectLst>
                <a:sym typeface="Symbol" pitchFamily="18" charset="2"/>
              </a:rPr>
              <a:t></a:t>
            </a:r>
            <a:endParaRPr lang="en-US" altLang="zh-CN" sz="3600" b="1" dirty="0">
              <a:solidFill>
                <a:schemeClr val="hlink"/>
              </a:solidFill>
              <a:effectLst>
                <a:outerShdw blurRad="38100" dist="38100" dir="2700000" algn="tl">
                  <a:srgbClr val="000000"/>
                </a:outerShdw>
              </a:effectLst>
            </a:endParaRPr>
          </a:p>
        </p:txBody>
      </p:sp>
      <p:sp>
        <p:nvSpPr>
          <p:cNvPr id="419850" name="Text Box 10"/>
          <p:cNvSpPr txBox="1">
            <a:spLocks noChangeArrowheads="1"/>
          </p:cNvSpPr>
          <p:nvPr/>
        </p:nvSpPr>
        <p:spPr bwMode="auto">
          <a:xfrm>
            <a:off x="2071688" y="4286250"/>
            <a:ext cx="609600" cy="396875"/>
          </a:xfrm>
          <a:prstGeom prst="rect">
            <a:avLst/>
          </a:prstGeom>
          <a:noFill/>
          <a:ln w="12700">
            <a:noFill/>
            <a:miter lim="800000"/>
            <a:headEnd type="none" w="sm" len="sm"/>
            <a:tailEnd type="none" w="sm" len="sm"/>
          </a:ln>
          <a:effectLst/>
        </p:spPr>
        <p:txBody>
          <a:bodyPr anchor="ctr">
            <a:spAutoFit/>
          </a:bodyPr>
          <a:lstStyle/>
          <a:p>
            <a:pPr>
              <a:spcBef>
                <a:spcPct val="50000"/>
              </a:spcBef>
              <a:defRPr/>
            </a:pPr>
            <a:r>
              <a:rPr lang="en-US" altLang="zh-CN" sz="2000" b="1" i="1">
                <a:solidFill>
                  <a:schemeClr val="hlink"/>
                </a:solidFill>
                <a:effectLst>
                  <a:outerShdw blurRad="38100" dist="38100" dir="2700000" algn="tl">
                    <a:srgbClr val="000000"/>
                  </a:outerShdw>
                </a:effectLst>
              </a:rPr>
              <a:t>i=</a:t>
            </a:r>
            <a:r>
              <a:rPr lang="en-US" altLang="zh-CN" sz="2000" b="1">
                <a:solidFill>
                  <a:schemeClr val="hlink"/>
                </a:solidFill>
                <a:effectLst>
                  <a:outerShdw blurRad="38100" dist="38100" dir="2700000" algn="tl">
                    <a:srgbClr val="000000"/>
                  </a:outerShdw>
                </a:effectLst>
              </a:rPr>
              <a:t>1</a:t>
            </a:r>
            <a:endParaRPr lang="en-US" altLang="zh-CN" sz="2000" b="1" i="1">
              <a:solidFill>
                <a:schemeClr val="hlink"/>
              </a:solidFill>
              <a:effectLst>
                <a:outerShdw blurRad="38100" dist="38100" dir="2700000" algn="tl">
                  <a:srgbClr val="000000"/>
                </a:outerShdw>
              </a:effectLst>
            </a:endParaRPr>
          </a:p>
        </p:txBody>
      </p:sp>
      <p:sp>
        <p:nvSpPr>
          <p:cNvPr id="419851" name="Text Box 11"/>
          <p:cNvSpPr txBox="1">
            <a:spLocks noChangeArrowheads="1"/>
          </p:cNvSpPr>
          <p:nvPr/>
        </p:nvSpPr>
        <p:spPr bwMode="auto">
          <a:xfrm>
            <a:off x="2133600" y="3714750"/>
            <a:ext cx="914400" cy="396875"/>
          </a:xfrm>
          <a:prstGeom prst="rect">
            <a:avLst/>
          </a:prstGeom>
          <a:noFill/>
          <a:ln w="12700">
            <a:noFill/>
            <a:miter lim="800000"/>
            <a:headEnd type="none" w="sm" len="sm"/>
            <a:tailEnd type="none" w="sm" len="sm"/>
          </a:ln>
          <a:effectLst/>
        </p:spPr>
        <p:txBody>
          <a:bodyPr anchor="ctr">
            <a:spAutoFit/>
          </a:bodyPr>
          <a:lstStyle/>
          <a:p>
            <a:pPr>
              <a:defRPr/>
            </a:pPr>
            <a:r>
              <a:rPr lang="en-US" altLang="zh-CN" sz="2000" b="1" i="1" dirty="0">
                <a:solidFill>
                  <a:schemeClr val="hlink"/>
                </a:solidFill>
                <a:effectLst>
                  <a:outerShdw blurRad="38100" dist="38100" dir="2700000" algn="tl">
                    <a:srgbClr val="000000"/>
                  </a:outerShdw>
                </a:effectLst>
              </a:rPr>
              <a:t>n</a:t>
            </a:r>
            <a:r>
              <a:rPr lang="en-US" altLang="zh-CN" sz="2000" b="1" dirty="0">
                <a:solidFill>
                  <a:schemeClr val="hlink"/>
                </a:solidFill>
                <a:effectLst>
                  <a:outerShdw blurRad="38100" dist="38100" dir="2700000" algn="tl">
                    <a:srgbClr val="000000"/>
                  </a:outerShdw>
                </a:effectLst>
              </a:rPr>
              <a:t>-1</a:t>
            </a:r>
            <a:endParaRPr lang="en-US" altLang="zh-CN" sz="2000" b="1" i="1" dirty="0">
              <a:solidFill>
                <a:schemeClr val="hlink"/>
              </a:solidFill>
              <a:effectLst>
                <a:outerShdw blurRad="38100" dist="38100" dir="2700000" algn="tl">
                  <a:srgbClr val="000000"/>
                </a:outerShdw>
              </a:effectLst>
            </a:endParaRPr>
          </a:p>
        </p:txBody>
      </p:sp>
      <p:sp>
        <p:nvSpPr>
          <p:cNvPr id="419852" name="Text Box 12"/>
          <p:cNvSpPr txBox="1">
            <a:spLocks noChangeArrowheads="1"/>
          </p:cNvSpPr>
          <p:nvPr/>
        </p:nvSpPr>
        <p:spPr bwMode="auto">
          <a:xfrm>
            <a:off x="2438400" y="4019550"/>
            <a:ext cx="2743200" cy="457200"/>
          </a:xfrm>
          <a:prstGeom prst="rect">
            <a:avLst/>
          </a:prstGeom>
          <a:noFill/>
          <a:ln w="12700">
            <a:noFill/>
            <a:miter lim="800000"/>
            <a:headEnd type="none" w="sm" len="sm"/>
            <a:tailEnd type="none" w="sm" len="sm"/>
          </a:ln>
          <a:effectLst/>
        </p:spPr>
        <p:txBody>
          <a:bodyPr anchor="ctr">
            <a:spAutoFit/>
          </a:bodyPr>
          <a:lstStyle/>
          <a:p>
            <a:pPr>
              <a:defRPr/>
            </a:pPr>
            <a:r>
              <a:rPr lang="en-US" altLang="zh-CN" dirty="0"/>
              <a:t>  </a:t>
            </a:r>
            <a:r>
              <a:rPr lang="en-US" altLang="zh-CN" b="1" dirty="0">
                <a:solidFill>
                  <a:schemeClr val="hlink"/>
                </a:solidFill>
                <a:effectLst>
                  <a:outerShdw blurRad="38100" dist="38100" dir="2700000" algn="tl">
                    <a:srgbClr val="000000"/>
                  </a:outerShdw>
                </a:effectLst>
              </a:rPr>
              <a:t>2log</a:t>
            </a:r>
            <a:r>
              <a:rPr lang="en-US" altLang="zh-CN" b="1" baseline="-25000" dirty="0">
                <a:solidFill>
                  <a:schemeClr val="hlink"/>
                </a:solidFill>
                <a:effectLst>
                  <a:outerShdw blurRad="38100" dist="38100" dir="2700000" algn="tl">
                    <a:srgbClr val="000000"/>
                  </a:outerShdw>
                </a:effectLst>
              </a:rPr>
              <a:t>2 </a:t>
            </a:r>
            <a:r>
              <a:rPr lang="en-US" altLang="zh-CN" b="1" i="1" dirty="0" err="1">
                <a:solidFill>
                  <a:schemeClr val="hlink"/>
                </a:solidFill>
                <a:effectLst>
                  <a:outerShdw blurRad="38100" dist="38100" dir="2700000" algn="tl">
                    <a:srgbClr val="000000"/>
                  </a:outerShdw>
                </a:effectLst>
              </a:rPr>
              <a:t>i</a:t>
            </a:r>
            <a:r>
              <a:rPr lang="en-US" altLang="zh-CN" b="1" i="1" dirty="0">
                <a:solidFill>
                  <a:schemeClr val="hlink"/>
                </a:solidFill>
                <a:effectLst>
                  <a:outerShdw blurRad="38100" dist="38100" dir="2700000" algn="tl">
                    <a:srgbClr val="000000"/>
                  </a:outerShdw>
                </a:effectLst>
              </a:rPr>
              <a:t> </a:t>
            </a:r>
            <a:r>
              <a:rPr lang="en-US" altLang="zh-CN" b="1" dirty="0">
                <a:solidFill>
                  <a:schemeClr val="hlink"/>
                </a:solidFill>
                <a:effectLst>
                  <a:outerShdw blurRad="38100" dist="38100" dir="2700000" algn="tl">
                    <a:srgbClr val="000000"/>
                  </a:outerShdw>
                </a:effectLst>
                <a:sym typeface="Symbol" pitchFamily="18" charset="2"/>
              </a:rPr>
              <a:t> </a:t>
            </a:r>
            <a:r>
              <a:rPr lang="el-GR" b="1" dirty="0">
                <a:solidFill>
                  <a:schemeClr val="hlink"/>
                </a:solidFill>
                <a:effectLst>
                  <a:outerShdw blurRad="38100" dist="38100" dir="2700000" algn="tl">
                    <a:srgbClr val="000000"/>
                  </a:outerShdw>
                </a:effectLst>
                <a:cs typeface="Times New Roman" pitchFamily="18" charset="0"/>
                <a:sym typeface="Symbol" pitchFamily="18" charset="2"/>
              </a:rPr>
              <a:t></a:t>
            </a:r>
            <a:r>
              <a:rPr lang="en-US" altLang="zh-CN" b="1" dirty="0">
                <a:solidFill>
                  <a:schemeClr val="hlink"/>
                </a:solidFill>
                <a:effectLst>
                  <a:outerShdw blurRad="38100" dist="38100" dir="2700000" algn="tl">
                    <a:srgbClr val="000000"/>
                  </a:outerShdw>
                </a:effectLst>
                <a:cs typeface="Times New Roman" pitchFamily="18" charset="0"/>
              </a:rPr>
              <a:t>(</a:t>
            </a:r>
            <a:r>
              <a:rPr lang="en-US" altLang="zh-CN" b="1" i="1" dirty="0" err="1">
                <a:solidFill>
                  <a:schemeClr val="hlink"/>
                </a:solidFill>
                <a:effectLst>
                  <a:outerShdw blurRad="38100" dist="38100" dir="2700000" algn="tl">
                    <a:srgbClr val="000000"/>
                  </a:outerShdw>
                </a:effectLst>
                <a:cs typeface="Times New Roman" pitchFamily="18" charset="0"/>
              </a:rPr>
              <a:t>n</a:t>
            </a:r>
            <a:r>
              <a:rPr lang="en-US" altLang="zh-CN" b="1" dirty="0" err="1">
                <a:solidFill>
                  <a:schemeClr val="hlink"/>
                </a:solidFill>
                <a:effectLst>
                  <a:outerShdw blurRad="38100" dist="38100" dir="2700000" algn="tl">
                    <a:srgbClr val="000000"/>
                  </a:outerShdw>
                </a:effectLst>
                <a:cs typeface="Times New Roman" pitchFamily="18" charset="0"/>
              </a:rPr>
              <a:t>log</a:t>
            </a:r>
            <a:r>
              <a:rPr lang="en-US" altLang="zh-CN" b="1" i="1" dirty="0" err="1">
                <a:solidFill>
                  <a:schemeClr val="hlink"/>
                </a:solidFill>
                <a:effectLst>
                  <a:outerShdw blurRad="38100" dist="38100" dir="2700000" algn="tl">
                    <a:srgbClr val="000000"/>
                  </a:outerShdw>
                </a:effectLst>
                <a:cs typeface="Times New Roman" pitchFamily="18" charset="0"/>
              </a:rPr>
              <a:t>n</a:t>
            </a:r>
            <a:r>
              <a:rPr lang="en-US" altLang="zh-CN" b="1" dirty="0">
                <a:solidFill>
                  <a:schemeClr val="hlink"/>
                </a:solidFill>
                <a:effectLst>
                  <a:outerShdw blurRad="38100" dist="38100" dir="2700000" algn="tl">
                    <a:srgbClr val="000000"/>
                  </a:outerShdw>
                </a:effectLst>
                <a:cs typeface="Times New Roman" pitchFamily="18" charset="0"/>
              </a:rPr>
              <a:t>)</a:t>
            </a:r>
            <a:r>
              <a:rPr lang="en-US" altLang="zh-CN" i="1" dirty="0"/>
              <a:t> </a:t>
            </a:r>
          </a:p>
        </p:txBody>
      </p:sp>
      <p:sp>
        <p:nvSpPr>
          <p:cNvPr id="95245" name="Rectangle 13"/>
          <p:cNvSpPr>
            <a:spLocks noGrp="1" noChangeArrowheads="1"/>
          </p:cNvSpPr>
          <p:nvPr>
            <p:ph type="title"/>
          </p:nvPr>
        </p:nvSpPr>
        <p:spPr/>
        <p:txBody>
          <a:bodyPr/>
          <a:lstStyle/>
          <a:p>
            <a:r>
              <a:rPr lang="en-US" altLang="zh-CN" smtClean="0">
                <a:ea typeface="宋体" charset="-122"/>
              </a:rPr>
              <a:t>Analysis of Heapsort</a:t>
            </a:r>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60</a:t>
            </a:fld>
            <a:endParaRPr lang="en-US" altLang="zh-CN" dirty="0"/>
          </a:p>
        </p:txBody>
      </p:sp>
    </p:spTree>
    <p:extLst>
      <p:ext uri="{BB962C8B-B14F-4D97-AF65-F5344CB8AC3E}">
        <p14:creationId xmlns:p14="http://schemas.microsoft.com/office/powerpoint/2010/main" val="29501709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5234">
                                            <p:txEl>
                                              <p:pRg st="0" end="0"/>
                                            </p:txEl>
                                          </p:spTgt>
                                        </p:tgtEl>
                                        <p:attrNameLst>
                                          <p:attrName>style.visibility</p:attrName>
                                        </p:attrNameLst>
                                      </p:cBhvr>
                                      <p:to>
                                        <p:strVal val="visible"/>
                                      </p:to>
                                    </p:set>
                                    <p:anim calcmode="lin" valueType="num">
                                      <p:cBhvr additive="base">
                                        <p:cTn id="7" dur="500" fill="hold"/>
                                        <p:tgtEl>
                                          <p:spTgt spid="9523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523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5234">
                                            <p:txEl>
                                              <p:pRg st="1" end="1"/>
                                            </p:txEl>
                                          </p:spTgt>
                                        </p:tgtEl>
                                        <p:attrNameLst>
                                          <p:attrName>style.visibility</p:attrName>
                                        </p:attrNameLst>
                                      </p:cBhvr>
                                      <p:to>
                                        <p:strVal val="visible"/>
                                      </p:to>
                                    </p:set>
                                    <p:anim calcmode="lin" valueType="num">
                                      <p:cBhvr additive="base">
                                        <p:cTn id="11" dur="500" fill="hold"/>
                                        <p:tgtEl>
                                          <p:spTgt spid="9523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523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5234">
                                            <p:txEl>
                                              <p:pRg st="2" end="2"/>
                                            </p:txEl>
                                          </p:spTgt>
                                        </p:tgtEl>
                                        <p:attrNameLst>
                                          <p:attrName>style.visibility</p:attrName>
                                        </p:attrNameLst>
                                      </p:cBhvr>
                                      <p:to>
                                        <p:strVal val="visible"/>
                                      </p:to>
                                    </p:set>
                                    <p:anim calcmode="lin" valueType="num">
                                      <p:cBhvr additive="base">
                                        <p:cTn id="15" dur="500" fill="hold"/>
                                        <p:tgtEl>
                                          <p:spTgt spid="9523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523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19844"/>
                                        </p:tgtEl>
                                        <p:attrNameLst>
                                          <p:attrName>style.visibility</p:attrName>
                                        </p:attrNameLst>
                                      </p:cBhvr>
                                      <p:to>
                                        <p:strVal val="visible"/>
                                      </p:to>
                                    </p:set>
                                    <p:anim calcmode="lin" valueType="num">
                                      <p:cBhvr additive="base">
                                        <p:cTn id="21" dur="500" fill="hold"/>
                                        <p:tgtEl>
                                          <p:spTgt spid="419844"/>
                                        </p:tgtEl>
                                        <p:attrNameLst>
                                          <p:attrName>ppt_x</p:attrName>
                                        </p:attrNameLst>
                                      </p:cBhvr>
                                      <p:tavLst>
                                        <p:tav tm="0">
                                          <p:val>
                                            <p:strVal val="#ppt_x"/>
                                          </p:val>
                                        </p:tav>
                                        <p:tav tm="100000">
                                          <p:val>
                                            <p:strVal val="#ppt_x"/>
                                          </p:val>
                                        </p:tav>
                                      </p:tavLst>
                                    </p:anim>
                                    <p:anim calcmode="lin" valueType="num">
                                      <p:cBhvr additive="base">
                                        <p:cTn id="22" dur="500" fill="hold"/>
                                        <p:tgtEl>
                                          <p:spTgt spid="41984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5234">
                                            <p:txEl>
                                              <p:pRg st="4" end="4"/>
                                            </p:txEl>
                                          </p:spTgt>
                                        </p:tgtEl>
                                        <p:attrNameLst>
                                          <p:attrName>style.visibility</p:attrName>
                                        </p:attrNameLst>
                                      </p:cBhvr>
                                      <p:to>
                                        <p:strVal val="visible"/>
                                      </p:to>
                                    </p:set>
                                    <p:anim calcmode="lin" valueType="num">
                                      <p:cBhvr additive="base">
                                        <p:cTn id="27" dur="500" fill="hold"/>
                                        <p:tgtEl>
                                          <p:spTgt spid="95234">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95234">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95234">
                                            <p:txEl>
                                              <p:pRg st="5" end="5"/>
                                            </p:txEl>
                                          </p:spTgt>
                                        </p:tgtEl>
                                        <p:attrNameLst>
                                          <p:attrName>style.visibility</p:attrName>
                                        </p:attrNameLst>
                                      </p:cBhvr>
                                      <p:to>
                                        <p:strVal val="visible"/>
                                      </p:to>
                                    </p:set>
                                    <p:anim calcmode="lin" valueType="num">
                                      <p:cBhvr additive="base">
                                        <p:cTn id="31" dur="500" fill="hold"/>
                                        <p:tgtEl>
                                          <p:spTgt spid="95234">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523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5234">
                                            <p:txEl>
                                              <p:pRg st="6" end="6"/>
                                            </p:txEl>
                                          </p:spTgt>
                                        </p:tgtEl>
                                        <p:attrNameLst>
                                          <p:attrName>style.visibility</p:attrName>
                                        </p:attrNameLst>
                                      </p:cBhvr>
                                      <p:to>
                                        <p:strVal val="visible"/>
                                      </p:to>
                                    </p:set>
                                    <p:anim calcmode="lin" valueType="num">
                                      <p:cBhvr additive="base">
                                        <p:cTn id="37" dur="500" fill="hold"/>
                                        <p:tgtEl>
                                          <p:spTgt spid="95234">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523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19849"/>
                                        </p:tgtEl>
                                        <p:attrNameLst>
                                          <p:attrName>style.visibility</p:attrName>
                                        </p:attrNameLst>
                                      </p:cBhvr>
                                      <p:to>
                                        <p:strVal val="visible"/>
                                      </p:to>
                                    </p:set>
                                    <p:anim calcmode="lin" valueType="num">
                                      <p:cBhvr additive="base">
                                        <p:cTn id="43" dur="500" fill="hold"/>
                                        <p:tgtEl>
                                          <p:spTgt spid="419849"/>
                                        </p:tgtEl>
                                        <p:attrNameLst>
                                          <p:attrName>ppt_x</p:attrName>
                                        </p:attrNameLst>
                                      </p:cBhvr>
                                      <p:tavLst>
                                        <p:tav tm="0">
                                          <p:val>
                                            <p:strVal val="#ppt_x"/>
                                          </p:val>
                                        </p:tav>
                                        <p:tav tm="100000">
                                          <p:val>
                                            <p:strVal val="#ppt_x"/>
                                          </p:val>
                                        </p:tav>
                                      </p:tavLst>
                                    </p:anim>
                                    <p:anim calcmode="lin" valueType="num">
                                      <p:cBhvr additive="base">
                                        <p:cTn id="44" dur="500" fill="hold"/>
                                        <p:tgtEl>
                                          <p:spTgt spid="419849"/>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19852"/>
                                        </p:tgtEl>
                                        <p:attrNameLst>
                                          <p:attrName>style.visibility</p:attrName>
                                        </p:attrNameLst>
                                      </p:cBhvr>
                                      <p:to>
                                        <p:strVal val="visible"/>
                                      </p:to>
                                    </p:set>
                                    <p:anim calcmode="lin" valueType="num">
                                      <p:cBhvr additive="base">
                                        <p:cTn id="47" dur="500" fill="hold"/>
                                        <p:tgtEl>
                                          <p:spTgt spid="419852"/>
                                        </p:tgtEl>
                                        <p:attrNameLst>
                                          <p:attrName>ppt_x</p:attrName>
                                        </p:attrNameLst>
                                      </p:cBhvr>
                                      <p:tavLst>
                                        <p:tav tm="0">
                                          <p:val>
                                            <p:strVal val="#ppt_x"/>
                                          </p:val>
                                        </p:tav>
                                        <p:tav tm="100000">
                                          <p:val>
                                            <p:strVal val="#ppt_x"/>
                                          </p:val>
                                        </p:tav>
                                      </p:tavLst>
                                    </p:anim>
                                    <p:anim calcmode="lin" valueType="num">
                                      <p:cBhvr additive="base">
                                        <p:cTn id="48" dur="500" fill="hold"/>
                                        <p:tgtEl>
                                          <p:spTgt spid="41985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19850"/>
                                        </p:tgtEl>
                                        <p:attrNameLst>
                                          <p:attrName>style.visibility</p:attrName>
                                        </p:attrNameLst>
                                      </p:cBhvr>
                                      <p:to>
                                        <p:strVal val="visible"/>
                                      </p:to>
                                    </p:set>
                                    <p:anim calcmode="lin" valueType="num">
                                      <p:cBhvr additive="base">
                                        <p:cTn id="51" dur="500" fill="hold"/>
                                        <p:tgtEl>
                                          <p:spTgt spid="419850"/>
                                        </p:tgtEl>
                                        <p:attrNameLst>
                                          <p:attrName>ppt_x</p:attrName>
                                        </p:attrNameLst>
                                      </p:cBhvr>
                                      <p:tavLst>
                                        <p:tav tm="0">
                                          <p:val>
                                            <p:strVal val="#ppt_x"/>
                                          </p:val>
                                        </p:tav>
                                        <p:tav tm="100000">
                                          <p:val>
                                            <p:strVal val="#ppt_x"/>
                                          </p:val>
                                        </p:tav>
                                      </p:tavLst>
                                    </p:anim>
                                    <p:anim calcmode="lin" valueType="num">
                                      <p:cBhvr additive="base">
                                        <p:cTn id="52" dur="500" fill="hold"/>
                                        <p:tgtEl>
                                          <p:spTgt spid="41985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19851"/>
                                        </p:tgtEl>
                                        <p:attrNameLst>
                                          <p:attrName>style.visibility</p:attrName>
                                        </p:attrNameLst>
                                      </p:cBhvr>
                                      <p:to>
                                        <p:strVal val="visible"/>
                                      </p:to>
                                    </p:set>
                                    <p:anim calcmode="lin" valueType="num">
                                      <p:cBhvr additive="base">
                                        <p:cTn id="55" dur="500" fill="hold"/>
                                        <p:tgtEl>
                                          <p:spTgt spid="419851"/>
                                        </p:tgtEl>
                                        <p:attrNameLst>
                                          <p:attrName>ppt_x</p:attrName>
                                        </p:attrNameLst>
                                      </p:cBhvr>
                                      <p:tavLst>
                                        <p:tav tm="0">
                                          <p:val>
                                            <p:strVal val="#ppt_x"/>
                                          </p:val>
                                        </p:tav>
                                        <p:tav tm="100000">
                                          <p:val>
                                            <p:strVal val="#ppt_x"/>
                                          </p:val>
                                        </p:tav>
                                      </p:tavLst>
                                    </p:anim>
                                    <p:anim calcmode="lin" valueType="num">
                                      <p:cBhvr additive="base">
                                        <p:cTn id="56" dur="500" fill="hold"/>
                                        <p:tgtEl>
                                          <p:spTgt spid="419851"/>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95234">
                                            <p:txEl>
                                              <p:pRg st="7" end="7"/>
                                            </p:txEl>
                                          </p:spTgt>
                                        </p:tgtEl>
                                        <p:attrNameLst>
                                          <p:attrName>style.visibility</p:attrName>
                                        </p:attrNameLst>
                                      </p:cBhvr>
                                      <p:to>
                                        <p:strVal val="visible"/>
                                      </p:to>
                                    </p:set>
                                    <p:anim calcmode="lin" valueType="num">
                                      <p:cBhvr additive="base">
                                        <p:cTn id="61" dur="500" fill="hold"/>
                                        <p:tgtEl>
                                          <p:spTgt spid="95234">
                                            <p:txEl>
                                              <p:pRg st="7" end="7"/>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9523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44" grpId="0"/>
      <p:bldP spid="419849" grpId="0"/>
      <p:bldP spid="419850" grpId="0"/>
      <p:bldP spid="419851" grpId="0"/>
      <p:bldP spid="41985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body" idx="1"/>
          </p:nvPr>
        </p:nvSpPr>
        <p:spPr>
          <a:xfrm>
            <a:off x="609600" y="1266825"/>
            <a:ext cx="8534400" cy="4905375"/>
          </a:xfrm>
        </p:spPr>
        <p:txBody>
          <a:bodyPr/>
          <a:lstStyle/>
          <a:p>
            <a:pPr>
              <a:buFont typeface="Monotype Sorts"/>
              <a:buNone/>
            </a:pPr>
            <a:r>
              <a:rPr lang="en-US" altLang="zh-CN" sz="2400" dirty="0" smtClean="0"/>
              <a:t>A </a:t>
            </a:r>
            <a:r>
              <a:rPr lang="en-US" altLang="zh-CN" sz="2400" i="1" dirty="0" smtClean="0"/>
              <a:t>priority queue </a:t>
            </a:r>
            <a:r>
              <a:rPr lang="en-US" altLang="zh-CN" sz="2400" dirty="0" smtClean="0"/>
              <a:t> is the ADT of a set of elements with </a:t>
            </a:r>
          </a:p>
          <a:p>
            <a:pPr>
              <a:buFont typeface="Monotype Sorts"/>
              <a:buNone/>
            </a:pPr>
            <a:r>
              <a:rPr lang="en-US" altLang="zh-CN" sz="2400" dirty="0" smtClean="0"/>
              <a:t>numerical priorities with the following operations:</a:t>
            </a:r>
          </a:p>
          <a:p>
            <a:pPr lvl="1"/>
            <a:r>
              <a:rPr lang="en-US" altLang="zh-CN" sz="1800" dirty="0" smtClean="0"/>
              <a:t>find element with highest priority</a:t>
            </a:r>
          </a:p>
          <a:p>
            <a:pPr lvl="1"/>
            <a:r>
              <a:rPr lang="en-US" altLang="zh-CN" sz="1800" dirty="0" smtClean="0"/>
              <a:t>delete element with highest priority</a:t>
            </a:r>
          </a:p>
          <a:p>
            <a:pPr lvl="1"/>
            <a:r>
              <a:rPr lang="en-US" altLang="zh-CN" sz="1800" dirty="0" smtClean="0"/>
              <a:t>insert element with assigned priority (see below)</a:t>
            </a:r>
            <a:endParaRPr lang="en-US" altLang="zh-CN" sz="2000" dirty="0" smtClean="0"/>
          </a:p>
          <a:p>
            <a:pPr lvl="1">
              <a:buFontTx/>
              <a:buNone/>
            </a:pPr>
            <a:endParaRPr lang="en-US" altLang="zh-CN" sz="2000" dirty="0" smtClean="0"/>
          </a:p>
          <a:p>
            <a:r>
              <a:rPr lang="en-US" altLang="zh-CN" sz="2400" dirty="0" smtClean="0"/>
              <a:t>Heap is a very efficient way for implementing priority queues</a:t>
            </a:r>
            <a:br>
              <a:rPr lang="en-US" altLang="zh-CN" sz="2400" dirty="0" smtClean="0"/>
            </a:br>
            <a:endParaRPr lang="en-US" altLang="zh-CN" sz="2400" dirty="0" smtClean="0"/>
          </a:p>
          <a:p>
            <a:r>
              <a:rPr lang="en-US" altLang="zh-CN" sz="2400" dirty="0" smtClean="0"/>
              <a:t>Two ways to handle priority queue in which</a:t>
            </a:r>
            <a:br>
              <a:rPr lang="en-US" altLang="zh-CN" sz="2400" dirty="0" smtClean="0"/>
            </a:br>
            <a:r>
              <a:rPr lang="en-US" altLang="zh-CN" sz="2400" dirty="0" smtClean="0"/>
              <a:t> highest priority = smallest number</a:t>
            </a:r>
          </a:p>
        </p:txBody>
      </p:sp>
      <p:sp>
        <p:nvSpPr>
          <p:cNvPr id="97283" name="Rectangle 3"/>
          <p:cNvSpPr>
            <a:spLocks noGrp="1" noChangeArrowheads="1"/>
          </p:cNvSpPr>
          <p:nvPr>
            <p:ph type="title"/>
          </p:nvPr>
        </p:nvSpPr>
        <p:spPr/>
        <p:txBody>
          <a:bodyPr/>
          <a:lstStyle/>
          <a:p>
            <a:r>
              <a:rPr lang="en-US" altLang="zh-CN" smtClean="0">
                <a:ea typeface="宋体" charset="-122"/>
              </a:rPr>
              <a:t>Priority Queue</a:t>
            </a:r>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61</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7282">
                                            <p:txEl>
                                              <p:pRg st="0" end="0"/>
                                            </p:txEl>
                                          </p:spTgt>
                                        </p:tgtEl>
                                        <p:attrNameLst>
                                          <p:attrName>style.visibility</p:attrName>
                                        </p:attrNameLst>
                                      </p:cBhvr>
                                      <p:to>
                                        <p:strVal val="visible"/>
                                      </p:to>
                                    </p:set>
                                    <p:anim calcmode="lin" valueType="num">
                                      <p:cBhvr additive="base">
                                        <p:cTn id="7" dur="500" fill="hold"/>
                                        <p:tgtEl>
                                          <p:spTgt spid="9728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728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7282">
                                            <p:txEl>
                                              <p:pRg st="1" end="1"/>
                                            </p:txEl>
                                          </p:spTgt>
                                        </p:tgtEl>
                                        <p:attrNameLst>
                                          <p:attrName>style.visibility</p:attrName>
                                        </p:attrNameLst>
                                      </p:cBhvr>
                                      <p:to>
                                        <p:strVal val="visible"/>
                                      </p:to>
                                    </p:set>
                                    <p:anim calcmode="lin" valueType="num">
                                      <p:cBhvr additive="base">
                                        <p:cTn id="13" dur="500" fill="hold"/>
                                        <p:tgtEl>
                                          <p:spTgt spid="9728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728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7282">
                                            <p:txEl>
                                              <p:pRg st="2" end="2"/>
                                            </p:txEl>
                                          </p:spTgt>
                                        </p:tgtEl>
                                        <p:attrNameLst>
                                          <p:attrName>style.visibility</p:attrName>
                                        </p:attrNameLst>
                                      </p:cBhvr>
                                      <p:to>
                                        <p:strVal val="visible"/>
                                      </p:to>
                                    </p:set>
                                    <p:anim calcmode="lin" valueType="num">
                                      <p:cBhvr additive="base">
                                        <p:cTn id="19" dur="500" fill="hold"/>
                                        <p:tgtEl>
                                          <p:spTgt spid="9728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728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7282">
                                            <p:txEl>
                                              <p:pRg st="3" end="3"/>
                                            </p:txEl>
                                          </p:spTgt>
                                        </p:tgtEl>
                                        <p:attrNameLst>
                                          <p:attrName>style.visibility</p:attrName>
                                        </p:attrNameLst>
                                      </p:cBhvr>
                                      <p:to>
                                        <p:strVal val="visible"/>
                                      </p:to>
                                    </p:set>
                                    <p:anim calcmode="lin" valueType="num">
                                      <p:cBhvr additive="base">
                                        <p:cTn id="25" dur="500" fill="hold"/>
                                        <p:tgtEl>
                                          <p:spTgt spid="9728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728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7282">
                                            <p:txEl>
                                              <p:pRg st="4" end="4"/>
                                            </p:txEl>
                                          </p:spTgt>
                                        </p:tgtEl>
                                        <p:attrNameLst>
                                          <p:attrName>style.visibility</p:attrName>
                                        </p:attrNameLst>
                                      </p:cBhvr>
                                      <p:to>
                                        <p:strVal val="visible"/>
                                      </p:to>
                                    </p:set>
                                    <p:anim calcmode="lin" valueType="num">
                                      <p:cBhvr additive="base">
                                        <p:cTn id="31" dur="500" fill="hold"/>
                                        <p:tgtEl>
                                          <p:spTgt spid="9728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728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7282">
                                            <p:txEl>
                                              <p:pRg st="6" end="6"/>
                                            </p:txEl>
                                          </p:spTgt>
                                        </p:tgtEl>
                                        <p:attrNameLst>
                                          <p:attrName>style.visibility</p:attrName>
                                        </p:attrNameLst>
                                      </p:cBhvr>
                                      <p:to>
                                        <p:strVal val="visible"/>
                                      </p:to>
                                    </p:set>
                                    <p:anim calcmode="lin" valueType="num">
                                      <p:cBhvr additive="base">
                                        <p:cTn id="37" dur="500" fill="hold"/>
                                        <p:tgtEl>
                                          <p:spTgt spid="97282">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728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7282">
                                            <p:txEl>
                                              <p:pRg st="7" end="7"/>
                                            </p:txEl>
                                          </p:spTgt>
                                        </p:tgtEl>
                                        <p:attrNameLst>
                                          <p:attrName>style.visibility</p:attrName>
                                        </p:attrNameLst>
                                      </p:cBhvr>
                                      <p:to>
                                        <p:strVal val="visible"/>
                                      </p:to>
                                    </p:set>
                                    <p:anim calcmode="lin" valueType="num">
                                      <p:cBhvr additive="base">
                                        <p:cTn id="43" dur="500" fill="hold"/>
                                        <p:tgtEl>
                                          <p:spTgt spid="97282">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9728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3"/>
          <p:cNvSpPr>
            <a:spLocks noGrp="1" noChangeArrowheads="1"/>
          </p:cNvSpPr>
          <p:nvPr>
            <p:ph type="title"/>
          </p:nvPr>
        </p:nvSpPr>
        <p:spPr>
          <a:xfrm>
            <a:off x="142875" y="242888"/>
            <a:ext cx="8534400" cy="685800"/>
          </a:xfrm>
        </p:spPr>
        <p:txBody>
          <a:bodyPr/>
          <a:lstStyle/>
          <a:p>
            <a:r>
              <a:rPr lang="en-US" altLang="zh-CN" sz="3200" smtClean="0">
                <a:ea typeface="宋体" charset="-122"/>
              </a:rPr>
              <a:t>Insertion of a New Element into a Heap</a:t>
            </a:r>
          </a:p>
        </p:txBody>
      </p:sp>
      <p:sp>
        <p:nvSpPr>
          <p:cNvPr id="99331" name="Rectangle 2"/>
          <p:cNvSpPr>
            <a:spLocks noGrp="1" noChangeArrowheads="1"/>
          </p:cNvSpPr>
          <p:nvPr>
            <p:ph type="body" sz="half" idx="1"/>
          </p:nvPr>
        </p:nvSpPr>
        <p:spPr>
          <a:xfrm>
            <a:off x="609600" y="1266825"/>
            <a:ext cx="8534400" cy="5286375"/>
          </a:xfrm>
        </p:spPr>
        <p:txBody>
          <a:bodyPr/>
          <a:lstStyle/>
          <a:p>
            <a:r>
              <a:rPr lang="en-US" altLang="zh-CN" sz="2000" dirty="0" smtClean="0"/>
              <a:t>Insert the new element at last position in heap. </a:t>
            </a:r>
          </a:p>
          <a:p>
            <a:r>
              <a:rPr lang="en-US" altLang="zh-CN" sz="2000" dirty="0" smtClean="0"/>
              <a:t>Compare it with its parent and, if it violates heap condition,</a:t>
            </a:r>
            <a:br>
              <a:rPr lang="en-US" altLang="zh-CN" sz="2000" dirty="0" smtClean="0"/>
            </a:br>
            <a:r>
              <a:rPr lang="en-US" altLang="zh-CN" sz="2000" dirty="0" smtClean="0"/>
              <a:t>exchange them</a:t>
            </a:r>
          </a:p>
          <a:p>
            <a:r>
              <a:rPr lang="en-US" altLang="zh-CN" sz="2000" dirty="0" smtClean="0"/>
              <a:t>Continue comparing the new element with nodes up the tree until the heap condition is satisfied</a:t>
            </a:r>
          </a:p>
          <a:p>
            <a:pPr>
              <a:buFont typeface="Monotype Sorts"/>
              <a:buNone/>
            </a:pPr>
            <a:endParaRPr lang="en-US" altLang="zh-CN" sz="2000" dirty="0" smtClean="0"/>
          </a:p>
          <a:p>
            <a:pPr>
              <a:buFont typeface="Monotype Sorts"/>
              <a:buNone/>
            </a:pPr>
            <a:r>
              <a:rPr lang="en-US" altLang="zh-CN" sz="2000" dirty="0" smtClean="0"/>
              <a:t>Example:</a:t>
            </a:r>
            <a:r>
              <a:rPr lang="en-US" altLang="zh-CN" sz="1400" dirty="0" smtClean="0"/>
              <a:t>  </a:t>
            </a:r>
            <a:r>
              <a:rPr lang="en-US" altLang="zh-CN" sz="2000" dirty="0" smtClean="0"/>
              <a:t>Insert key 10</a:t>
            </a:r>
          </a:p>
          <a:p>
            <a:pPr>
              <a:buFont typeface="Monotype Sorts"/>
              <a:buNone/>
            </a:pPr>
            <a:endParaRPr lang="en-US" altLang="zh-CN" sz="2000" dirty="0" smtClean="0"/>
          </a:p>
          <a:p>
            <a:pPr>
              <a:buFont typeface="Monotype Sorts"/>
              <a:buNone/>
            </a:pPr>
            <a:endParaRPr lang="en-US" altLang="zh-CN" sz="1400" dirty="0" smtClean="0"/>
          </a:p>
          <a:p>
            <a:pPr>
              <a:buFont typeface="Monotype Sorts"/>
              <a:buNone/>
            </a:pPr>
            <a:endParaRPr lang="en-US" altLang="zh-CN" sz="1400" dirty="0" smtClean="0"/>
          </a:p>
          <a:p>
            <a:pPr>
              <a:buFont typeface="Monotype Sorts"/>
              <a:buNone/>
            </a:pPr>
            <a:endParaRPr lang="en-US" altLang="zh-CN" sz="1400" dirty="0" smtClean="0"/>
          </a:p>
          <a:p>
            <a:pPr>
              <a:buFont typeface="Monotype Sorts"/>
              <a:buNone/>
            </a:pPr>
            <a:endParaRPr lang="en-US" altLang="zh-CN" sz="1400" dirty="0" smtClean="0"/>
          </a:p>
          <a:p>
            <a:pPr>
              <a:buFont typeface="Monotype Sorts"/>
              <a:buNone/>
            </a:pPr>
            <a:r>
              <a:rPr lang="en-US" altLang="zh-CN" sz="2000" dirty="0" smtClean="0"/>
              <a:t>Efficiency: O(log </a:t>
            </a:r>
            <a:r>
              <a:rPr lang="en-US" altLang="zh-CN" sz="2000" i="1" dirty="0" smtClean="0"/>
              <a:t>n</a:t>
            </a:r>
            <a:r>
              <a:rPr lang="en-US" altLang="zh-CN" sz="2000" dirty="0" smtClean="0"/>
              <a:t>)</a:t>
            </a:r>
          </a:p>
        </p:txBody>
      </p:sp>
      <p:pic>
        <p:nvPicPr>
          <p:cNvPr id="99332" name="Picture 4" descr="Fig 6"/>
          <p:cNvPicPr>
            <a:picLocks noGrp="1" noChangeAspect="1" noChangeArrowheads="1"/>
          </p:cNvPicPr>
          <p:nvPr>
            <p:ph sz="half" idx="2"/>
          </p:nvPr>
        </p:nvPicPr>
        <p:blipFill>
          <a:blip r:embed="rId3" cstate="print"/>
          <a:srcRect/>
          <a:stretch>
            <a:fillRect/>
          </a:stretch>
        </p:blipFill>
        <p:spPr>
          <a:xfrm>
            <a:off x="685800" y="3786188"/>
            <a:ext cx="8458200" cy="1347787"/>
          </a:xfrm>
        </p:spPr>
      </p:pic>
      <p:sp>
        <p:nvSpPr>
          <p:cNvPr id="2" name="灯片编号占位符 1"/>
          <p:cNvSpPr>
            <a:spLocks noGrp="1"/>
          </p:cNvSpPr>
          <p:nvPr>
            <p:ph type="sldNum" sz="quarter" idx="12"/>
          </p:nvPr>
        </p:nvSpPr>
        <p:spPr/>
        <p:txBody>
          <a:bodyPr/>
          <a:lstStyle/>
          <a:p>
            <a:pPr>
              <a:defRPr/>
            </a:pPr>
            <a:r>
              <a:rPr lang="en-US" altLang="zh-CN" smtClean="0"/>
              <a:t>Chapter 6- </a:t>
            </a:r>
            <a:fld id="{C491BF85-F3FE-4F11-8AEE-8DFF2A21861A}" type="slidenum">
              <a:rPr lang="en-US" altLang="zh-CN" smtClean="0"/>
              <a:pPr>
                <a:defRPr/>
              </a:pPr>
              <a:t>62</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9331">
                                            <p:txEl>
                                              <p:pRg st="0" end="0"/>
                                            </p:txEl>
                                          </p:spTgt>
                                        </p:tgtEl>
                                        <p:attrNameLst>
                                          <p:attrName>style.visibility</p:attrName>
                                        </p:attrNameLst>
                                      </p:cBhvr>
                                      <p:to>
                                        <p:strVal val="visible"/>
                                      </p:to>
                                    </p:set>
                                    <p:anim calcmode="lin" valueType="num">
                                      <p:cBhvr additive="base">
                                        <p:cTn id="7" dur="500" fill="hold"/>
                                        <p:tgtEl>
                                          <p:spTgt spid="9933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933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9331">
                                            <p:txEl>
                                              <p:pRg st="1" end="1"/>
                                            </p:txEl>
                                          </p:spTgt>
                                        </p:tgtEl>
                                        <p:attrNameLst>
                                          <p:attrName>style.visibility</p:attrName>
                                        </p:attrNameLst>
                                      </p:cBhvr>
                                      <p:to>
                                        <p:strVal val="visible"/>
                                      </p:to>
                                    </p:set>
                                    <p:anim calcmode="lin" valueType="num">
                                      <p:cBhvr additive="base">
                                        <p:cTn id="11" dur="500" fill="hold"/>
                                        <p:tgtEl>
                                          <p:spTgt spid="99331">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9331">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9331">
                                            <p:txEl>
                                              <p:pRg st="2" end="2"/>
                                            </p:txEl>
                                          </p:spTgt>
                                        </p:tgtEl>
                                        <p:attrNameLst>
                                          <p:attrName>style.visibility</p:attrName>
                                        </p:attrNameLst>
                                      </p:cBhvr>
                                      <p:to>
                                        <p:strVal val="visible"/>
                                      </p:to>
                                    </p:set>
                                    <p:anim calcmode="lin" valueType="num">
                                      <p:cBhvr additive="base">
                                        <p:cTn id="15" dur="500" fill="hold"/>
                                        <p:tgtEl>
                                          <p:spTgt spid="99331">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933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99331">
                                            <p:txEl>
                                              <p:pRg st="4" end="4"/>
                                            </p:txEl>
                                          </p:spTgt>
                                        </p:tgtEl>
                                        <p:attrNameLst>
                                          <p:attrName>style.visibility</p:attrName>
                                        </p:attrNameLst>
                                      </p:cBhvr>
                                      <p:to>
                                        <p:strVal val="visible"/>
                                      </p:to>
                                    </p:set>
                                    <p:anim calcmode="lin" valueType="num">
                                      <p:cBhvr additive="base">
                                        <p:cTn id="21" dur="500" fill="hold"/>
                                        <p:tgtEl>
                                          <p:spTgt spid="99331">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9933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9332"/>
                                        </p:tgtEl>
                                        <p:attrNameLst>
                                          <p:attrName>style.visibility</p:attrName>
                                        </p:attrNameLst>
                                      </p:cBhvr>
                                      <p:to>
                                        <p:strVal val="visible"/>
                                      </p:to>
                                    </p:set>
                                    <p:anim calcmode="lin" valueType="num">
                                      <p:cBhvr additive="base">
                                        <p:cTn id="27" dur="500" fill="hold"/>
                                        <p:tgtEl>
                                          <p:spTgt spid="99332"/>
                                        </p:tgtEl>
                                        <p:attrNameLst>
                                          <p:attrName>ppt_x</p:attrName>
                                        </p:attrNameLst>
                                      </p:cBhvr>
                                      <p:tavLst>
                                        <p:tav tm="0">
                                          <p:val>
                                            <p:strVal val="#ppt_x"/>
                                          </p:val>
                                        </p:tav>
                                        <p:tav tm="100000">
                                          <p:val>
                                            <p:strVal val="#ppt_x"/>
                                          </p:val>
                                        </p:tav>
                                      </p:tavLst>
                                    </p:anim>
                                    <p:anim calcmode="lin" valueType="num">
                                      <p:cBhvr additive="base">
                                        <p:cTn id="28" dur="500" fill="hold"/>
                                        <p:tgtEl>
                                          <p:spTgt spid="99332"/>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99331">
                                            <p:txEl>
                                              <p:pRg st="10" end="10"/>
                                            </p:txEl>
                                          </p:spTgt>
                                        </p:tgtEl>
                                        <p:attrNameLst>
                                          <p:attrName>style.visibility</p:attrName>
                                        </p:attrNameLst>
                                      </p:cBhvr>
                                      <p:to>
                                        <p:strVal val="visible"/>
                                      </p:to>
                                    </p:set>
                                    <p:anim calcmode="lin" valueType="num">
                                      <p:cBhvr additive="base">
                                        <p:cTn id="33" dur="500" fill="hold"/>
                                        <p:tgtEl>
                                          <p:spTgt spid="99331">
                                            <p:txEl>
                                              <p:pRg st="10" end="1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99331">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内容占位符 2"/>
          <p:cNvSpPr>
            <a:spLocks noGrp="1"/>
          </p:cNvSpPr>
          <p:nvPr>
            <p:ph idx="1"/>
          </p:nvPr>
        </p:nvSpPr>
        <p:spPr/>
        <p:txBody>
          <a:bodyPr/>
          <a:lstStyle/>
          <a:p>
            <a:r>
              <a:rPr lang="en-US" altLang="zh-CN" smtClean="0"/>
              <a:t>Delete the root</a:t>
            </a:r>
            <a:endParaRPr lang="zh-CN" altLang="en-US" smtClean="0"/>
          </a:p>
        </p:txBody>
      </p:sp>
      <p:pic>
        <p:nvPicPr>
          <p:cNvPr id="88067" name="Picture 3" descr="fig06_13"/>
          <p:cNvPicPr>
            <a:picLocks noChangeAspect="1" noChangeArrowheads="1"/>
          </p:cNvPicPr>
          <p:nvPr/>
        </p:nvPicPr>
        <p:blipFill>
          <a:blip r:embed="rId2" cstate="print"/>
          <a:srcRect/>
          <a:stretch>
            <a:fillRect/>
          </a:stretch>
        </p:blipFill>
        <p:spPr bwMode="auto">
          <a:xfrm>
            <a:off x="323850" y="1916113"/>
            <a:ext cx="8153400" cy="3981450"/>
          </a:xfrm>
          <a:prstGeom prst="rect">
            <a:avLst/>
          </a:prstGeom>
          <a:noFill/>
          <a:ln w="9525">
            <a:noFill/>
            <a:miter lim="800000"/>
            <a:headEnd/>
            <a:tailEnd/>
          </a:ln>
        </p:spPr>
      </p:pic>
      <p:sp>
        <p:nvSpPr>
          <p:cNvPr id="88068" name="Title 9"/>
          <p:cNvSpPr>
            <a:spLocks noGrp="1"/>
          </p:cNvSpPr>
          <p:nvPr>
            <p:ph type="title"/>
          </p:nvPr>
        </p:nvSpPr>
        <p:spPr/>
        <p:txBody>
          <a:bodyPr/>
          <a:lstStyle/>
          <a:p>
            <a:endParaRPr lang="zh-CN" altLang="en-US" smtClean="0"/>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63</a:t>
            </a:fld>
            <a:endParaRPr lang="en-US" altLang="zh-CN" dirty="0"/>
          </a:p>
        </p:txBody>
      </p:sp>
    </p:spTree>
    <p:extLst>
      <p:ext uri="{BB962C8B-B14F-4D97-AF65-F5344CB8AC3E}">
        <p14:creationId xmlns:p14="http://schemas.microsoft.com/office/powerpoint/2010/main" val="417841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71438" y="323850"/>
            <a:ext cx="8686800" cy="533400"/>
          </a:xfrm>
        </p:spPr>
        <p:txBody>
          <a:bodyPr lIns="92075" tIns="46038" rIns="92075" bIns="46038"/>
          <a:lstStyle/>
          <a:p>
            <a:r>
              <a:rPr lang="en-US" altLang="zh-CN" sz="3200" smtClean="0">
                <a:ea typeface="宋体" charset="-122"/>
              </a:rPr>
              <a:t>Horner’s Rule For Polynomial Evaluation</a:t>
            </a:r>
          </a:p>
        </p:txBody>
      </p:sp>
      <p:sp>
        <p:nvSpPr>
          <p:cNvPr id="101379" name="Rectangle 3"/>
          <p:cNvSpPr>
            <a:spLocks noGrp="1" noChangeArrowheads="1"/>
          </p:cNvSpPr>
          <p:nvPr>
            <p:ph type="body" idx="1"/>
          </p:nvPr>
        </p:nvSpPr>
        <p:spPr>
          <a:xfrm>
            <a:off x="500063" y="1214438"/>
            <a:ext cx="8382000" cy="5334000"/>
          </a:xfrm>
        </p:spPr>
        <p:txBody>
          <a:bodyPr lIns="92075" tIns="46038" rIns="92075" bIns="46038"/>
          <a:lstStyle/>
          <a:p>
            <a:pPr>
              <a:lnSpc>
                <a:spcPct val="90000"/>
              </a:lnSpc>
              <a:buFont typeface="Monotype Sorts"/>
              <a:buNone/>
            </a:pPr>
            <a:r>
              <a:rPr lang="en-US" altLang="zh-CN" sz="2000" dirty="0" smtClean="0"/>
              <a:t>Given a polynomial of degree </a:t>
            </a:r>
            <a:r>
              <a:rPr lang="en-US" altLang="zh-CN" sz="2000" i="1" dirty="0" smtClean="0"/>
              <a:t>n</a:t>
            </a:r>
          </a:p>
          <a:p>
            <a:pPr>
              <a:lnSpc>
                <a:spcPct val="90000"/>
              </a:lnSpc>
              <a:buFont typeface="Monotype Sorts"/>
              <a:buNone/>
            </a:pPr>
            <a:r>
              <a:rPr lang="en-US" altLang="zh-CN" sz="2000" i="1" dirty="0" smtClean="0"/>
              <a:t>			p</a:t>
            </a:r>
            <a:r>
              <a:rPr lang="en-US" altLang="zh-CN" sz="2000" dirty="0" smtClean="0"/>
              <a:t>(</a:t>
            </a:r>
            <a:r>
              <a:rPr lang="en-US" altLang="zh-CN" sz="2000" i="1" dirty="0" smtClean="0"/>
              <a:t>x</a:t>
            </a:r>
            <a:r>
              <a:rPr lang="en-US" altLang="zh-CN" sz="2000" dirty="0" smtClean="0"/>
              <a:t>) = </a:t>
            </a:r>
            <a:r>
              <a:rPr lang="en-US" altLang="zh-CN" sz="2000" i="1" dirty="0" err="1" smtClean="0"/>
              <a:t>a</a:t>
            </a:r>
            <a:r>
              <a:rPr lang="en-US" altLang="zh-CN" sz="2000" i="1" baseline="-25000" dirty="0" err="1" smtClean="0"/>
              <a:t>n</a:t>
            </a:r>
            <a:r>
              <a:rPr lang="en-US" altLang="zh-CN" sz="2000" i="1" dirty="0" err="1" smtClean="0"/>
              <a:t>x</a:t>
            </a:r>
            <a:r>
              <a:rPr lang="en-US" altLang="zh-CN" sz="2000" i="1" baseline="30000" dirty="0" err="1" smtClean="0"/>
              <a:t>n</a:t>
            </a:r>
            <a:r>
              <a:rPr lang="en-US" altLang="zh-CN" sz="2000" i="1" dirty="0" smtClean="0"/>
              <a:t> + a</a:t>
            </a:r>
            <a:r>
              <a:rPr lang="en-US" altLang="zh-CN" sz="2000" i="1" baseline="-25000" dirty="0" smtClean="0"/>
              <a:t>n</a:t>
            </a:r>
            <a:r>
              <a:rPr lang="en-US" altLang="zh-CN" sz="2000" baseline="-25000" dirty="0" smtClean="0"/>
              <a:t>-1</a:t>
            </a:r>
            <a:r>
              <a:rPr lang="en-US" altLang="zh-CN" sz="2000" i="1" dirty="0" smtClean="0"/>
              <a:t>x</a:t>
            </a:r>
            <a:r>
              <a:rPr lang="en-US" altLang="zh-CN" sz="2000" i="1" baseline="30000" dirty="0" smtClean="0"/>
              <a:t>n</a:t>
            </a:r>
            <a:r>
              <a:rPr lang="en-US" altLang="zh-CN" sz="2000" baseline="30000" dirty="0" smtClean="0"/>
              <a:t>-1</a:t>
            </a:r>
            <a:r>
              <a:rPr lang="en-US" altLang="zh-CN" sz="2000" dirty="0" smtClean="0"/>
              <a:t> + … + </a:t>
            </a:r>
            <a:r>
              <a:rPr lang="en-US" altLang="zh-CN" sz="2000" i="1" dirty="0" smtClean="0"/>
              <a:t>a</a:t>
            </a:r>
            <a:r>
              <a:rPr lang="en-US" altLang="zh-CN" sz="2000" baseline="-25000" dirty="0" smtClean="0"/>
              <a:t>1</a:t>
            </a:r>
            <a:r>
              <a:rPr lang="en-US" altLang="zh-CN" sz="2000" i="1" dirty="0" smtClean="0"/>
              <a:t>x</a:t>
            </a:r>
            <a:r>
              <a:rPr lang="en-US" altLang="zh-CN" sz="2000" dirty="0" smtClean="0"/>
              <a:t> + </a:t>
            </a:r>
            <a:r>
              <a:rPr lang="en-US" altLang="zh-CN" sz="2000" i="1" dirty="0" smtClean="0"/>
              <a:t>a</a:t>
            </a:r>
            <a:r>
              <a:rPr lang="en-US" altLang="zh-CN" sz="2000" baseline="-25000" dirty="0" smtClean="0"/>
              <a:t>0</a:t>
            </a:r>
            <a:endParaRPr lang="en-US" altLang="zh-CN" sz="2000" dirty="0" smtClean="0"/>
          </a:p>
          <a:p>
            <a:pPr>
              <a:lnSpc>
                <a:spcPct val="90000"/>
              </a:lnSpc>
              <a:buFont typeface="Monotype Sorts"/>
              <a:buNone/>
            </a:pPr>
            <a:r>
              <a:rPr lang="en-US" altLang="zh-CN" sz="2000" dirty="0" smtClean="0"/>
              <a:t>and a specific value of </a:t>
            </a:r>
            <a:r>
              <a:rPr lang="en-US" altLang="zh-CN" sz="2000" i="1" dirty="0" smtClean="0"/>
              <a:t>x</a:t>
            </a:r>
            <a:r>
              <a:rPr lang="en-US" altLang="zh-CN" sz="2000" dirty="0" smtClean="0"/>
              <a:t>, find the value of </a:t>
            </a:r>
            <a:r>
              <a:rPr lang="en-US" altLang="zh-CN" sz="2000" i="1" dirty="0" smtClean="0"/>
              <a:t>p</a:t>
            </a:r>
            <a:r>
              <a:rPr lang="en-US" altLang="zh-CN" sz="2000" dirty="0" smtClean="0"/>
              <a:t> at that point.</a:t>
            </a:r>
          </a:p>
          <a:p>
            <a:pPr>
              <a:lnSpc>
                <a:spcPct val="90000"/>
              </a:lnSpc>
              <a:buFont typeface="Monotype Sorts"/>
              <a:buNone/>
            </a:pPr>
            <a:endParaRPr lang="en-US" altLang="zh-CN" sz="2000" dirty="0" smtClean="0"/>
          </a:p>
          <a:p>
            <a:pPr>
              <a:lnSpc>
                <a:spcPct val="90000"/>
              </a:lnSpc>
              <a:buFont typeface="Monotype Sorts"/>
              <a:buNone/>
            </a:pPr>
            <a:r>
              <a:rPr lang="en-US" altLang="zh-CN" sz="2000" dirty="0" smtClean="0"/>
              <a:t>Two brute-force algorithms:</a:t>
            </a:r>
          </a:p>
          <a:p>
            <a:pPr>
              <a:lnSpc>
                <a:spcPct val="90000"/>
              </a:lnSpc>
              <a:buFont typeface="Monotype Sorts"/>
              <a:buNone/>
            </a:pPr>
            <a:r>
              <a:rPr lang="en-US" altLang="zh-CN" sz="2000" i="1" dirty="0" smtClean="0"/>
              <a:t>p</a:t>
            </a:r>
            <a:r>
              <a:rPr lang="en-US" altLang="zh-CN" sz="2000" dirty="0" smtClean="0"/>
              <a:t> </a:t>
            </a:r>
            <a:r>
              <a:rPr lang="en-US" altLang="zh-CN" sz="2000" dirty="0" smtClean="0">
                <a:sym typeface="Symbol" pitchFamily="18" charset="2"/>
              </a:rPr>
              <a:t></a:t>
            </a:r>
            <a:r>
              <a:rPr lang="en-US" altLang="zh-CN" sz="2000" dirty="0" smtClean="0"/>
              <a:t> 0				         </a:t>
            </a:r>
            <a:r>
              <a:rPr lang="en-US" altLang="zh-CN" sz="2000" i="1" dirty="0" smtClean="0"/>
              <a:t>p</a:t>
            </a:r>
            <a:r>
              <a:rPr lang="en-US" altLang="zh-CN" sz="2000" dirty="0" smtClean="0"/>
              <a:t> </a:t>
            </a:r>
            <a:r>
              <a:rPr lang="en-US" altLang="zh-CN" sz="2000" dirty="0" smtClean="0">
                <a:sym typeface="Symbol" pitchFamily="18" charset="2"/>
              </a:rPr>
              <a:t> </a:t>
            </a:r>
            <a:r>
              <a:rPr lang="en-US" altLang="zh-CN" sz="2000" dirty="0" smtClean="0"/>
              <a:t> </a:t>
            </a:r>
            <a:r>
              <a:rPr lang="en-US" altLang="zh-CN" sz="2000" i="1" dirty="0" smtClean="0"/>
              <a:t>a</a:t>
            </a:r>
            <a:r>
              <a:rPr lang="en-US" altLang="zh-CN" sz="2000" baseline="-25000" dirty="0" smtClean="0"/>
              <a:t>0</a:t>
            </a:r>
            <a:r>
              <a:rPr lang="en-US" altLang="zh-CN" sz="2000" dirty="0" smtClean="0"/>
              <a:t>;   </a:t>
            </a:r>
            <a:r>
              <a:rPr lang="en-US" altLang="zh-CN" sz="2000" i="1" dirty="0" smtClean="0"/>
              <a:t>power</a:t>
            </a:r>
            <a:r>
              <a:rPr lang="en-US" altLang="zh-CN" sz="2000" dirty="0" smtClean="0"/>
              <a:t> </a:t>
            </a:r>
            <a:r>
              <a:rPr lang="en-US" altLang="zh-CN" sz="2000" dirty="0" smtClean="0">
                <a:sym typeface="Symbol" pitchFamily="18" charset="2"/>
              </a:rPr>
              <a:t></a:t>
            </a:r>
            <a:r>
              <a:rPr lang="en-US" altLang="zh-CN" sz="2000" dirty="0" smtClean="0"/>
              <a:t> 1</a:t>
            </a:r>
          </a:p>
          <a:p>
            <a:pPr>
              <a:lnSpc>
                <a:spcPct val="90000"/>
              </a:lnSpc>
              <a:buFont typeface="Monotype Sorts"/>
              <a:buNone/>
            </a:pPr>
            <a:r>
              <a:rPr lang="en-US" altLang="zh-CN" sz="2000" dirty="0" smtClean="0"/>
              <a:t>for </a:t>
            </a:r>
            <a:r>
              <a:rPr lang="en-US" altLang="zh-CN" sz="2000" i="1" dirty="0" err="1" smtClean="0"/>
              <a:t>i</a:t>
            </a:r>
            <a:r>
              <a:rPr lang="en-US" altLang="zh-CN" sz="2000" i="1" dirty="0" smtClean="0"/>
              <a:t> </a:t>
            </a:r>
            <a:r>
              <a:rPr lang="en-US" altLang="zh-CN" sz="2000" dirty="0" smtClean="0">
                <a:sym typeface="Symbol" pitchFamily="18" charset="2"/>
              </a:rPr>
              <a:t></a:t>
            </a:r>
            <a:r>
              <a:rPr lang="en-US" altLang="zh-CN" sz="2000" dirty="0" smtClean="0"/>
              <a:t> </a:t>
            </a:r>
            <a:r>
              <a:rPr lang="en-US" altLang="zh-CN" sz="2000" i="1" dirty="0" smtClean="0"/>
              <a:t>n</a:t>
            </a:r>
            <a:r>
              <a:rPr lang="en-US" altLang="zh-CN" sz="2000" dirty="0" smtClean="0"/>
              <a:t> </a:t>
            </a:r>
            <a:r>
              <a:rPr lang="en-US" altLang="zh-CN" sz="2000" dirty="0" err="1" smtClean="0"/>
              <a:t>downto</a:t>
            </a:r>
            <a:r>
              <a:rPr lang="en-US" altLang="zh-CN" sz="2000" dirty="0" smtClean="0"/>
              <a:t> 0</a:t>
            </a:r>
            <a:r>
              <a:rPr lang="en-US" altLang="zh-CN" sz="2000" i="1" dirty="0" smtClean="0"/>
              <a:t> </a:t>
            </a:r>
            <a:r>
              <a:rPr lang="en-US" altLang="zh-CN" sz="2000" dirty="0" smtClean="0"/>
              <a:t>do		         for </a:t>
            </a:r>
            <a:r>
              <a:rPr lang="en-US" altLang="zh-CN" sz="2000" i="1" dirty="0" err="1" smtClean="0"/>
              <a:t>i</a:t>
            </a:r>
            <a:r>
              <a:rPr lang="en-US" altLang="zh-CN" sz="2000" i="1" dirty="0" smtClean="0"/>
              <a:t> </a:t>
            </a:r>
            <a:r>
              <a:rPr lang="en-US" altLang="zh-CN" sz="2000" dirty="0" smtClean="0">
                <a:sym typeface="Symbol" pitchFamily="18" charset="2"/>
              </a:rPr>
              <a:t></a:t>
            </a:r>
            <a:r>
              <a:rPr lang="en-US" altLang="zh-CN" sz="2000" dirty="0" smtClean="0"/>
              <a:t> 1 to </a:t>
            </a:r>
            <a:r>
              <a:rPr lang="en-US" altLang="zh-CN" sz="2000" i="1" dirty="0" smtClean="0"/>
              <a:t>n </a:t>
            </a:r>
            <a:r>
              <a:rPr lang="en-US" altLang="zh-CN" sz="2000" dirty="0" smtClean="0"/>
              <a:t>do</a:t>
            </a:r>
            <a:endParaRPr lang="en-US" altLang="zh-CN" sz="2000" i="1" dirty="0" smtClean="0"/>
          </a:p>
          <a:p>
            <a:pPr>
              <a:lnSpc>
                <a:spcPct val="90000"/>
              </a:lnSpc>
              <a:buFont typeface="Monotype Sorts"/>
              <a:buNone/>
            </a:pPr>
            <a:r>
              <a:rPr lang="en-US" altLang="zh-CN" sz="2000" i="1" dirty="0" smtClean="0"/>
              <a:t>      power </a:t>
            </a:r>
            <a:r>
              <a:rPr lang="en-US" altLang="zh-CN" sz="2000" dirty="0" smtClean="0">
                <a:sym typeface="Symbol" pitchFamily="18" charset="2"/>
              </a:rPr>
              <a:t></a:t>
            </a:r>
            <a:r>
              <a:rPr lang="en-US" altLang="zh-CN" sz="2000" i="1" dirty="0" smtClean="0"/>
              <a:t> </a:t>
            </a:r>
            <a:r>
              <a:rPr lang="en-US" altLang="zh-CN" sz="2000" dirty="0" smtClean="0"/>
              <a:t>1 				  </a:t>
            </a:r>
            <a:r>
              <a:rPr lang="en-US" altLang="zh-CN" sz="2000" i="1" dirty="0" smtClean="0"/>
              <a:t>power</a:t>
            </a:r>
            <a:r>
              <a:rPr lang="en-US" altLang="zh-CN" sz="2000" dirty="0" smtClean="0"/>
              <a:t> </a:t>
            </a:r>
            <a:r>
              <a:rPr lang="en-US" altLang="zh-CN" sz="2000" dirty="0" smtClean="0">
                <a:sym typeface="Symbol" pitchFamily="18" charset="2"/>
              </a:rPr>
              <a:t></a:t>
            </a:r>
            <a:r>
              <a:rPr lang="en-US" altLang="zh-CN" sz="2000" dirty="0" smtClean="0"/>
              <a:t> </a:t>
            </a:r>
            <a:r>
              <a:rPr lang="en-US" altLang="zh-CN" sz="2000" i="1" dirty="0" smtClean="0"/>
              <a:t>power</a:t>
            </a:r>
            <a:r>
              <a:rPr lang="en-US" altLang="zh-CN" sz="2000" dirty="0" smtClean="0"/>
              <a:t> * </a:t>
            </a:r>
            <a:r>
              <a:rPr lang="en-US" altLang="zh-CN" sz="2000" i="1" dirty="0" smtClean="0"/>
              <a:t>x</a:t>
            </a:r>
          </a:p>
          <a:p>
            <a:pPr>
              <a:lnSpc>
                <a:spcPct val="90000"/>
              </a:lnSpc>
              <a:buFont typeface="Monotype Sorts"/>
              <a:buNone/>
            </a:pPr>
            <a:r>
              <a:rPr lang="en-US" altLang="zh-CN" sz="2000" dirty="0" smtClean="0"/>
              <a:t>      for </a:t>
            </a:r>
            <a:r>
              <a:rPr lang="en-US" altLang="zh-CN" sz="2000" i="1" dirty="0" smtClean="0"/>
              <a:t>j</a:t>
            </a:r>
            <a:r>
              <a:rPr lang="en-US" altLang="zh-CN" sz="2000" dirty="0" smtClean="0"/>
              <a:t> </a:t>
            </a:r>
            <a:r>
              <a:rPr lang="en-US" altLang="zh-CN" sz="2000" dirty="0" smtClean="0">
                <a:sym typeface="Symbol" pitchFamily="18" charset="2"/>
              </a:rPr>
              <a:t></a:t>
            </a:r>
            <a:r>
              <a:rPr lang="en-US" altLang="zh-CN" sz="2000" dirty="0" smtClean="0"/>
              <a:t> 1 to </a:t>
            </a:r>
            <a:r>
              <a:rPr lang="en-US" altLang="zh-CN" sz="2000" i="1" dirty="0" err="1" smtClean="0"/>
              <a:t>i</a:t>
            </a:r>
            <a:r>
              <a:rPr lang="en-US" altLang="zh-CN" sz="2000" dirty="0" smtClean="0"/>
              <a:t> do			  </a:t>
            </a:r>
            <a:r>
              <a:rPr lang="en-US" altLang="zh-CN" sz="2000" i="1" dirty="0" smtClean="0"/>
              <a:t>p</a:t>
            </a:r>
            <a:r>
              <a:rPr lang="en-US" altLang="zh-CN" sz="2000" dirty="0" smtClean="0"/>
              <a:t> </a:t>
            </a:r>
            <a:r>
              <a:rPr lang="en-US" altLang="zh-CN" sz="2000" dirty="0" smtClean="0">
                <a:sym typeface="Symbol" pitchFamily="18" charset="2"/>
              </a:rPr>
              <a:t></a:t>
            </a:r>
            <a:r>
              <a:rPr lang="en-US" altLang="zh-CN" sz="2000" dirty="0" smtClean="0"/>
              <a:t> </a:t>
            </a:r>
            <a:r>
              <a:rPr lang="en-US" altLang="zh-CN" sz="2000" i="1" dirty="0" smtClean="0"/>
              <a:t>p</a:t>
            </a:r>
            <a:r>
              <a:rPr lang="en-US" altLang="zh-CN" sz="2000" dirty="0" smtClean="0"/>
              <a:t> + </a:t>
            </a:r>
            <a:r>
              <a:rPr lang="en-US" altLang="zh-CN" sz="2000" i="1" dirty="0" err="1" smtClean="0"/>
              <a:t>a</a:t>
            </a:r>
            <a:r>
              <a:rPr lang="en-US" altLang="zh-CN" sz="2000" i="1" baseline="-25000" dirty="0" err="1" smtClean="0"/>
              <a:t>i</a:t>
            </a:r>
            <a:r>
              <a:rPr lang="en-US" altLang="zh-CN" sz="2000" i="1" baseline="-25000" dirty="0" smtClean="0"/>
              <a:t> </a:t>
            </a:r>
            <a:r>
              <a:rPr lang="en-US" altLang="zh-CN" sz="2000" dirty="0" smtClean="0"/>
              <a:t>* </a:t>
            </a:r>
            <a:r>
              <a:rPr lang="en-US" altLang="zh-CN" sz="2000" i="1" dirty="0" smtClean="0"/>
              <a:t>power</a:t>
            </a:r>
            <a:endParaRPr lang="en-US" altLang="zh-CN" sz="2000" dirty="0" smtClean="0"/>
          </a:p>
          <a:p>
            <a:pPr>
              <a:lnSpc>
                <a:spcPct val="90000"/>
              </a:lnSpc>
              <a:buFont typeface="Monotype Sorts"/>
              <a:buNone/>
            </a:pPr>
            <a:r>
              <a:rPr lang="en-US" altLang="zh-CN" sz="2000" dirty="0" smtClean="0"/>
              <a:t>	      </a:t>
            </a:r>
            <a:r>
              <a:rPr lang="en-US" altLang="zh-CN" sz="2000" i="1" dirty="0" smtClean="0"/>
              <a:t>power</a:t>
            </a:r>
            <a:r>
              <a:rPr lang="en-US" altLang="zh-CN" sz="2000" dirty="0" smtClean="0"/>
              <a:t> </a:t>
            </a:r>
            <a:r>
              <a:rPr lang="en-US" altLang="zh-CN" sz="2000" dirty="0" smtClean="0">
                <a:sym typeface="Symbol" pitchFamily="18" charset="2"/>
              </a:rPr>
              <a:t></a:t>
            </a:r>
            <a:r>
              <a:rPr lang="en-US" altLang="zh-CN" sz="2000" dirty="0" smtClean="0"/>
              <a:t> </a:t>
            </a:r>
            <a:r>
              <a:rPr lang="en-US" altLang="zh-CN" sz="2000" i="1" dirty="0" smtClean="0"/>
              <a:t>power</a:t>
            </a:r>
            <a:r>
              <a:rPr lang="en-US" altLang="zh-CN" sz="2000" dirty="0" smtClean="0"/>
              <a:t> * </a:t>
            </a:r>
            <a:r>
              <a:rPr lang="en-US" altLang="zh-CN" sz="2000" i="1" dirty="0" smtClean="0"/>
              <a:t>x      </a:t>
            </a:r>
            <a:r>
              <a:rPr lang="en-US" altLang="zh-CN" sz="2000" dirty="0" smtClean="0"/>
              <a:t>                            return </a:t>
            </a:r>
            <a:r>
              <a:rPr lang="en-US" altLang="zh-CN" sz="2000" i="1" dirty="0" smtClean="0"/>
              <a:t>p</a:t>
            </a:r>
            <a:endParaRPr lang="en-US" altLang="zh-CN" sz="2000" dirty="0" smtClean="0"/>
          </a:p>
          <a:p>
            <a:pPr>
              <a:lnSpc>
                <a:spcPct val="90000"/>
              </a:lnSpc>
              <a:buFont typeface="Monotype Sorts"/>
              <a:buNone/>
            </a:pPr>
            <a:r>
              <a:rPr lang="en-US" altLang="zh-CN" sz="2000" dirty="0" smtClean="0"/>
              <a:t>          </a:t>
            </a:r>
            <a:r>
              <a:rPr lang="en-US" altLang="zh-CN" sz="2000" i="1" dirty="0" smtClean="0"/>
              <a:t>p</a:t>
            </a:r>
            <a:r>
              <a:rPr lang="en-US" altLang="zh-CN" sz="2000" dirty="0" smtClean="0"/>
              <a:t> </a:t>
            </a:r>
            <a:r>
              <a:rPr lang="en-US" altLang="zh-CN" sz="2000" dirty="0" smtClean="0">
                <a:sym typeface="Symbol" pitchFamily="18" charset="2"/>
              </a:rPr>
              <a:t></a:t>
            </a:r>
            <a:r>
              <a:rPr lang="en-US" altLang="zh-CN" sz="2000" dirty="0" smtClean="0"/>
              <a:t> </a:t>
            </a:r>
            <a:r>
              <a:rPr lang="en-US" altLang="zh-CN" sz="2000" i="1" dirty="0" smtClean="0"/>
              <a:t>p + </a:t>
            </a:r>
            <a:r>
              <a:rPr lang="en-US" altLang="zh-CN" sz="2000" i="1" dirty="0" err="1" smtClean="0"/>
              <a:t>a</a:t>
            </a:r>
            <a:r>
              <a:rPr lang="en-US" altLang="zh-CN" sz="2000" i="1" baseline="-25000" dirty="0" err="1" smtClean="0"/>
              <a:t>i</a:t>
            </a:r>
            <a:r>
              <a:rPr lang="en-US" altLang="zh-CN" sz="2000" baseline="-25000" dirty="0" smtClean="0"/>
              <a:t> </a:t>
            </a:r>
            <a:r>
              <a:rPr lang="en-US" altLang="zh-CN" sz="2000" dirty="0" smtClean="0"/>
              <a:t>* </a:t>
            </a:r>
            <a:r>
              <a:rPr lang="en-US" altLang="zh-CN" sz="2000" i="1" dirty="0" smtClean="0"/>
              <a:t>power</a:t>
            </a:r>
            <a:endParaRPr lang="en-US" altLang="zh-CN" sz="2000" dirty="0" smtClean="0"/>
          </a:p>
          <a:p>
            <a:pPr>
              <a:lnSpc>
                <a:spcPct val="90000"/>
              </a:lnSpc>
              <a:buFont typeface="Monotype Sorts"/>
              <a:buNone/>
            </a:pPr>
            <a:r>
              <a:rPr lang="en-US" altLang="zh-CN" sz="2000" dirty="0" smtClean="0"/>
              <a:t>return </a:t>
            </a:r>
            <a:r>
              <a:rPr lang="en-US" altLang="zh-CN" sz="2000" i="1" dirty="0" smtClean="0"/>
              <a:t>p</a:t>
            </a:r>
            <a:endParaRPr lang="en-US" altLang="zh-CN" sz="2000" dirty="0" smtClean="0"/>
          </a:p>
          <a:p>
            <a:pPr>
              <a:buFont typeface="Monotype Sorts"/>
              <a:buNone/>
            </a:pPr>
            <a:endParaRPr lang="en-US" altLang="zh-CN" sz="2000" dirty="0" smtClean="0"/>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64</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1379">
                                            <p:txEl>
                                              <p:pRg st="4" end="4"/>
                                            </p:txEl>
                                          </p:spTgt>
                                        </p:tgtEl>
                                        <p:attrNameLst>
                                          <p:attrName>style.visibility</p:attrName>
                                        </p:attrNameLst>
                                      </p:cBhvr>
                                      <p:to>
                                        <p:strVal val="visible"/>
                                      </p:to>
                                    </p:set>
                                    <p:anim calcmode="lin" valueType="num">
                                      <p:cBhvr additive="base">
                                        <p:cTn id="7" dur="500" fill="hold"/>
                                        <p:tgtEl>
                                          <p:spTgt spid="101379">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1379">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1379">
                                            <p:txEl>
                                              <p:pRg st="5" end="5"/>
                                            </p:txEl>
                                          </p:spTgt>
                                        </p:tgtEl>
                                        <p:attrNameLst>
                                          <p:attrName>style.visibility</p:attrName>
                                        </p:attrNameLst>
                                      </p:cBhvr>
                                      <p:to>
                                        <p:strVal val="visible"/>
                                      </p:to>
                                    </p:set>
                                    <p:anim calcmode="lin" valueType="num">
                                      <p:cBhvr additive="base">
                                        <p:cTn id="11" dur="500" fill="hold"/>
                                        <p:tgtEl>
                                          <p:spTgt spid="101379">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1379">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1379">
                                            <p:txEl>
                                              <p:pRg st="6" end="6"/>
                                            </p:txEl>
                                          </p:spTgt>
                                        </p:tgtEl>
                                        <p:attrNameLst>
                                          <p:attrName>style.visibility</p:attrName>
                                        </p:attrNameLst>
                                      </p:cBhvr>
                                      <p:to>
                                        <p:strVal val="visible"/>
                                      </p:to>
                                    </p:set>
                                    <p:anim calcmode="lin" valueType="num">
                                      <p:cBhvr additive="base">
                                        <p:cTn id="15" dur="500" fill="hold"/>
                                        <p:tgtEl>
                                          <p:spTgt spid="101379">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1379">
                                            <p:txEl>
                                              <p:pRg st="6" end="6"/>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1379">
                                            <p:txEl>
                                              <p:pRg st="7" end="7"/>
                                            </p:txEl>
                                          </p:spTgt>
                                        </p:tgtEl>
                                        <p:attrNameLst>
                                          <p:attrName>style.visibility</p:attrName>
                                        </p:attrNameLst>
                                      </p:cBhvr>
                                      <p:to>
                                        <p:strVal val="visible"/>
                                      </p:to>
                                    </p:set>
                                    <p:anim calcmode="lin" valueType="num">
                                      <p:cBhvr additive="base">
                                        <p:cTn id="19" dur="500" fill="hold"/>
                                        <p:tgtEl>
                                          <p:spTgt spid="101379">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1379">
                                            <p:txEl>
                                              <p:pRg st="7" end="7"/>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01379">
                                            <p:txEl>
                                              <p:pRg st="8" end="8"/>
                                            </p:txEl>
                                          </p:spTgt>
                                        </p:tgtEl>
                                        <p:attrNameLst>
                                          <p:attrName>style.visibility</p:attrName>
                                        </p:attrNameLst>
                                      </p:cBhvr>
                                      <p:to>
                                        <p:strVal val="visible"/>
                                      </p:to>
                                    </p:set>
                                    <p:anim calcmode="lin" valueType="num">
                                      <p:cBhvr additive="base">
                                        <p:cTn id="23" dur="500" fill="hold"/>
                                        <p:tgtEl>
                                          <p:spTgt spid="101379">
                                            <p:txEl>
                                              <p:pRg st="8" end="8"/>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01379">
                                            <p:txEl>
                                              <p:pRg st="8" end="8"/>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01379">
                                            <p:txEl>
                                              <p:pRg st="9" end="9"/>
                                            </p:txEl>
                                          </p:spTgt>
                                        </p:tgtEl>
                                        <p:attrNameLst>
                                          <p:attrName>style.visibility</p:attrName>
                                        </p:attrNameLst>
                                      </p:cBhvr>
                                      <p:to>
                                        <p:strVal val="visible"/>
                                      </p:to>
                                    </p:set>
                                    <p:anim calcmode="lin" valueType="num">
                                      <p:cBhvr additive="base">
                                        <p:cTn id="27" dur="500" fill="hold"/>
                                        <p:tgtEl>
                                          <p:spTgt spid="101379">
                                            <p:txEl>
                                              <p:pRg st="9" end="9"/>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01379">
                                            <p:txEl>
                                              <p:pRg st="9" end="9"/>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01379">
                                            <p:txEl>
                                              <p:pRg st="10" end="10"/>
                                            </p:txEl>
                                          </p:spTgt>
                                        </p:tgtEl>
                                        <p:attrNameLst>
                                          <p:attrName>style.visibility</p:attrName>
                                        </p:attrNameLst>
                                      </p:cBhvr>
                                      <p:to>
                                        <p:strVal val="visible"/>
                                      </p:to>
                                    </p:set>
                                    <p:anim calcmode="lin" valueType="num">
                                      <p:cBhvr additive="base">
                                        <p:cTn id="31" dur="500" fill="hold"/>
                                        <p:tgtEl>
                                          <p:spTgt spid="101379">
                                            <p:txEl>
                                              <p:pRg st="10" end="1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1379">
                                            <p:txEl>
                                              <p:pRg st="10" end="10"/>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01379">
                                            <p:txEl>
                                              <p:pRg st="11" end="11"/>
                                            </p:txEl>
                                          </p:spTgt>
                                        </p:tgtEl>
                                        <p:attrNameLst>
                                          <p:attrName>style.visibility</p:attrName>
                                        </p:attrNameLst>
                                      </p:cBhvr>
                                      <p:to>
                                        <p:strVal val="visible"/>
                                      </p:to>
                                    </p:set>
                                    <p:anim calcmode="lin" valueType="num">
                                      <p:cBhvr additive="base">
                                        <p:cTn id="35" dur="500" fill="hold"/>
                                        <p:tgtEl>
                                          <p:spTgt spid="101379">
                                            <p:txEl>
                                              <p:pRg st="11" end="11"/>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01379">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685800" y="381000"/>
            <a:ext cx="7772400" cy="304800"/>
          </a:xfrm>
        </p:spPr>
        <p:txBody>
          <a:bodyPr lIns="92075" tIns="46038" rIns="92075" bIns="46038"/>
          <a:lstStyle/>
          <a:p>
            <a:r>
              <a:rPr lang="en-US" altLang="zh-CN" smtClean="0">
                <a:ea typeface="宋体" charset="-122"/>
              </a:rPr>
              <a:t>Horner’s Rule</a:t>
            </a:r>
          </a:p>
        </p:txBody>
      </p:sp>
      <p:sp>
        <p:nvSpPr>
          <p:cNvPr id="103427" name="Rectangle 3"/>
          <p:cNvSpPr>
            <a:spLocks noGrp="1" noChangeArrowheads="1"/>
          </p:cNvSpPr>
          <p:nvPr>
            <p:ph type="body" idx="1"/>
          </p:nvPr>
        </p:nvSpPr>
        <p:spPr>
          <a:xfrm>
            <a:off x="76200" y="1066800"/>
            <a:ext cx="8991600" cy="5638800"/>
          </a:xfrm>
        </p:spPr>
        <p:txBody>
          <a:bodyPr lIns="92075" tIns="46038" rIns="92075" bIns="46038"/>
          <a:lstStyle/>
          <a:p>
            <a:pPr marL="0" indent="0">
              <a:buFont typeface="Monotype Sorts"/>
              <a:buNone/>
            </a:pPr>
            <a:r>
              <a:rPr lang="en-US" altLang="zh-CN" sz="2000" dirty="0" smtClean="0"/>
              <a:t>       Example: </a:t>
            </a:r>
            <a:r>
              <a:rPr lang="en-US" altLang="zh-CN" sz="2000" i="1" dirty="0" smtClean="0"/>
              <a:t>p</a:t>
            </a:r>
            <a:r>
              <a:rPr lang="en-US" altLang="zh-CN" sz="2000" dirty="0" smtClean="0"/>
              <a:t>(x) = 2</a:t>
            </a:r>
            <a:r>
              <a:rPr lang="en-US" altLang="zh-CN" sz="2000" i="1" dirty="0" smtClean="0"/>
              <a:t>x</a:t>
            </a:r>
            <a:r>
              <a:rPr lang="en-US" altLang="zh-CN" sz="2000" baseline="30000" dirty="0" smtClean="0"/>
              <a:t>4</a:t>
            </a:r>
            <a:r>
              <a:rPr lang="en-US" altLang="zh-CN" sz="2000" dirty="0" smtClean="0"/>
              <a:t> - </a:t>
            </a:r>
            <a:r>
              <a:rPr lang="en-US" altLang="zh-CN" sz="2000" i="1" dirty="0" smtClean="0"/>
              <a:t>x</a:t>
            </a:r>
            <a:r>
              <a:rPr lang="en-US" altLang="zh-CN" sz="2000" baseline="30000" dirty="0" smtClean="0"/>
              <a:t>3</a:t>
            </a:r>
            <a:r>
              <a:rPr lang="en-US" altLang="zh-CN" sz="2000" dirty="0" smtClean="0"/>
              <a:t> + 3</a:t>
            </a:r>
            <a:r>
              <a:rPr lang="en-US" altLang="zh-CN" sz="2000" i="1" dirty="0" smtClean="0"/>
              <a:t>x</a:t>
            </a:r>
            <a:r>
              <a:rPr lang="en-US" altLang="zh-CN" sz="2000" baseline="30000" dirty="0" smtClean="0"/>
              <a:t>2</a:t>
            </a:r>
            <a:r>
              <a:rPr lang="en-US" altLang="zh-CN" sz="2000" dirty="0" smtClean="0"/>
              <a:t> + </a:t>
            </a:r>
            <a:r>
              <a:rPr lang="en-US" altLang="zh-CN" sz="2000" i="1" dirty="0" smtClean="0"/>
              <a:t>x</a:t>
            </a:r>
            <a:r>
              <a:rPr lang="en-US" altLang="zh-CN" sz="2000" dirty="0" smtClean="0"/>
              <a:t> - 5 </a:t>
            </a:r>
          </a:p>
          <a:p>
            <a:pPr marL="0" indent="0">
              <a:buFont typeface="Monotype Sorts"/>
              <a:buNone/>
            </a:pPr>
            <a:r>
              <a:rPr lang="en-US" altLang="zh-CN" sz="2000" dirty="0" smtClean="0"/>
              <a:t>                                = </a:t>
            </a:r>
            <a:r>
              <a:rPr lang="en-US" altLang="zh-CN" sz="2000" i="1" dirty="0" smtClean="0"/>
              <a:t>x</a:t>
            </a:r>
            <a:r>
              <a:rPr lang="en-US" altLang="zh-CN" sz="2000" dirty="0" smtClean="0"/>
              <a:t>(2</a:t>
            </a:r>
            <a:r>
              <a:rPr lang="en-US" altLang="zh-CN" sz="2000" i="1" dirty="0" smtClean="0"/>
              <a:t>x</a:t>
            </a:r>
            <a:r>
              <a:rPr lang="en-US" altLang="zh-CN" sz="2000" baseline="30000" dirty="0" smtClean="0"/>
              <a:t>3</a:t>
            </a:r>
            <a:r>
              <a:rPr lang="en-US" altLang="zh-CN" sz="2000" dirty="0" smtClean="0"/>
              <a:t> - </a:t>
            </a:r>
            <a:r>
              <a:rPr lang="en-US" altLang="zh-CN" sz="2000" i="1" dirty="0" smtClean="0"/>
              <a:t>x</a:t>
            </a:r>
            <a:r>
              <a:rPr lang="en-US" altLang="zh-CN" sz="2000" baseline="30000" dirty="0" smtClean="0"/>
              <a:t>2</a:t>
            </a:r>
            <a:r>
              <a:rPr lang="en-US" altLang="zh-CN" sz="2000" dirty="0" smtClean="0"/>
              <a:t> + 3</a:t>
            </a:r>
            <a:r>
              <a:rPr lang="en-US" altLang="zh-CN" sz="2000" i="1" dirty="0" smtClean="0"/>
              <a:t>x</a:t>
            </a:r>
            <a:r>
              <a:rPr lang="en-US" altLang="zh-CN" sz="2000" dirty="0" smtClean="0"/>
              <a:t> + 1) - 5 </a:t>
            </a:r>
          </a:p>
          <a:p>
            <a:pPr marL="0" indent="0">
              <a:buFont typeface="Monotype Sorts"/>
              <a:buNone/>
            </a:pPr>
            <a:r>
              <a:rPr lang="en-US" altLang="zh-CN" sz="2000" dirty="0" smtClean="0"/>
              <a:t>		        = </a:t>
            </a:r>
            <a:r>
              <a:rPr lang="en-US" altLang="zh-CN" sz="2000" i="1" dirty="0" smtClean="0"/>
              <a:t>x</a:t>
            </a:r>
            <a:r>
              <a:rPr lang="en-US" altLang="zh-CN" sz="2000" dirty="0" smtClean="0"/>
              <a:t>(</a:t>
            </a:r>
            <a:r>
              <a:rPr lang="en-US" altLang="zh-CN" sz="2000" i="1" dirty="0" smtClean="0"/>
              <a:t>x</a:t>
            </a:r>
            <a:r>
              <a:rPr lang="en-US" altLang="zh-CN" sz="2000" dirty="0" smtClean="0"/>
              <a:t>(2</a:t>
            </a:r>
            <a:r>
              <a:rPr lang="en-US" altLang="zh-CN" sz="2000" i="1" dirty="0" smtClean="0"/>
              <a:t>x</a:t>
            </a:r>
            <a:r>
              <a:rPr lang="en-US" altLang="zh-CN" sz="2000" baseline="30000" dirty="0" smtClean="0"/>
              <a:t>2</a:t>
            </a:r>
            <a:r>
              <a:rPr lang="en-US" altLang="zh-CN" sz="2000" dirty="0" smtClean="0"/>
              <a:t> - </a:t>
            </a:r>
            <a:r>
              <a:rPr lang="en-US" altLang="zh-CN" sz="2000" i="1" dirty="0" smtClean="0"/>
              <a:t>x</a:t>
            </a:r>
            <a:r>
              <a:rPr lang="en-US" altLang="zh-CN" sz="2000" dirty="0" smtClean="0"/>
              <a:t> + 3) + 1) - 5 </a:t>
            </a:r>
          </a:p>
          <a:p>
            <a:pPr marL="0" indent="0">
              <a:buFont typeface="Monotype Sorts"/>
              <a:buNone/>
            </a:pPr>
            <a:r>
              <a:rPr lang="en-US" altLang="zh-CN" sz="2000" dirty="0" smtClean="0"/>
              <a:t>		        = </a:t>
            </a:r>
            <a:r>
              <a:rPr lang="en-US" altLang="zh-CN" sz="2000" i="1" dirty="0" smtClean="0"/>
              <a:t>x</a:t>
            </a:r>
            <a:r>
              <a:rPr lang="en-US" altLang="zh-CN" sz="2000" dirty="0" smtClean="0"/>
              <a:t>(</a:t>
            </a:r>
            <a:r>
              <a:rPr lang="en-US" altLang="zh-CN" sz="2000" i="1" dirty="0" smtClean="0"/>
              <a:t>x</a:t>
            </a:r>
            <a:r>
              <a:rPr lang="en-US" altLang="zh-CN" sz="2000" dirty="0" smtClean="0"/>
              <a:t>(</a:t>
            </a:r>
            <a:r>
              <a:rPr lang="en-US" altLang="zh-CN" sz="2000" i="1" dirty="0" smtClean="0"/>
              <a:t>x</a:t>
            </a:r>
            <a:r>
              <a:rPr lang="en-US" altLang="zh-CN" sz="2000" dirty="0" smtClean="0"/>
              <a:t>(2</a:t>
            </a:r>
            <a:r>
              <a:rPr lang="en-US" altLang="zh-CN" sz="2000" i="1" dirty="0" smtClean="0"/>
              <a:t>x</a:t>
            </a:r>
            <a:r>
              <a:rPr lang="en-US" altLang="zh-CN" sz="2000" dirty="0" smtClean="0"/>
              <a:t> - 1) + 3) + 1) - 5</a:t>
            </a:r>
          </a:p>
          <a:p>
            <a:pPr marL="0" indent="0">
              <a:buFont typeface="Monotype Sorts"/>
              <a:buNone/>
            </a:pPr>
            <a:r>
              <a:rPr lang="en-US" altLang="zh-CN" sz="2000" dirty="0" smtClean="0"/>
              <a:t>       Substitution into the last formula leads to a faster algorithm </a:t>
            </a:r>
          </a:p>
          <a:p>
            <a:pPr marL="0" indent="0">
              <a:buFont typeface="Monotype Sorts"/>
              <a:buNone/>
            </a:pPr>
            <a:endParaRPr lang="en-US" altLang="zh-CN" sz="2000" dirty="0" smtClean="0"/>
          </a:p>
          <a:p>
            <a:pPr marL="0" indent="0">
              <a:buFont typeface="Monotype Sorts"/>
              <a:buNone/>
            </a:pPr>
            <a:r>
              <a:rPr lang="en-US" altLang="zh-CN" sz="2000" dirty="0" smtClean="0"/>
              <a:t>       Same sequence of computations are obtained by simply </a:t>
            </a:r>
            <a:br>
              <a:rPr lang="en-US" altLang="zh-CN" sz="2000" dirty="0" smtClean="0"/>
            </a:br>
            <a:r>
              <a:rPr lang="en-US" altLang="zh-CN" sz="2000" dirty="0" smtClean="0"/>
              <a:t>       arranging the coefficient in a table and proceeding as follows:</a:t>
            </a:r>
          </a:p>
          <a:p>
            <a:pPr marL="0" indent="0">
              <a:buFont typeface="Monotype Sorts"/>
              <a:buNone/>
            </a:pPr>
            <a:endParaRPr lang="en-US" altLang="zh-CN" sz="2000" dirty="0" smtClean="0"/>
          </a:p>
          <a:p>
            <a:pPr marL="0" indent="0">
              <a:buFont typeface="Monotype Sorts"/>
              <a:buNone/>
            </a:pPr>
            <a:r>
              <a:rPr lang="en-US" altLang="zh-CN" sz="2000" dirty="0" smtClean="0"/>
              <a:t>	coefficients	2	-1	 3	 1	-5</a:t>
            </a:r>
          </a:p>
          <a:p>
            <a:pPr marL="0" indent="0">
              <a:buFont typeface="Monotype Sorts"/>
              <a:buNone/>
            </a:pPr>
            <a:r>
              <a:rPr lang="en-US" altLang="zh-CN" sz="2000" dirty="0" smtClean="0"/>
              <a:t>                   </a:t>
            </a:r>
            <a:r>
              <a:rPr lang="en-US" altLang="zh-CN" sz="2000" i="1" dirty="0" smtClean="0"/>
              <a:t>x</a:t>
            </a:r>
            <a:r>
              <a:rPr lang="en-US" altLang="zh-CN" sz="2000" dirty="0" smtClean="0"/>
              <a:t>=3	</a:t>
            </a:r>
          </a:p>
          <a:p>
            <a:pPr marL="0" indent="0">
              <a:buFont typeface="Monotype Sorts"/>
              <a:buNone/>
            </a:pPr>
            <a:endParaRPr lang="en-US" altLang="zh-CN" sz="2000" dirty="0" smtClean="0"/>
          </a:p>
          <a:p>
            <a:pPr marL="0" indent="0">
              <a:buFont typeface="Monotype Sorts"/>
              <a:buNone/>
            </a:pPr>
            <a:r>
              <a:rPr lang="en-US" altLang="zh-CN" sz="2000" dirty="0" smtClean="0"/>
              <a:t> </a:t>
            </a:r>
          </a:p>
        </p:txBody>
      </p:sp>
      <p:pic>
        <p:nvPicPr>
          <p:cNvPr id="103428" name="Picture 2"/>
          <p:cNvPicPr>
            <a:picLocks noChangeAspect="1" noChangeArrowheads="1"/>
          </p:cNvPicPr>
          <p:nvPr/>
        </p:nvPicPr>
        <p:blipFill>
          <a:blip r:embed="rId3" cstate="print"/>
          <a:srcRect/>
          <a:stretch>
            <a:fillRect/>
          </a:stretch>
        </p:blipFill>
        <p:spPr bwMode="auto">
          <a:xfrm>
            <a:off x="2411413" y="4292600"/>
            <a:ext cx="6553200" cy="704850"/>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65</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3427">
                                            <p:txEl>
                                              <p:pRg st="0" end="0"/>
                                            </p:txEl>
                                          </p:spTgt>
                                        </p:tgtEl>
                                        <p:attrNameLst>
                                          <p:attrName>style.visibility</p:attrName>
                                        </p:attrNameLst>
                                      </p:cBhvr>
                                      <p:to>
                                        <p:strVal val="visible"/>
                                      </p:to>
                                    </p:set>
                                    <p:anim calcmode="lin" valueType="num">
                                      <p:cBhvr additive="base">
                                        <p:cTn id="7" dur="500" fill="hold"/>
                                        <p:tgtEl>
                                          <p:spTgt spid="1034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342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3427">
                                            <p:txEl>
                                              <p:pRg st="1" end="1"/>
                                            </p:txEl>
                                          </p:spTgt>
                                        </p:tgtEl>
                                        <p:attrNameLst>
                                          <p:attrName>style.visibility</p:attrName>
                                        </p:attrNameLst>
                                      </p:cBhvr>
                                      <p:to>
                                        <p:strVal val="visible"/>
                                      </p:to>
                                    </p:set>
                                    <p:anim calcmode="lin" valueType="num">
                                      <p:cBhvr additive="base">
                                        <p:cTn id="11" dur="500" fill="hold"/>
                                        <p:tgtEl>
                                          <p:spTgt spid="10342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3427">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3427">
                                            <p:txEl>
                                              <p:pRg st="2" end="2"/>
                                            </p:txEl>
                                          </p:spTgt>
                                        </p:tgtEl>
                                        <p:attrNameLst>
                                          <p:attrName>style.visibility</p:attrName>
                                        </p:attrNameLst>
                                      </p:cBhvr>
                                      <p:to>
                                        <p:strVal val="visible"/>
                                      </p:to>
                                    </p:set>
                                    <p:anim calcmode="lin" valueType="num">
                                      <p:cBhvr additive="base">
                                        <p:cTn id="15" dur="500" fill="hold"/>
                                        <p:tgtEl>
                                          <p:spTgt spid="103427">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3427">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3427">
                                            <p:txEl>
                                              <p:pRg st="3" end="3"/>
                                            </p:txEl>
                                          </p:spTgt>
                                        </p:tgtEl>
                                        <p:attrNameLst>
                                          <p:attrName>style.visibility</p:attrName>
                                        </p:attrNameLst>
                                      </p:cBhvr>
                                      <p:to>
                                        <p:strVal val="visible"/>
                                      </p:to>
                                    </p:set>
                                    <p:anim calcmode="lin" valueType="num">
                                      <p:cBhvr additive="base">
                                        <p:cTn id="19" dur="500" fill="hold"/>
                                        <p:tgtEl>
                                          <p:spTgt spid="10342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342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3427">
                                            <p:txEl>
                                              <p:pRg st="4" end="4"/>
                                            </p:txEl>
                                          </p:spTgt>
                                        </p:tgtEl>
                                        <p:attrNameLst>
                                          <p:attrName>style.visibility</p:attrName>
                                        </p:attrNameLst>
                                      </p:cBhvr>
                                      <p:to>
                                        <p:strVal val="visible"/>
                                      </p:to>
                                    </p:set>
                                    <p:anim calcmode="lin" valueType="num">
                                      <p:cBhvr additive="base">
                                        <p:cTn id="25" dur="500" fill="hold"/>
                                        <p:tgtEl>
                                          <p:spTgt spid="10342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342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3427">
                                            <p:txEl>
                                              <p:pRg st="6" end="6"/>
                                            </p:txEl>
                                          </p:spTgt>
                                        </p:tgtEl>
                                        <p:attrNameLst>
                                          <p:attrName>style.visibility</p:attrName>
                                        </p:attrNameLst>
                                      </p:cBhvr>
                                      <p:to>
                                        <p:strVal val="visible"/>
                                      </p:to>
                                    </p:set>
                                    <p:anim calcmode="lin" valueType="num">
                                      <p:cBhvr additive="base">
                                        <p:cTn id="31" dur="500" fill="hold"/>
                                        <p:tgtEl>
                                          <p:spTgt spid="103427">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342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3427">
                                            <p:txEl>
                                              <p:pRg st="8" end="8"/>
                                            </p:txEl>
                                          </p:spTgt>
                                        </p:tgtEl>
                                        <p:attrNameLst>
                                          <p:attrName>style.visibility</p:attrName>
                                        </p:attrNameLst>
                                      </p:cBhvr>
                                      <p:to>
                                        <p:strVal val="visible"/>
                                      </p:to>
                                    </p:set>
                                    <p:anim calcmode="lin" valueType="num">
                                      <p:cBhvr additive="base">
                                        <p:cTn id="37" dur="500" fill="hold"/>
                                        <p:tgtEl>
                                          <p:spTgt spid="103427">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3427">
                                            <p:txEl>
                                              <p:pRg st="8" end="8"/>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03427">
                                            <p:txEl>
                                              <p:pRg st="9" end="9"/>
                                            </p:txEl>
                                          </p:spTgt>
                                        </p:tgtEl>
                                        <p:attrNameLst>
                                          <p:attrName>style.visibility</p:attrName>
                                        </p:attrNameLst>
                                      </p:cBhvr>
                                      <p:to>
                                        <p:strVal val="visible"/>
                                      </p:to>
                                    </p:set>
                                    <p:anim calcmode="lin" valueType="num">
                                      <p:cBhvr additive="base">
                                        <p:cTn id="41" dur="500" fill="hold"/>
                                        <p:tgtEl>
                                          <p:spTgt spid="103427">
                                            <p:txEl>
                                              <p:pRg st="9" end="9"/>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03427">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03428"/>
                                        </p:tgtEl>
                                        <p:attrNameLst>
                                          <p:attrName>style.visibility</p:attrName>
                                        </p:attrNameLst>
                                      </p:cBhvr>
                                      <p:to>
                                        <p:strVal val="visible"/>
                                      </p:to>
                                    </p:set>
                                    <p:anim calcmode="lin" valueType="num">
                                      <p:cBhvr additive="base">
                                        <p:cTn id="47" dur="500" fill="hold"/>
                                        <p:tgtEl>
                                          <p:spTgt spid="103428"/>
                                        </p:tgtEl>
                                        <p:attrNameLst>
                                          <p:attrName>ppt_x</p:attrName>
                                        </p:attrNameLst>
                                      </p:cBhvr>
                                      <p:tavLst>
                                        <p:tav tm="0">
                                          <p:val>
                                            <p:strVal val="#ppt_x"/>
                                          </p:val>
                                        </p:tav>
                                        <p:tav tm="100000">
                                          <p:val>
                                            <p:strVal val="#ppt_x"/>
                                          </p:val>
                                        </p:tav>
                                      </p:tavLst>
                                    </p:anim>
                                    <p:anim calcmode="lin" valueType="num">
                                      <p:cBhvr additive="base">
                                        <p:cTn id="48" dur="500" fill="hold"/>
                                        <p:tgtEl>
                                          <p:spTgt spid="1034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609600" y="314325"/>
            <a:ext cx="7588250" cy="685800"/>
          </a:xfrm>
        </p:spPr>
        <p:txBody>
          <a:bodyPr lIns="92075" tIns="46038" rIns="92075" bIns="46038"/>
          <a:lstStyle/>
          <a:p>
            <a:r>
              <a:rPr lang="en-US" altLang="zh-CN" smtClean="0">
                <a:ea typeface="宋体" charset="-122"/>
              </a:rPr>
              <a:t>Horner’s Rule pseudocode</a:t>
            </a:r>
          </a:p>
        </p:txBody>
      </p:sp>
      <p:sp>
        <p:nvSpPr>
          <p:cNvPr id="105475" name="Rectangle 3"/>
          <p:cNvSpPr>
            <a:spLocks noGrp="1" noChangeArrowheads="1"/>
          </p:cNvSpPr>
          <p:nvPr>
            <p:ph type="body" sz="half" idx="1"/>
          </p:nvPr>
        </p:nvSpPr>
        <p:spPr>
          <a:xfrm>
            <a:off x="609600" y="1266825"/>
            <a:ext cx="8534400" cy="4876800"/>
          </a:xfrm>
        </p:spPr>
        <p:txBody>
          <a:bodyPr lIns="92075" tIns="46038" rIns="92075" bIns="46038"/>
          <a:lstStyle/>
          <a:p>
            <a:pPr marL="0" indent="0">
              <a:lnSpc>
                <a:spcPct val="90000"/>
              </a:lnSpc>
              <a:buFont typeface="Monotype Sorts"/>
              <a:buNone/>
            </a:pPr>
            <a:endParaRPr lang="en-US" altLang="zh-CN" sz="1600" i="1" dirty="0" smtClean="0"/>
          </a:p>
          <a:p>
            <a:pPr marL="0" indent="0">
              <a:lnSpc>
                <a:spcPct val="90000"/>
              </a:lnSpc>
              <a:buFont typeface="Monotype Sorts"/>
              <a:buNone/>
            </a:pPr>
            <a:endParaRPr lang="en-US" altLang="zh-CN" sz="1600" dirty="0" smtClean="0"/>
          </a:p>
          <a:p>
            <a:pPr marL="0" indent="0">
              <a:lnSpc>
                <a:spcPct val="90000"/>
              </a:lnSpc>
              <a:buFont typeface="Monotype Sorts"/>
              <a:buNone/>
            </a:pPr>
            <a:endParaRPr lang="en-US" altLang="zh-CN" sz="1600" dirty="0" smtClean="0"/>
          </a:p>
          <a:p>
            <a:pPr marL="0" indent="0">
              <a:lnSpc>
                <a:spcPct val="90000"/>
              </a:lnSpc>
              <a:buFont typeface="Monotype Sorts"/>
              <a:buNone/>
            </a:pPr>
            <a:endParaRPr lang="en-US" altLang="zh-CN" sz="1600" dirty="0" smtClean="0"/>
          </a:p>
          <a:p>
            <a:pPr marL="0" indent="0">
              <a:lnSpc>
                <a:spcPct val="90000"/>
              </a:lnSpc>
              <a:buFont typeface="Monotype Sorts"/>
              <a:buNone/>
            </a:pPr>
            <a:endParaRPr lang="en-US" altLang="zh-CN" sz="1600" dirty="0" smtClean="0"/>
          </a:p>
          <a:p>
            <a:pPr marL="0" indent="0">
              <a:lnSpc>
                <a:spcPct val="90000"/>
              </a:lnSpc>
              <a:buFont typeface="Monotype Sorts"/>
              <a:buNone/>
            </a:pPr>
            <a:endParaRPr lang="en-US" altLang="zh-CN" sz="1600" dirty="0" smtClean="0"/>
          </a:p>
          <a:p>
            <a:pPr marL="0" indent="0">
              <a:lnSpc>
                <a:spcPct val="90000"/>
              </a:lnSpc>
              <a:buFont typeface="Monotype Sorts"/>
              <a:buNone/>
            </a:pPr>
            <a:endParaRPr lang="en-US" altLang="zh-CN" sz="1600" dirty="0" smtClean="0"/>
          </a:p>
          <a:p>
            <a:pPr marL="0" indent="0">
              <a:lnSpc>
                <a:spcPct val="90000"/>
              </a:lnSpc>
              <a:buFont typeface="Monotype Sorts"/>
              <a:buNone/>
            </a:pPr>
            <a:endParaRPr lang="en-US" altLang="zh-CN" sz="1600" dirty="0" smtClean="0"/>
          </a:p>
          <a:p>
            <a:pPr marL="0" indent="0">
              <a:lnSpc>
                <a:spcPct val="90000"/>
              </a:lnSpc>
              <a:buFont typeface="Monotype Sorts"/>
              <a:buNone/>
            </a:pPr>
            <a:endParaRPr lang="en-US" altLang="zh-CN" sz="1600" dirty="0" smtClean="0"/>
          </a:p>
          <a:p>
            <a:pPr marL="0" indent="0">
              <a:lnSpc>
                <a:spcPct val="90000"/>
              </a:lnSpc>
              <a:buFont typeface="Monotype Sorts"/>
              <a:buNone/>
            </a:pPr>
            <a:endParaRPr lang="en-US" altLang="zh-CN" sz="1600" dirty="0" smtClean="0"/>
          </a:p>
          <a:p>
            <a:pPr marL="0" indent="0">
              <a:lnSpc>
                <a:spcPct val="90000"/>
              </a:lnSpc>
              <a:buFont typeface="Monotype Sorts"/>
              <a:buNone/>
            </a:pPr>
            <a:endParaRPr lang="en-US" altLang="zh-CN" sz="1600" dirty="0" smtClean="0"/>
          </a:p>
          <a:p>
            <a:pPr marL="0" indent="0">
              <a:lnSpc>
                <a:spcPct val="90000"/>
              </a:lnSpc>
              <a:buFont typeface="Monotype Sorts"/>
              <a:buNone/>
            </a:pPr>
            <a:endParaRPr lang="en-US" altLang="zh-CN" sz="1600" dirty="0" smtClean="0"/>
          </a:p>
          <a:p>
            <a:pPr marL="0" indent="0">
              <a:lnSpc>
                <a:spcPct val="90000"/>
              </a:lnSpc>
              <a:buFont typeface="Monotype Sorts"/>
              <a:buNone/>
            </a:pPr>
            <a:r>
              <a:rPr lang="en-US" altLang="zh-CN" sz="2400" dirty="0" smtClean="0"/>
              <a:t>Efficiency of Horner’s Rule: # multiplications = # additions = </a:t>
            </a:r>
            <a:r>
              <a:rPr lang="en-US" altLang="zh-CN" sz="2400" i="1" dirty="0" smtClean="0"/>
              <a:t>n</a:t>
            </a:r>
            <a:r>
              <a:rPr lang="en-US" altLang="zh-CN" sz="2400" dirty="0" smtClean="0"/>
              <a:t>  </a:t>
            </a:r>
            <a:br>
              <a:rPr lang="en-US" altLang="zh-CN" sz="2400" dirty="0" smtClean="0"/>
            </a:br>
            <a:r>
              <a:rPr lang="en-US" altLang="zh-CN" sz="2400" dirty="0" smtClean="0"/>
              <a:t/>
            </a:r>
            <a:br>
              <a:rPr lang="en-US" altLang="zh-CN" sz="2400" dirty="0" smtClean="0"/>
            </a:br>
            <a:r>
              <a:rPr lang="en-US" altLang="zh-CN" sz="1600" dirty="0" smtClean="0"/>
              <a:t> </a:t>
            </a:r>
          </a:p>
        </p:txBody>
      </p:sp>
      <p:pic>
        <p:nvPicPr>
          <p:cNvPr id="105476" name="Picture 4" descr="6_5a"/>
          <p:cNvPicPr>
            <a:picLocks noGrp="1" noChangeAspect="1" noChangeArrowheads="1"/>
          </p:cNvPicPr>
          <p:nvPr>
            <p:ph sz="half" idx="2"/>
          </p:nvPr>
        </p:nvPicPr>
        <p:blipFill>
          <a:blip r:embed="rId3" cstate="print"/>
          <a:srcRect/>
          <a:stretch>
            <a:fillRect/>
          </a:stretch>
        </p:blipFill>
        <p:spPr>
          <a:xfrm>
            <a:off x="428625" y="1214438"/>
            <a:ext cx="8458200" cy="3327400"/>
          </a:xfrm>
        </p:spPr>
      </p:pic>
      <p:pic>
        <p:nvPicPr>
          <p:cNvPr id="6" name="Picture 7"/>
          <p:cNvPicPr>
            <a:picLocks noChangeAspect="1" noChangeArrowheads="1"/>
          </p:cNvPicPr>
          <p:nvPr/>
        </p:nvPicPr>
        <p:blipFill>
          <a:blip r:embed="rId4" cstate="print"/>
          <a:srcRect/>
          <a:stretch>
            <a:fillRect/>
          </a:stretch>
        </p:blipFill>
        <p:spPr bwMode="auto">
          <a:xfrm>
            <a:off x="4716463" y="3429000"/>
            <a:ext cx="3816350" cy="1019175"/>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pPr>
              <a:defRPr/>
            </a:pPr>
            <a:r>
              <a:rPr lang="en-US" altLang="zh-CN" smtClean="0"/>
              <a:t>Chapter 6- </a:t>
            </a:r>
            <a:fld id="{C491BF85-F3FE-4F11-8AEE-8DFF2A21861A}" type="slidenum">
              <a:rPr lang="en-US" altLang="zh-CN" smtClean="0"/>
              <a:pPr>
                <a:defRPr/>
              </a:pPr>
              <a:t>66</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685800" y="299120"/>
            <a:ext cx="7924800" cy="609600"/>
          </a:xfrm>
        </p:spPr>
        <p:txBody>
          <a:bodyPr lIns="92075" tIns="46038" rIns="92075" bIns="46038"/>
          <a:lstStyle/>
          <a:p>
            <a:r>
              <a:rPr lang="en-US" altLang="zh-CN" dirty="0" smtClean="0">
                <a:ea typeface="宋体" charset="-122"/>
              </a:rPr>
              <a:t>Computing  </a:t>
            </a:r>
            <a:r>
              <a:rPr lang="en-US" altLang="zh-CN" sz="4400" i="1" dirty="0" smtClean="0">
                <a:ea typeface="宋体" charset="-122"/>
              </a:rPr>
              <a:t>a</a:t>
            </a:r>
            <a:r>
              <a:rPr lang="en-US" altLang="zh-CN" sz="4400" i="1" baseline="30000" dirty="0" smtClean="0">
                <a:ea typeface="宋体" charset="-122"/>
              </a:rPr>
              <a:t>n</a:t>
            </a:r>
            <a:r>
              <a:rPr lang="en-US" altLang="zh-CN" dirty="0" smtClean="0">
                <a:ea typeface="宋体" charset="-122"/>
              </a:rPr>
              <a:t>  (revisited)</a:t>
            </a:r>
          </a:p>
        </p:txBody>
      </p:sp>
      <p:sp>
        <p:nvSpPr>
          <p:cNvPr id="107523" name="Rectangle 3"/>
          <p:cNvSpPr>
            <a:spLocks noGrp="1" noChangeArrowheads="1"/>
          </p:cNvSpPr>
          <p:nvPr>
            <p:ph type="body" idx="1"/>
          </p:nvPr>
        </p:nvSpPr>
        <p:spPr>
          <a:xfrm>
            <a:off x="609600" y="1066800"/>
            <a:ext cx="8532813" cy="5715000"/>
          </a:xfrm>
        </p:spPr>
        <p:txBody>
          <a:bodyPr lIns="92075" tIns="46038" rIns="92075" bIns="46038"/>
          <a:lstStyle/>
          <a:p>
            <a:pPr marL="0" indent="0">
              <a:buFont typeface="Monotype Sorts"/>
              <a:buNone/>
            </a:pPr>
            <a:r>
              <a:rPr lang="en-US" altLang="zh-CN" sz="1800" i="1" u="sng" dirty="0" smtClean="0"/>
              <a:t>Left-to-right binary exponentiation</a:t>
            </a:r>
            <a:r>
              <a:rPr lang="en-US" altLang="zh-CN" sz="2000" dirty="0" smtClean="0"/>
              <a:t> </a:t>
            </a:r>
            <a:br>
              <a:rPr lang="en-US" altLang="zh-CN" sz="2000" dirty="0" smtClean="0"/>
            </a:br>
            <a:r>
              <a:rPr lang="en-US" altLang="zh-CN" sz="2000" dirty="0" smtClean="0"/>
              <a:t>Initialize product accumulator</a:t>
            </a:r>
            <a:r>
              <a:rPr lang="en-US" altLang="zh-CN" sz="2000" i="1" dirty="0" smtClean="0"/>
              <a:t> </a:t>
            </a:r>
            <a:r>
              <a:rPr lang="en-US" altLang="zh-CN" sz="2000" dirty="0" smtClean="0"/>
              <a:t>by 1.</a:t>
            </a:r>
          </a:p>
          <a:p>
            <a:pPr marL="0" indent="0">
              <a:buFont typeface="Monotype Sorts"/>
              <a:buNone/>
            </a:pPr>
            <a:r>
              <a:rPr lang="en-US" altLang="zh-CN" sz="2000" dirty="0" smtClean="0"/>
              <a:t>Scan </a:t>
            </a:r>
            <a:r>
              <a:rPr lang="en-US" altLang="zh-CN" sz="2000" i="1" dirty="0" smtClean="0"/>
              <a:t>n</a:t>
            </a:r>
            <a:r>
              <a:rPr lang="en-US" altLang="zh-CN" sz="2000" dirty="0" smtClean="0"/>
              <a:t>’s binary expansion(n=</a:t>
            </a:r>
            <a:r>
              <a:rPr lang="en-US" altLang="zh-CN" sz="2000" dirty="0" err="1" smtClean="0"/>
              <a:t>b</a:t>
            </a:r>
            <a:r>
              <a:rPr lang="en-US" altLang="zh-CN" sz="2000" baseline="-25000" dirty="0" err="1" smtClean="0"/>
              <a:t>I</a:t>
            </a:r>
            <a:r>
              <a:rPr lang="en-US" altLang="zh-CN" sz="2000" dirty="0" smtClean="0"/>
              <a:t>…b</a:t>
            </a:r>
            <a:r>
              <a:rPr lang="en-US" altLang="zh-CN" sz="2000" baseline="-25000" dirty="0" smtClean="0"/>
              <a:t>i</a:t>
            </a:r>
            <a:r>
              <a:rPr lang="en-US" altLang="zh-CN" sz="2000" dirty="0" smtClean="0"/>
              <a:t>…b</a:t>
            </a:r>
            <a:r>
              <a:rPr lang="en-US" altLang="zh-CN" sz="2000" baseline="-25000" dirty="0" smtClean="0"/>
              <a:t>0</a:t>
            </a:r>
            <a:r>
              <a:rPr lang="en-US" altLang="zh-CN" sz="2000" dirty="0" smtClean="0"/>
              <a:t>) from left to right and do the following: </a:t>
            </a:r>
          </a:p>
          <a:p>
            <a:pPr marL="0" indent="0">
              <a:buFont typeface="Monotype Sorts"/>
              <a:buNone/>
            </a:pPr>
            <a:endParaRPr lang="en-US" altLang="zh-CN" sz="2000" dirty="0" smtClean="0"/>
          </a:p>
          <a:p>
            <a:pPr marL="0" indent="0">
              <a:buFont typeface="Monotype Sorts"/>
              <a:buNone/>
            </a:pPr>
            <a:r>
              <a:rPr lang="en-US" altLang="zh-CN" sz="2000" dirty="0" smtClean="0"/>
              <a:t>If the current binary digit is 0, square the accumulator (S);</a:t>
            </a:r>
            <a:br>
              <a:rPr lang="en-US" altLang="zh-CN" sz="2000" dirty="0" smtClean="0"/>
            </a:br>
            <a:r>
              <a:rPr lang="en-US" altLang="zh-CN" sz="2000" dirty="0" smtClean="0"/>
              <a:t>if the binary digit is 1, square the accumulator and multiply it by </a:t>
            </a:r>
            <a:r>
              <a:rPr lang="en-US" altLang="zh-CN" sz="2000" i="1" dirty="0" smtClean="0"/>
              <a:t>a </a:t>
            </a:r>
            <a:r>
              <a:rPr lang="en-US" altLang="zh-CN" sz="2000" dirty="0" smtClean="0"/>
              <a:t>(SM).</a:t>
            </a:r>
          </a:p>
          <a:p>
            <a:pPr marL="0" indent="0">
              <a:spcBef>
                <a:spcPct val="96000"/>
              </a:spcBef>
              <a:buFont typeface="Monotype Sorts"/>
              <a:buNone/>
            </a:pPr>
            <a:endParaRPr lang="en-US" altLang="zh-CN" sz="2000" dirty="0" smtClean="0"/>
          </a:p>
          <a:p>
            <a:pPr marL="0" indent="0">
              <a:spcBef>
                <a:spcPct val="96000"/>
              </a:spcBef>
              <a:buFont typeface="Monotype Sorts"/>
              <a:buNone/>
            </a:pPr>
            <a:r>
              <a:rPr lang="en-US" altLang="zh-CN" sz="2000" dirty="0" smtClean="0"/>
              <a:t>Example:   Compute a</a:t>
            </a:r>
            <a:r>
              <a:rPr lang="en-US" altLang="zh-CN" sz="2000" baseline="30000" dirty="0" smtClean="0"/>
              <a:t>13</a:t>
            </a:r>
            <a:r>
              <a:rPr lang="en-US" altLang="zh-CN" sz="2000" dirty="0" smtClean="0"/>
              <a:t>.  Here, </a:t>
            </a:r>
            <a:r>
              <a:rPr lang="en-US" altLang="zh-CN" sz="2000" i="1" dirty="0" smtClean="0"/>
              <a:t>n</a:t>
            </a:r>
            <a:r>
              <a:rPr lang="en-US" altLang="zh-CN" sz="2000" dirty="0" smtClean="0"/>
              <a:t> = 13 = 1101</a:t>
            </a:r>
            <a:r>
              <a:rPr lang="en-US" altLang="zh-CN" sz="2000" baseline="-25000" dirty="0" smtClean="0"/>
              <a:t>2</a:t>
            </a:r>
            <a:r>
              <a:rPr lang="en-US" altLang="zh-CN" sz="2000" dirty="0" smtClean="0"/>
              <a:t> </a:t>
            </a:r>
            <a:br>
              <a:rPr lang="en-US" altLang="zh-CN" sz="2000" dirty="0" smtClean="0"/>
            </a:br>
            <a:r>
              <a:rPr lang="en-US" altLang="zh-CN" sz="2000" dirty="0" smtClean="0"/>
              <a:t>binary rep. of 13:              1             1	     0                1</a:t>
            </a:r>
            <a:br>
              <a:rPr lang="en-US" altLang="zh-CN" sz="2000" dirty="0" smtClean="0"/>
            </a:br>
            <a:r>
              <a:rPr lang="en-US" altLang="zh-CN" sz="2000" dirty="0" smtClean="0"/>
              <a:t>			      SM         </a:t>
            </a:r>
            <a:r>
              <a:rPr lang="en-US" altLang="zh-CN" sz="2000" dirty="0" err="1" smtClean="0"/>
              <a:t>SM</a:t>
            </a:r>
            <a:r>
              <a:rPr lang="en-US" altLang="zh-CN" sz="2000" dirty="0" smtClean="0"/>
              <a:t> 	     S 	         SM </a:t>
            </a:r>
            <a:br>
              <a:rPr lang="en-US" altLang="zh-CN" sz="2000" dirty="0" smtClean="0"/>
            </a:br>
            <a:r>
              <a:rPr lang="en-US" altLang="zh-CN" sz="2000" dirty="0" smtClean="0"/>
              <a:t>accumulator:   1           1</a:t>
            </a:r>
            <a:r>
              <a:rPr lang="en-US" altLang="zh-CN" sz="2000" baseline="30000" dirty="0" smtClean="0"/>
              <a:t>2</a:t>
            </a:r>
            <a:r>
              <a:rPr lang="en-US" altLang="zh-CN" sz="2000" dirty="0" smtClean="0"/>
              <a:t>*</a:t>
            </a:r>
            <a:r>
              <a:rPr lang="en-US" altLang="zh-CN" sz="2000" i="1" dirty="0" smtClean="0"/>
              <a:t>a=a</a:t>
            </a:r>
            <a:r>
              <a:rPr lang="en-US" altLang="zh-CN" sz="2000" dirty="0" smtClean="0"/>
              <a:t>    </a:t>
            </a:r>
            <a:r>
              <a:rPr lang="en-US" altLang="zh-CN" sz="2000" i="1" dirty="0" smtClean="0"/>
              <a:t>a</a:t>
            </a:r>
            <a:r>
              <a:rPr lang="en-US" altLang="zh-CN" sz="2000" baseline="30000" dirty="0" smtClean="0"/>
              <a:t>2</a:t>
            </a:r>
            <a:r>
              <a:rPr lang="en-US" altLang="zh-CN" sz="2000" dirty="0" smtClean="0"/>
              <a:t>*</a:t>
            </a:r>
            <a:r>
              <a:rPr lang="en-US" altLang="zh-CN" sz="2000" i="1" dirty="0" smtClean="0"/>
              <a:t>a</a:t>
            </a:r>
            <a:r>
              <a:rPr lang="en-US" altLang="zh-CN" sz="2000" dirty="0" smtClean="0"/>
              <a:t> = </a:t>
            </a:r>
            <a:r>
              <a:rPr lang="en-US" altLang="zh-CN" sz="2000" i="1" dirty="0" smtClean="0"/>
              <a:t>a</a:t>
            </a:r>
            <a:r>
              <a:rPr lang="en-US" altLang="zh-CN" sz="2000" baseline="30000" dirty="0" smtClean="0"/>
              <a:t>3</a:t>
            </a:r>
            <a:r>
              <a:rPr lang="en-US" altLang="zh-CN" sz="2000" dirty="0" smtClean="0"/>
              <a:t>  (</a:t>
            </a:r>
            <a:r>
              <a:rPr lang="en-US" altLang="zh-CN" sz="2000" i="1" dirty="0" smtClean="0"/>
              <a:t>a</a:t>
            </a:r>
            <a:r>
              <a:rPr lang="en-US" altLang="zh-CN" sz="2000" baseline="30000" dirty="0" smtClean="0"/>
              <a:t>3</a:t>
            </a:r>
            <a:r>
              <a:rPr lang="en-US" altLang="zh-CN" sz="2000" dirty="0" smtClean="0"/>
              <a:t>)</a:t>
            </a:r>
            <a:r>
              <a:rPr lang="en-US" altLang="zh-CN" sz="2000" baseline="30000" dirty="0" smtClean="0"/>
              <a:t>2</a:t>
            </a:r>
            <a:r>
              <a:rPr lang="en-US" altLang="zh-CN" sz="2000" dirty="0" smtClean="0"/>
              <a:t> = </a:t>
            </a:r>
            <a:r>
              <a:rPr lang="en-US" altLang="zh-CN" sz="2000" i="1" dirty="0" smtClean="0"/>
              <a:t>a</a:t>
            </a:r>
            <a:r>
              <a:rPr lang="en-US" altLang="zh-CN" sz="2000" baseline="30000" dirty="0" smtClean="0"/>
              <a:t>6</a:t>
            </a:r>
            <a:r>
              <a:rPr lang="en-US" altLang="zh-CN" sz="2000" dirty="0" smtClean="0"/>
              <a:t>  (</a:t>
            </a:r>
            <a:r>
              <a:rPr lang="en-US" altLang="zh-CN" sz="2000" i="1" dirty="0" smtClean="0"/>
              <a:t>a</a:t>
            </a:r>
            <a:r>
              <a:rPr lang="en-US" altLang="zh-CN" sz="2000" baseline="30000" dirty="0" smtClean="0"/>
              <a:t>6</a:t>
            </a:r>
            <a:r>
              <a:rPr lang="en-US" altLang="zh-CN" sz="2000" dirty="0" smtClean="0"/>
              <a:t>)</a:t>
            </a:r>
            <a:r>
              <a:rPr lang="en-US" altLang="zh-CN" sz="2000" baseline="30000" dirty="0" smtClean="0"/>
              <a:t>2</a:t>
            </a:r>
            <a:r>
              <a:rPr lang="en-US" altLang="zh-CN" sz="2000" dirty="0" smtClean="0"/>
              <a:t>*</a:t>
            </a:r>
            <a:r>
              <a:rPr lang="en-US" altLang="zh-CN" sz="2000" i="1" dirty="0" smtClean="0"/>
              <a:t>a</a:t>
            </a:r>
            <a:r>
              <a:rPr lang="en-US" altLang="zh-CN" sz="2000" dirty="0" smtClean="0"/>
              <a:t>= </a:t>
            </a:r>
            <a:r>
              <a:rPr lang="en-US" altLang="zh-CN" sz="2000" i="1" dirty="0" smtClean="0"/>
              <a:t>a</a:t>
            </a:r>
            <a:r>
              <a:rPr lang="en-US" altLang="zh-CN" sz="2000" baseline="30000" dirty="0" smtClean="0"/>
              <a:t>13 </a:t>
            </a:r>
            <a:r>
              <a:rPr lang="en-US" altLang="zh-CN" sz="2000" dirty="0" smtClean="0"/>
              <a:t>  (computed left-to-right)</a:t>
            </a:r>
            <a:br>
              <a:rPr lang="en-US" altLang="zh-CN" sz="2000" dirty="0" smtClean="0"/>
            </a:br>
            <a:r>
              <a:rPr lang="en-US" altLang="zh-CN" sz="2000" dirty="0" smtClean="0"/>
              <a:t>Efficiency:  </a:t>
            </a:r>
            <a:r>
              <a:rPr lang="en-US" altLang="zh-CN" sz="2000" i="1" dirty="0" smtClean="0"/>
              <a:t>b</a:t>
            </a:r>
            <a:r>
              <a:rPr lang="en-US" altLang="zh-CN" sz="2000" dirty="0" smtClean="0"/>
              <a:t> </a:t>
            </a:r>
            <a:r>
              <a:rPr lang="en-US" altLang="zh-CN" sz="2000" dirty="0" smtClean="0">
                <a:cs typeface="Times New Roman" pitchFamily="18" charset="0"/>
              </a:rPr>
              <a:t>≤  M(</a:t>
            </a:r>
            <a:r>
              <a:rPr lang="en-US" altLang="zh-CN" sz="2000" i="1" dirty="0" smtClean="0">
                <a:cs typeface="Times New Roman" pitchFamily="18" charset="0"/>
              </a:rPr>
              <a:t>n</a:t>
            </a:r>
            <a:r>
              <a:rPr lang="en-US" altLang="zh-CN" sz="2000" dirty="0" smtClean="0">
                <a:cs typeface="Times New Roman" pitchFamily="18" charset="0"/>
              </a:rPr>
              <a:t>) ≤ 2</a:t>
            </a:r>
            <a:r>
              <a:rPr lang="en-US" altLang="zh-CN" sz="2000" i="1" dirty="0" smtClean="0"/>
              <a:t>b</a:t>
            </a:r>
            <a:r>
              <a:rPr lang="en-US" altLang="zh-CN" sz="2000" dirty="0" smtClean="0"/>
              <a:t>  where </a:t>
            </a:r>
            <a:r>
              <a:rPr lang="en-US" altLang="zh-CN" sz="2000" i="1" dirty="0" smtClean="0"/>
              <a:t>b = </a:t>
            </a:r>
            <a:r>
              <a:rPr lang="en-US" altLang="zh-CN" sz="2000" dirty="0" smtClean="0">
                <a:sym typeface="Symbol" pitchFamily="18" charset="2"/>
              </a:rPr>
              <a:t></a:t>
            </a:r>
            <a:r>
              <a:rPr lang="en-US" altLang="zh-CN" sz="2000" dirty="0" smtClean="0"/>
              <a:t>log</a:t>
            </a:r>
            <a:r>
              <a:rPr lang="en-US" altLang="zh-CN" sz="2000" baseline="-25000" dirty="0" smtClean="0"/>
              <a:t>2 </a:t>
            </a:r>
            <a:r>
              <a:rPr lang="en-US" altLang="zh-CN" sz="2000" i="1" dirty="0" smtClean="0"/>
              <a:t>n</a:t>
            </a:r>
            <a:r>
              <a:rPr lang="en-US" altLang="zh-CN" sz="2000" dirty="0" smtClean="0">
                <a:sym typeface="Symbol" pitchFamily="18" charset="2"/>
              </a:rPr>
              <a:t> + 1</a:t>
            </a:r>
          </a:p>
        </p:txBody>
      </p:sp>
      <p:pic>
        <p:nvPicPr>
          <p:cNvPr id="107524" name="Picture 4"/>
          <p:cNvPicPr>
            <a:picLocks noChangeAspect="1" noChangeArrowheads="1"/>
          </p:cNvPicPr>
          <p:nvPr/>
        </p:nvPicPr>
        <p:blipFill>
          <a:blip r:embed="rId3" cstate="print"/>
          <a:srcRect/>
          <a:stretch>
            <a:fillRect/>
          </a:stretch>
        </p:blipFill>
        <p:spPr bwMode="auto">
          <a:xfrm>
            <a:off x="1979613" y="2133600"/>
            <a:ext cx="5402262" cy="635000"/>
          </a:xfrm>
          <a:prstGeom prst="rect">
            <a:avLst/>
          </a:prstGeom>
          <a:noFill/>
          <a:ln w="9525">
            <a:noFill/>
            <a:miter lim="800000"/>
            <a:headEnd/>
            <a:tailEnd/>
          </a:ln>
        </p:spPr>
      </p:pic>
      <p:pic>
        <p:nvPicPr>
          <p:cNvPr id="107525" name="Picture 6"/>
          <p:cNvPicPr>
            <a:picLocks noChangeAspect="1" noChangeArrowheads="1"/>
          </p:cNvPicPr>
          <p:nvPr/>
        </p:nvPicPr>
        <p:blipFill>
          <a:blip r:embed="rId4" cstate="print"/>
          <a:srcRect/>
          <a:stretch>
            <a:fillRect/>
          </a:stretch>
        </p:blipFill>
        <p:spPr bwMode="auto">
          <a:xfrm>
            <a:off x="1835150" y="3573463"/>
            <a:ext cx="5041900" cy="657225"/>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67</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7523">
                                            <p:txEl>
                                              <p:pRg st="0" end="0"/>
                                            </p:txEl>
                                          </p:spTgt>
                                        </p:tgtEl>
                                        <p:attrNameLst>
                                          <p:attrName>style.visibility</p:attrName>
                                        </p:attrNameLst>
                                      </p:cBhvr>
                                      <p:to>
                                        <p:strVal val="visible"/>
                                      </p:to>
                                    </p:set>
                                    <p:anim calcmode="lin" valueType="num">
                                      <p:cBhvr additive="base">
                                        <p:cTn id="7" dur="500" fill="hold"/>
                                        <p:tgtEl>
                                          <p:spTgt spid="1075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752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7523">
                                            <p:txEl>
                                              <p:pRg st="1" end="1"/>
                                            </p:txEl>
                                          </p:spTgt>
                                        </p:tgtEl>
                                        <p:attrNameLst>
                                          <p:attrName>style.visibility</p:attrName>
                                        </p:attrNameLst>
                                      </p:cBhvr>
                                      <p:to>
                                        <p:strVal val="visible"/>
                                      </p:to>
                                    </p:set>
                                    <p:anim calcmode="lin" valueType="num">
                                      <p:cBhvr additive="base">
                                        <p:cTn id="11" dur="500" fill="hold"/>
                                        <p:tgtEl>
                                          <p:spTgt spid="10752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752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7524"/>
                                        </p:tgtEl>
                                        <p:attrNameLst>
                                          <p:attrName>style.visibility</p:attrName>
                                        </p:attrNameLst>
                                      </p:cBhvr>
                                      <p:to>
                                        <p:strVal val="visible"/>
                                      </p:to>
                                    </p:set>
                                    <p:anim calcmode="lin" valueType="num">
                                      <p:cBhvr additive="base">
                                        <p:cTn id="17" dur="500" fill="hold"/>
                                        <p:tgtEl>
                                          <p:spTgt spid="107524"/>
                                        </p:tgtEl>
                                        <p:attrNameLst>
                                          <p:attrName>ppt_x</p:attrName>
                                        </p:attrNameLst>
                                      </p:cBhvr>
                                      <p:tavLst>
                                        <p:tav tm="0">
                                          <p:val>
                                            <p:strVal val="#ppt_x"/>
                                          </p:val>
                                        </p:tav>
                                        <p:tav tm="100000">
                                          <p:val>
                                            <p:strVal val="#ppt_x"/>
                                          </p:val>
                                        </p:tav>
                                      </p:tavLst>
                                    </p:anim>
                                    <p:anim calcmode="lin" valueType="num">
                                      <p:cBhvr additive="base">
                                        <p:cTn id="18" dur="500" fill="hold"/>
                                        <p:tgtEl>
                                          <p:spTgt spid="10752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07523">
                                            <p:txEl>
                                              <p:pRg st="3" end="3"/>
                                            </p:txEl>
                                          </p:spTgt>
                                        </p:tgtEl>
                                        <p:attrNameLst>
                                          <p:attrName>style.visibility</p:attrName>
                                        </p:attrNameLst>
                                      </p:cBhvr>
                                      <p:to>
                                        <p:strVal val="visible"/>
                                      </p:to>
                                    </p:set>
                                    <p:anim calcmode="lin" valueType="num">
                                      <p:cBhvr additive="base">
                                        <p:cTn id="23" dur="500" fill="hold"/>
                                        <p:tgtEl>
                                          <p:spTgt spid="10752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0752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07525"/>
                                        </p:tgtEl>
                                        <p:attrNameLst>
                                          <p:attrName>style.visibility</p:attrName>
                                        </p:attrNameLst>
                                      </p:cBhvr>
                                      <p:to>
                                        <p:strVal val="visible"/>
                                      </p:to>
                                    </p:set>
                                    <p:anim calcmode="lin" valueType="num">
                                      <p:cBhvr additive="base">
                                        <p:cTn id="29" dur="500" fill="hold"/>
                                        <p:tgtEl>
                                          <p:spTgt spid="107525"/>
                                        </p:tgtEl>
                                        <p:attrNameLst>
                                          <p:attrName>ppt_x</p:attrName>
                                        </p:attrNameLst>
                                      </p:cBhvr>
                                      <p:tavLst>
                                        <p:tav tm="0">
                                          <p:val>
                                            <p:strVal val="#ppt_x"/>
                                          </p:val>
                                        </p:tav>
                                        <p:tav tm="100000">
                                          <p:val>
                                            <p:strVal val="#ppt_x"/>
                                          </p:val>
                                        </p:tav>
                                      </p:tavLst>
                                    </p:anim>
                                    <p:anim calcmode="lin" valueType="num">
                                      <p:cBhvr additive="base">
                                        <p:cTn id="30" dur="500" fill="hold"/>
                                        <p:tgtEl>
                                          <p:spTgt spid="10752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07523">
                                            <p:txEl>
                                              <p:pRg st="5" end="5"/>
                                            </p:txEl>
                                          </p:spTgt>
                                        </p:tgtEl>
                                        <p:attrNameLst>
                                          <p:attrName>style.visibility</p:attrName>
                                        </p:attrNameLst>
                                      </p:cBhvr>
                                      <p:to>
                                        <p:strVal val="visible"/>
                                      </p:to>
                                    </p:set>
                                    <p:anim calcmode="lin" valueType="num">
                                      <p:cBhvr additive="base">
                                        <p:cTn id="35" dur="500" fill="hold"/>
                                        <p:tgtEl>
                                          <p:spTgt spid="10752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0752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pPr eaLnBrk="1" hangingPunct="1"/>
            <a:r>
              <a:rPr lang="en-US" altLang="zh-CN" smtClean="0"/>
              <a:t>Binary Exponentiation</a:t>
            </a:r>
          </a:p>
        </p:txBody>
      </p:sp>
      <p:sp>
        <p:nvSpPr>
          <p:cNvPr id="109571" name="Rectangle 3"/>
          <p:cNvSpPr>
            <a:spLocks noGrp="1" noChangeArrowheads="1"/>
          </p:cNvSpPr>
          <p:nvPr>
            <p:ph type="body" idx="1"/>
          </p:nvPr>
        </p:nvSpPr>
        <p:spPr/>
        <p:txBody>
          <a:bodyPr/>
          <a:lstStyle/>
          <a:p>
            <a:pPr eaLnBrk="1" hangingPunct="1"/>
            <a:endParaRPr lang="zh-CN" altLang="en-US" smtClean="0"/>
          </a:p>
        </p:txBody>
      </p:sp>
      <p:pic>
        <p:nvPicPr>
          <p:cNvPr id="109572" name="Picture 4" descr="6_5b"/>
          <p:cNvPicPr>
            <a:picLocks noChangeAspect="1" noChangeArrowheads="1"/>
          </p:cNvPicPr>
          <p:nvPr/>
        </p:nvPicPr>
        <p:blipFill>
          <a:blip r:embed="rId3" cstate="print"/>
          <a:srcRect/>
          <a:stretch>
            <a:fillRect/>
          </a:stretch>
        </p:blipFill>
        <p:spPr bwMode="auto">
          <a:xfrm>
            <a:off x="395288" y="1916113"/>
            <a:ext cx="8229600" cy="3600450"/>
          </a:xfrm>
          <a:prstGeom prst="rect">
            <a:avLst/>
          </a:prstGeom>
          <a:noFill/>
          <a:ln w="9525">
            <a:noFill/>
            <a:miter lim="800000"/>
            <a:headEnd/>
            <a:tailEnd/>
          </a:ln>
        </p:spPr>
      </p:pic>
      <p:pic>
        <p:nvPicPr>
          <p:cNvPr id="6"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824" y="5210873"/>
            <a:ext cx="5868144" cy="853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68</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9572"/>
                                        </p:tgtEl>
                                        <p:attrNameLst>
                                          <p:attrName>style.visibility</p:attrName>
                                        </p:attrNameLst>
                                      </p:cBhvr>
                                      <p:to>
                                        <p:strVal val="visible"/>
                                      </p:to>
                                    </p:set>
                                    <p:anim calcmode="lin" valueType="num">
                                      <p:cBhvr additive="base">
                                        <p:cTn id="7" dur="500" fill="hold"/>
                                        <p:tgtEl>
                                          <p:spTgt spid="109572"/>
                                        </p:tgtEl>
                                        <p:attrNameLst>
                                          <p:attrName>ppt_x</p:attrName>
                                        </p:attrNameLst>
                                      </p:cBhvr>
                                      <p:tavLst>
                                        <p:tav tm="0">
                                          <p:val>
                                            <p:strVal val="#ppt_x"/>
                                          </p:val>
                                        </p:tav>
                                        <p:tav tm="100000">
                                          <p:val>
                                            <p:strVal val="#ppt_x"/>
                                          </p:val>
                                        </p:tav>
                                      </p:tavLst>
                                    </p:anim>
                                    <p:anim calcmode="lin" valueType="num">
                                      <p:cBhvr additive="base">
                                        <p:cTn id="8" dur="500" fill="hold"/>
                                        <p:tgtEl>
                                          <p:spTgt spid="10957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685800" y="228600"/>
            <a:ext cx="7924800" cy="609600"/>
          </a:xfrm>
        </p:spPr>
        <p:txBody>
          <a:bodyPr lIns="92075" tIns="46038" rIns="92075" bIns="46038"/>
          <a:lstStyle/>
          <a:p>
            <a:r>
              <a:rPr lang="en-US" altLang="zh-CN" smtClean="0">
                <a:ea typeface="宋体" charset="-122"/>
              </a:rPr>
              <a:t>Computing  </a:t>
            </a:r>
            <a:r>
              <a:rPr lang="en-US" altLang="zh-CN" sz="4400" i="1" smtClean="0">
                <a:ea typeface="宋体" charset="-122"/>
              </a:rPr>
              <a:t>a</a:t>
            </a:r>
            <a:r>
              <a:rPr lang="en-US" altLang="zh-CN" sz="4400" i="1" baseline="30000" smtClean="0">
                <a:ea typeface="宋体" charset="-122"/>
              </a:rPr>
              <a:t>n</a:t>
            </a:r>
            <a:r>
              <a:rPr lang="en-US" altLang="zh-CN" smtClean="0">
                <a:ea typeface="宋体" charset="-122"/>
              </a:rPr>
              <a:t>  (cont.)</a:t>
            </a:r>
          </a:p>
        </p:txBody>
      </p:sp>
      <p:sp>
        <p:nvSpPr>
          <p:cNvPr id="111619" name="Rectangle 3"/>
          <p:cNvSpPr>
            <a:spLocks noGrp="1" noChangeArrowheads="1"/>
          </p:cNvSpPr>
          <p:nvPr>
            <p:ph type="body" idx="1"/>
          </p:nvPr>
        </p:nvSpPr>
        <p:spPr>
          <a:xfrm>
            <a:off x="533400" y="1219200"/>
            <a:ext cx="8609013" cy="4995863"/>
          </a:xfrm>
        </p:spPr>
        <p:txBody>
          <a:bodyPr lIns="92075" tIns="46038" rIns="92075" bIns="46038"/>
          <a:lstStyle/>
          <a:p>
            <a:pPr marL="0" indent="0">
              <a:buFont typeface="Monotype Sorts"/>
              <a:buNone/>
            </a:pPr>
            <a:r>
              <a:rPr lang="en-US" altLang="zh-CN" sz="1800" i="1" u="sng" dirty="0" smtClean="0"/>
              <a:t>Right-to-left binary exponentiation</a:t>
            </a:r>
            <a:r>
              <a:rPr lang="en-US" altLang="zh-CN" sz="2000" dirty="0" smtClean="0"/>
              <a:t> </a:t>
            </a:r>
          </a:p>
          <a:p>
            <a:pPr marL="0" indent="0">
              <a:buFont typeface="Monotype Sorts"/>
              <a:buNone/>
            </a:pPr>
            <a:r>
              <a:rPr lang="en-US" altLang="zh-CN" sz="2000" dirty="0" smtClean="0"/>
              <a:t>Scan </a:t>
            </a:r>
            <a:r>
              <a:rPr lang="en-US" altLang="zh-CN" sz="2000" i="1" dirty="0" smtClean="0"/>
              <a:t>n</a:t>
            </a:r>
            <a:r>
              <a:rPr lang="en-US" altLang="zh-CN" sz="2000" dirty="0" smtClean="0"/>
              <a:t>’s binary expansion from right to left and compute </a:t>
            </a:r>
            <a:r>
              <a:rPr lang="en-US" altLang="zh-CN" sz="2000" i="1" dirty="0" smtClean="0"/>
              <a:t>a</a:t>
            </a:r>
            <a:r>
              <a:rPr lang="en-US" altLang="zh-CN" sz="2000" i="1" baseline="30000" dirty="0" smtClean="0"/>
              <a:t>n</a:t>
            </a:r>
            <a:r>
              <a:rPr lang="en-US" altLang="zh-CN" sz="2000" dirty="0" smtClean="0"/>
              <a:t> as the product of terms </a:t>
            </a:r>
            <a:r>
              <a:rPr lang="en-US" altLang="zh-CN" sz="2000" i="1" dirty="0" smtClean="0"/>
              <a:t>a</a:t>
            </a:r>
            <a:r>
              <a:rPr lang="en-US" altLang="zh-CN" sz="2000" baseline="30000" dirty="0" smtClean="0"/>
              <a:t>2 </a:t>
            </a:r>
            <a:r>
              <a:rPr lang="en-US" altLang="zh-CN" sz="2000" i="1" baseline="50000" dirty="0" err="1" smtClean="0"/>
              <a:t>i</a:t>
            </a:r>
            <a:r>
              <a:rPr lang="en-US" altLang="zh-CN" sz="2000" dirty="0" smtClean="0"/>
              <a:t> corresponding to 1’s in this expansion. </a:t>
            </a:r>
          </a:p>
          <a:p>
            <a:pPr marL="0" indent="0">
              <a:spcBef>
                <a:spcPct val="96000"/>
              </a:spcBef>
              <a:buFont typeface="Monotype Sorts"/>
              <a:buNone/>
            </a:pPr>
            <a:endParaRPr lang="en-US" altLang="zh-CN" sz="2000" u="sng" dirty="0" smtClean="0"/>
          </a:p>
          <a:p>
            <a:pPr marL="0" indent="0">
              <a:spcBef>
                <a:spcPct val="96000"/>
              </a:spcBef>
              <a:buFont typeface="Monotype Sorts"/>
              <a:buNone/>
            </a:pPr>
            <a:r>
              <a:rPr lang="en-US" altLang="zh-CN" sz="2000" u="sng" dirty="0" smtClean="0"/>
              <a:t>Example</a:t>
            </a:r>
            <a:r>
              <a:rPr lang="en-US" altLang="zh-CN" sz="2000" dirty="0" smtClean="0"/>
              <a:t>  Compute </a:t>
            </a:r>
            <a:r>
              <a:rPr lang="en-US" altLang="zh-CN" sz="2000" i="1" dirty="0" smtClean="0"/>
              <a:t>a</a:t>
            </a:r>
            <a:r>
              <a:rPr lang="en-US" altLang="zh-CN" sz="2000" baseline="30000" dirty="0" smtClean="0"/>
              <a:t>13 </a:t>
            </a:r>
            <a:r>
              <a:rPr lang="en-US" altLang="zh-CN" sz="2000" dirty="0" smtClean="0"/>
              <a:t>by the right-to-left binary exponentiation.  Here, </a:t>
            </a:r>
            <a:r>
              <a:rPr lang="en-US" altLang="zh-CN" sz="2000" i="1" dirty="0" smtClean="0"/>
              <a:t>n</a:t>
            </a:r>
            <a:r>
              <a:rPr lang="en-US" altLang="zh-CN" sz="2000" dirty="0" smtClean="0"/>
              <a:t> = 13 = 1101</a:t>
            </a:r>
            <a:r>
              <a:rPr lang="en-US" altLang="zh-CN" sz="2000" baseline="-25000" dirty="0" smtClean="0"/>
              <a:t>2</a:t>
            </a:r>
            <a:r>
              <a:rPr lang="en-US" altLang="zh-CN" sz="2000" dirty="0" smtClean="0"/>
              <a:t>.  </a:t>
            </a:r>
          </a:p>
          <a:p>
            <a:pPr marL="0" indent="0">
              <a:spcBef>
                <a:spcPct val="96000"/>
              </a:spcBef>
              <a:buFont typeface="Monotype Sorts"/>
              <a:buNone/>
            </a:pPr>
            <a:r>
              <a:rPr lang="en-US" altLang="zh-CN" sz="2000" dirty="0" smtClean="0"/>
              <a:t>		1	      1	           0                1</a:t>
            </a:r>
            <a:br>
              <a:rPr lang="en-US" altLang="zh-CN" sz="2000" dirty="0" smtClean="0"/>
            </a:br>
            <a:r>
              <a:rPr lang="en-US" altLang="zh-CN" sz="2000" dirty="0" smtClean="0"/>
              <a:t>     </a:t>
            </a:r>
            <a:r>
              <a:rPr lang="en-US" altLang="zh-CN" sz="2000" i="1" dirty="0" smtClean="0"/>
              <a:t>	           a</a:t>
            </a:r>
            <a:r>
              <a:rPr lang="en-US" altLang="zh-CN" sz="2000" baseline="30000" dirty="0" smtClean="0"/>
              <a:t>8</a:t>
            </a:r>
            <a:r>
              <a:rPr lang="en-US" altLang="zh-CN" sz="2000" i="1" dirty="0" smtClean="0"/>
              <a:t>	     a</a:t>
            </a:r>
            <a:r>
              <a:rPr lang="en-US" altLang="zh-CN" sz="2000" baseline="30000" dirty="0" smtClean="0"/>
              <a:t>4</a:t>
            </a:r>
            <a:r>
              <a:rPr lang="en-US" altLang="zh-CN" sz="2000" i="1" dirty="0" smtClean="0"/>
              <a:t>	          a</a:t>
            </a:r>
            <a:r>
              <a:rPr lang="en-US" altLang="zh-CN" sz="2000" baseline="30000" dirty="0" smtClean="0"/>
              <a:t>2</a:t>
            </a:r>
            <a:r>
              <a:rPr lang="en-US" altLang="zh-CN" sz="2000" i="1" dirty="0" smtClean="0"/>
              <a:t> 	    a        </a:t>
            </a:r>
            <a:r>
              <a:rPr lang="en-US" altLang="zh-CN" sz="2000" dirty="0" smtClean="0"/>
              <a:t>:     </a:t>
            </a:r>
            <a:r>
              <a:rPr lang="en-US" altLang="zh-CN" sz="2000" i="1" dirty="0" smtClean="0"/>
              <a:t>a</a:t>
            </a:r>
            <a:r>
              <a:rPr lang="en-US" altLang="zh-CN" sz="2000" baseline="30000" dirty="0" smtClean="0"/>
              <a:t>2 </a:t>
            </a:r>
            <a:r>
              <a:rPr lang="en-US" altLang="zh-CN" sz="2000" i="1" baseline="50000" dirty="0" err="1" smtClean="0"/>
              <a:t>i</a:t>
            </a:r>
            <a:r>
              <a:rPr lang="en-US" altLang="zh-CN" sz="2000" dirty="0" smtClean="0"/>
              <a:t> terms </a:t>
            </a:r>
            <a:br>
              <a:rPr lang="en-US" altLang="zh-CN" sz="2000" dirty="0" smtClean="0"/>
            </a:br>
            <a:r>
              <a:rPr lang="en-US" altLang="zh-CN" sz="2000" dirty="0" smtClean="0"/>
              <a:t>      </a:t>
            </a:r>
            <a:r>
              <a:rPr lang="en-US" altLang="zh-CN" sz="2000" i="1" dirty="0" smtClean="0"/>
              <a:t>                 a</a:t>
            </a:r>
            <a:r>
              <a:rPr lang="en-US" altLang="zh-CN" sz="2000" baseline="30000" dirty="0" smtClean="0"/>
              <a:t>8</a:t>
            </a:r>
            <a:r>
              <a:rPr lang="en-US" altLang="zh-CN" sz="2000" i="1" dirty="0" smtClean="0"/>
              <a:t>     *        a</a:t>
            </a:r>
            <a:r>
              <a:rPr lang="en-US" altLang="zh-CN" sz="2000" baseline="30000" dirty="0" smtClean="0"/>
              <a:t>4</a:t>
            </a:r>
            <a:r>
              <a:rPr lang="en-US" altLang="zh-CN" sz="2000" i="1" dirty="0" smtClean="0"/>
              <a:t>	  *                         a</a:t>
            </a:r>
            <a:r>
              <a:rPr lang="en-US" altLang="zh-CN" sz="2000" dirty="0" smtClean="0"/>
              <a:t>        :     product 	     (computed right-to-left)</a:t>
            </a:r>
          </a:p>
          <a:p>
            <a:pPr marL="0" indent="0">
              <a:spcBef>
                <a:spcPct val="96000"/>
              </a:spcBef>
              <a:buFont typeface="Monotype Sorts"/>
              <a:buNone/>
            </a:pPr>
            <a:r>
              <a:rPr lang="en-US" altLang="zh-CN" sz="2000" dirty="0" smtClean="0"/>
              <a:t>Efficiency: same as that of left-to-right binary exponentiation</a:t>
            </a:r>
            <a:r>
              <a:rPr lang="en-US" altLang="zh-CN" sz="2000" i="1" dirty="0" smtClean="0"/>
              <a:t> </a:t>
            </a:r>
            <a:br>
              <a:rPr lang="en-US" altLang="zh-CN" sz="2000" i="1" dirty="0" smtClean="0"/>
            </a:br>
            <a:endParaRPr lang="en-US" altLang="zh-CN" sz="2000" i="1" dirty="0" smtClean="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2502" y="2276872"/>
            <a:ext cx="2776396" cy="780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r>
              <a:rPr lang="en-US" altLang="zh-CN" dirty="0" smtClean="0"/>
              <a:t>Chapter 6- </a:t>
            </a:r>
            <a:fld id="{093AFD0F-6FED-4A94-919A-90AEA533C2FF}" type="slidenum">
              <a:rPr lang="en-US" altLang="zh-CN" smtClean="0"/>
              <a:pPr>
                <a:defRPr/>
              </a:pPr>
              <a:t>69</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1619">
                                            <p:txEl>
                                              <p:pRg st="1" end="1"/>
                                            </p:txEl>
                                          </p:spTgt>
                                        </p:tgtEl>
                                        <p:attrNameLst>
                                          <p:attrName>style.visibility</p:attrName>
                                        </p:attrNameLst>
                                      </p:cBhvr>
                                      <p:to>
                                        <p:strVal val="visible"/>
                                      </p:to>
                                    </p:set>
                                    <p:anim calcmode="lin" valueType="num">
                                      <p:cBhvr additive="base">
                                        <p:cTn id="7" dur="500" fill="hold"/>
                                        <p:tgtEl>
                                          <p:spTgt spid="11161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16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1619">
                                            <p:txEl>
                                              <p:pRg st="3" end="3"/>
                                            </p:txEl>
                                          </p:spTgt>
                                        </p:tgtEl>
                                        <p:attrNameLst>
                                          <p:attrName>style.visibility</p:attrName>
                                        </p:attrNameLst>
                                      </p:cBhvr>
                                      <p:to>
                                        <p:strVal val="visible"/>
                                      </p:to>
                                    </p:set>
                                    <p:anim calcmode="lin" valueType="num">
                                      <p:cBhvr additive="base">
                                        <p:cTn id="19" dur="500" fill="hold"/>
                                        <p:tgtEl>
                                          <p:spTgt spid="11161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161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1619">
                                            <p:txEl>
                                              <p:pRg st="4" end="4"/>
                                            </p:txEl>
                                          </p:spTgt>
                                        </p:tgtEl>
                                        <p:attrNameLst>
                                          <p:attrName>style.visibility</p:attrName>
                                        </p:attrNameLst>
                                      </p:cBhvr>
                                      <p:to>
                                        <p:strVal val="visible"/>
                                      </p:to>
                                    </p:set>
                                    <p:anim calcmode="lin" valueType="num">
                                      <p:cBhvr additive="base">
                                        <p:cTn id="25" dur="500" fill="hold"/>
                                        <p:tgtEl>
                                          <p:spTgt spid="111619">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1619">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11619">
                                            <p:txEl>
                                              <p:pRg st="5" end="5"/>
                                            </p:txEl>
                                          </p:spTgt>
                                        </p:tgtEl>
                                        <p:attrNameLst>
                                          <p:attrName>style.visibility</p:attrName>
                                        </p:attrNameLst>
                                      </p:cBhvr>
                                      <p:to>
                                        <p:strVal val="visible"/>
                                      </p:to>
                                    </p:set>
                                    <p:anim calcmode="lin" valueType="num">
                                      <p:cBhvr additive="base">
                                        <p:cTn id="29" dur="500" fill="hold"/>
                                        <p:tgtEl>
                                          <p:spTgt spid="111619">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11619">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79512" y="1015434"/>
            <a:ext cx="7143750" cy="623887"/>
          </a:xfrm>
        </p:spPr>
        <p:txBody>
          <a:bodyPr/>
          <a:lstStyle/>
          <a:p>
            <a:r>
              <a:rPr lang="en-US" altLang="zh-CN" sz="3200" dirty="0" smtClean="0">
                <a:solidFill>
                  <a:srgbClr val="FF0000"/>
                </a:solidFill>
                <a:ea typeface="宋体" charset="-122"/>
              </a:rPr>
              <a:t>Example 1:Element Uniqueness</a:t>
            </a:r>
          </a:p>
        </p:txBody>
      </p:sp>
      <p:sp>
        <p:nvSpPr>
          <p:cNvPr id="19459" name="Rectangle 3"/>
          <p:cNvSpPr>
            <a:spLocks noGrp="1" noChangeArrowheads="1"/>
          </p:cNvSpPr>
          <p:nvPr>
            <p:ph type="body" idx="1"/>
          </p:nvPr>
        </p:nvSpPr>
        <p:spPr>
          <a:xfrm>
            <a:off x="430088" y="1571625"/>
            <a:ext cx="8534400" cy="5286375"/>
          </a:xfrm>
        </p:spPr>
        <p:txBody>
          <a:bodyPr/>
          <a:lstStyle/>
          <a:p>
            <a:r>
              <a:rPr lang="en-US" altLang="zh-CN" sz="2400" dirty="0">
                <a:solidFill>
                  <a:srgbClr val="00B0F0"/>
                </a:solidFill>
                <a:cs typeface="Times New Roman" pitchFamily="18" charset="0"/>
              </a:rPr>
              <a:t>Brute force algorithm </a:t>
            </a:r>
            <a:r>
              <a:rPr lang="en-US" altLang="zh-CN" sz="2400" dirty="0">
                <a:cs typeface="Times New Roman" pitchFamily="18" charset="0"/>
              </a:rPr>
              <a:t/>
            </a:r>
            <a:br>
              <a:rPr lang="en-US" altLang="zh-CN" sz="2400" dirty="0">
                <a:cs typeface="Times New Roman" pitchFamily="18" charset="0"/>
              </a:rPr>
            </a:br>
            <a:r>
              <a:rPr lang="en-US" altLang="zh-CN" sz="2400" dirty="0">
                <a:cs typeface="Times New Roman" pitchFamily="18" charset="0"/>
              </a:rPr>
              <a:t>  Compare all pairs of elements</a:t>
            </a:r>
            <a:br>
              <a:rPr lang="en-US" altLang="zh-CN" sz="2400" dirty="0">
                <a:cs typeface="Times New Roman" pitchFamily="18" charset="0"/>
              </a:rPr>
            </a:br>
            <a:r>
              <a:rPr lang="en-US" altLang="zh-CN" sz="2400" dirty="0">
                <a:cs typeface="Times New Roman" pitchFamily="18" charset="0"/>
              </a:rPr>
              <a:t/>
            </a:r>
            <a:br>
              <a:rPr lang="en-US" altLang="zh-CN" sz="2400" dirty="0">
                <a:cs typeface="Times New Roman" pitchFamily="18" charset="0"/>
              </a:rPr>
            </a:br>
            <a:r>
              <a:rPr lang="en-US" altLang="zh-CN" sz="2400" dirty="0">
                <a:cs typeface="Times New Roman" pitchFamily="18" charset="0"/>
              </a:rPr>
              <a:t>  Efficiency: O(</a:t>
            </a:r>
            <a:r>
              <a:rPr lang="en-US" altLang="zh-CN" sz="2400" i="1" dirty="0">
                <a:cs typeface="Times New Roman" pitchFamily="18" charset="0"/>
              </a:rPr>
              <a:t>n</a:t>
            </a:r>
            <a:r>
              <a:rPr lang="en-US" altLang="zh-CN" sz="2400" baseline="30000" dirty="0">
                <a:cs typeface="Times New Roman" pitchFamily="18" charset="0"/>
              </a:rPr>
              <a:t>2</a:t>
            </a:r>
            <a:r>
              <a:rPr lang="en-US" altLang="zh-CN" sz="2400" dirty="0">
                <a:cs typeface="Times New Roman" pitchFamily="18" charset="0"/>
              </a:rPr>
              <a:t>)</a:t>
            </a:r>
            <a:r>
              <a:rPr lang="en-US" altLang="zh-CN" sz="2000" dirty="0">
                <a:cs typeface="Times New Roman" pitchFamily="18" charset="0"/>
              </a:rPr>
              <a:t> </a:t>
            </a:r>
            <a:endParaRPr lang="en-US" altLang="zh-CN" sz="2400" dirty="0">
              <a:cs typeface="Times New Roman" pitchFamily="18" charset="0"/>
            </a:endParaRPr>
          </a:p>
          <a:p>
            <a:r>
              <a:rPr lang="en-US" altLang="zh-CN" sz="2400" dirty="0" smtClean="0">
                <a:solidFill>
                  <a:srgbClr val="00B0F0"/>
                </a:solidFill>
              </a:rPr>
              <a:t>Presorting-based</a:t>
            </a:r>
            <a:r>
              <a:rPr lang="en-US" altLang="zh-CN" sz="2000" dirty="0" smtClean="0">
                <a:solidFill>
                  <a:srgbClr val="00B0F0"/>
                </a:solidFill>
              </a:rPr>
              <a:t> algorithm</a:t>
            </a:r>
            <a:endParaRPr lang="en-US" altLang="zh-CN" sz="2400" dirty="0" smtClean="0">
              <a:solidFill>
                <a:srgbClr val="00B0F0"/>
              </a:solidFill>
            </a:endParaRPr>
          </a:p>
          <a:p>
            <a:pPr lvl="1">
              <a:buFontTx/>
              <a:buNone/>
            </a:pPr>
            <a:r>
              <a:rPr lang="en-US" altLang="zh-CN" sz="1800" dirty="0" smtClean="0">
                <a:cs typeface="Times New Roman" pitchFamily="18" charset="0"/>
              </a:rPr>
              <a:t> </a:t>
            </a:r>
            <a:r>
              <a:rPr lang="en-US" altLang="zh-CN" sz="1800" b="1" dirty="0" smtClean="0">
                <a:latin typeface="Times New Roman" panose="02020603050405020304" pitchFamily="18" charset="0"/>
                <a:cs typeface="Times New Roman" panose="02020603050405020304" pitchFamily="18" charset="0"/>
              </a:rPr>
              <a:t>Stage 1: sort by efficient sorting algorithm (e.g. </a:t>
            </a:r>
            <a:r>
              <a:rPr lang="en-US" altLang="zh-CN" sz="1800" b="1" dirty="0" err="1" smtClean="0">
                <a:latin typeface="Times New Roman" panose="02020603050405020304" pitchFamily="18" charset="0"/>
                <a:cs typeface="Times New Roman" panose="02020603050405020304" pitchFamily="18" charset="0"/>
              </a:rPr>
              <a:t>mergesort</a:t>
            </a:r>
            <a:r>
              <a:rPr lang="en-US" altLang="zh-CN" sz="1800" b="1" dirty="0" smtClean="0">
                <a:latin typeface="Times New Roman" panose="02020603050405020304" pitchFamily="18" charset="0"/>
                <a:cs typeface="Times New Roman" panose="02020603050405020304" pitchFamily="18" charset="0"/>
              </a:rPr>
              <a:t>)</a:t>
            </a:r>
          </a:p>
          <a:p>
            <a:pPr lvl="1">
              <a:buFontTx/>
              <a:buNone/>
            </a:pPr>
            <a:r>
              <a:rPr lang="en-US" altLang="zh-CN" sz="1800" b="1" dirty="0" smtClean="0">
                <a:latin typeface="Times New Roman" panose="02020603050405020304" pitchFamily="18" charset="0"/>
                <a:cs typeface="Times New Roman" panose="02020603050405020304" pitchFamily="18" charset="0"/>
              </a:rPr>
              <a:t> Stage 2: scan array to check pairs of </a:t>
            </a:r>
            <a:r>
              <a:rPr lang="en-US" altLang="zh-CN" sz="1800" b="1" u="sng" dirty="0" smtClean="0">
                <a:latin typeface="Times New Roman" panose="02020603050405020304" pitchFamily="18" charset="0"/>
                <a:cs typeface="Times New Roman" panose="02020603050405020304" pitchFamily="18" charset="0"/>
              </a:rPr>
              <a:t>adjacent</a:t>
            </a:r>
            <a:r>
              <a:rPr lang="en-US" altLang="zh-CN" sz="1800" b="1" dirty="0" smtClean="0">
                <a:latin typeface="Times New Roman" panose="02020603050405020304" pitchFamily="18" charset="0"/>
                <a:cs typeface="Times New Roman" panose="02020603050405020304" pitchFamily="18" charset="0"/>
              </a:rPr>
              <a:t> elements</a:t>
            </a:r>
            <a:endParaRPr lang="en-US" altLang="zh-CN" sz="2000" b="1" dirty="0" smtClean="0">
              <a:latin typeface="Times New Roman" panose="02020603050405020304" pitchFamily="18" charset="0"/>
              <a:cs typeface="Times New Roman" panose="02020603050405020304" pitchFamily="18" charset="0"/>
            </a:endParaRPr>
          </a:p>
          <a:p>
            <a:pPr lvl="1">
              <a:buFontTx/>
              <a:buNone/>
            </a:pPr>
            <a:endParaRPr lang="en-US" altLang="zh-CN" sz="2000" b="1" dirty="0" smtClean="0">
              <a:latin typeface="Times New Roman" panose="02020603050405020304" pitchFamily="18" charset="0"/>
              <a:cs typeface="Times New Roman" panose="02020603050405020304" pitchFamily="18" charset="0"/>
            </a:endParaRPr>
          </a:p>
          <a:p>
            <a:pPr lvl="1">
              <a:buFontTx/>
              <a:buNone/>
            </a:pPr>
            <a:r>
              <a:rPr lang="en-US" altLang="zh-CN" sz="1800" b="1" dirty="0" smtClean="0">
                <a:latin typeface="Times New Roman" panose="02020603050405020304" pitchFamily="18" charset="0"/>
                <a:cs typeface="Times New Roman" panose="02020603050405020304" pitchFamily="18" charset="0"/>
              </a:rPr>
              <a:t> Efficiency</a:t>
            </a:r>
            <a:r>
              <a:rPr lang="en-US" altLang="zh-CN" sz="2000" b="1" dirty="0" smtClean="0">
                <a:latin typeface="Times New Roman" panose="02020603050405020304" pitchFamily="18" charset="0"/>
                <a:cs typeface="Times New Roman" panose="02020603050405020304" pitchFamily="18" charset="0"/>
              </a:rPr>
              <a:t>: </a:t>
            </a:r>
            <a:r>
              <a:rPr lang="el-GR" altLang="zh-CN" sz="1800" b="1" dirty="0" smtClean="0">
                <a:latin typeface="Times New Roman" panose="02020603050405020304" pitchFamily="18" charset="0"/>
                <a:cs typeface="Times New Roman" panose="02020603050405020304" pitchFamily="18" charset="0"/>
              </a:rPr>
              <a:t>Θ</a:t>
            </a:r>
            <a:r>
              <a:rPr lang="en-US" altLang="zh-CN" sz="1800" b="1" dirty="0" smtClean="0">
                <a:latin typeface="Times New Roman" panose="02020603050405020304" pitchFamily="18" charset="0"/>
                <a:cs typeface="Times New Roman" panose="02020603050405020304" pitchFamily="18" charset="0"/>
              </a:rPr>
              <a:t>(</a:t>
            </a:r>
            <a:r>
              <a:rPr lang="en-US" altLang="zh-CN" sz="1800" b="1" i="1" dirty="0" err="1" smtClean="0">
                <a:latin typeface="Times New Roman" panose="02020603050405020304" pitchFamily="18" charset="0"/>
                <a:cs typeface="Times New Roman" panose="02020603050405020304" pitchFamily="18" charset="0"/>
              </a:rPr>
              <a:t>n</a:t>
            </a:r>
            <a:r>
              <a:rPr lang="en-US" altLang="zh-CN" sz="1800" b="1" dirty="0" err="1" smtClean="0">
                <a:latin typeface="Times New Roman" panose="02020603050405020304" pitchFamily="18" charset="0"/>
                <a:cs typeface="Times New Roman" panose="02020603050405020304" pitchFamily="18" charset="0"/>
              </a:rPr>
              <a:t>log</a:t>
            </a:r>
            <a:r>
              <a:rPr lang="en-US" altLang="zh-CN" sz="1800" b="1" dirty="0" smtClean="0">
                <a:latin typeface="Times New Roman" panose="02020603050405020304" pitchFamily="18" charset="0"/>
                <a:cs typeface="Times New Roman" panose="02020603050405020304" pitchFamily="18" charset="0"/>
              </a:rPr>
              <a:t> </a:t>
            </a:r>
            <a:r>
              <a:rPr lang="en-US" altLang="zh-CN" sz="1800" b="1" i="1" dirty="0" smtClean="0">
                <a:latin typeface="Times New Roman" panose="02020603050405020304" pitchFamily="18" charset="0"/>
                <a:cs typeface="Times New Roman" panose="02020603050405020304" pitchFamily="18" charset="0"/>
              </a:rPr>
              <a:t>n</a:t>
            </a:r>
            <a:r>
              <a:rPr lang="en-US" altLang="zh-CN" sz="1800" b="1" dirty="0" smtClean="0">
                <a:latin typeface="Times New Roman" panose="02020603050405020304" pitchFamily="18" charset="0"/>
                <a:cs typeface="Times New Roman" panose="02020603050405020304" pitchFamily="18" charset="0"/>
              </a:rPr>
              <a:t>) + O(</a:t>
            </a:r>
            <a:r>
              <a:rPr lang="en-US" altLang="zh-CN" sz="1800" b="1" i="1" dirty="0" smtClean="0">
                <a:latin typeface="Times New Roman" panose="02020603050405020304" pitchFamily="18" charset="0"/>
                <a:cs typeface="Times New Roman" panose="02020603050405020304" pitchFamily="18" charset="0"/>
              </a:rPr>
              <a:t>n</a:t>
            </a:r>
            <a:r>
              <a:rPr lang="en-US" altLang="zh-CN" sz="1800" b="1" dirty="0" smtClean="0">
                <a:latin typeface="Times New Roman" panose="02020603050405020304" pitchFamily="18" charset="0"/>
                <a:cs typeface="Times New Roman" panose="02020603050405020304" pitchFamily="18" charset="0"/>
              </a:rPr>
              <a:t>) = </a:t>
            </a:r>
            <a:r>
              <a:rPr lang="el-GR" altLang="zh-CN" sz="1800" b="1" dirty="0" smtClean="0">
                <a:latin typeface="Times New Roman" panose="02020603050405020304" pitchFamily="18" charset="0"/>
                <a:cs typeface="Times New Roman" panose="02020603050405020304" pitchFamily="18" charset="0"/>
              </a:rPr>
              <a:t>Θ</a:t>
            </a:r>
            <a:r>
              <a:rPr lang="en-US" altLang="zh-CN" sz="1800" b="1" dirty="0" smtClean="0">
                <a:latin typeface="Times New Roman" panose="02020603050405020304" pitchFamily="18" charset="0"/>
                <a:cs typeface="Times New Roman" panose="02020603050405020304" pitchFamily="18" charset="0"/>
              </a:rPr>
              <a:t>(</a:t>
            </a:r>
            <a:r>
              <a:rPr lang="en-US" altLang="zh-CN" sz="1800" b="1" i="1" dirty="0" err="1" smtClean="0">
                <a:latin typeface="Times New Roman" panose="02020603050405020304" pitchFamily="18" charset="0"/>
                <a:cs typeface="Times New Roman" panose="02020603050405020304" pitchFamily="18" charset="0"/>
              </a:rPr>
              <a:t>n</a:t>
            </a:r>
            <a:r>
              <a:rPr lang="en-US" altLang="zh-CN" sz="1800" b="1" dirty="0" err="1" smtClean="0">
                <a:latin typeface="Times New Roman" panose="02020603050405020304" pitchFamily="18" charset="0"/>
                <a:cs typeface="Times New Roman" panose="02020603050405020304" pitchFamily="18" charset="0"/>
              </a:rPr>
              <a:t>log</a:t>
            </a:r>
            <a:r>
              <a:rPr lang="en-US" altLang="zh-CN" sz="1800" b="1" dirty="0" smtClean="0">
                <a:latin typeface="Times New Roman" panose="02020603050405020304" pitchFamily="18" charset="0"/>
                <a:cs typeface="Times New Roman" panose="02020603050405020304" pitchFamily="18" charset="0"/>
              </a:rPr>
              <a:t> </a:t>
            </a:r>
            <a:r>
              <a:rPr lang="en-US" altLang="zh-CN" sz="1800" b="1" i="1" dirty="0" smtClean="0">
                <a:latin typeface="Times New Roman" panose="02020603050405020304" pitchFamily="18" charset="0"/>
                <a:cs typeface="Times New Roman" panose="02020603050405020304" pitchFamily="18" charset="0"/>
              </a:rPr>
              <a:t>n</a:t>
            </a:r>
            <a:r>
              <a:rPr lang="en-US" altLang="zh-CN" sz="1800" b="1" dirty="0" smtClean="0">
                <a:latin typeface="Times New Roman" panose="02020603050405020304" pitchFamily="18" charset="0"/>
                <a:cs typeface="Times New Roman" panose="02020603050405020304" pitchFamily="18" charset="0"/>
              </a:rPr>
              <a:t>)</a:t>
            </a:r>
            <a:r>
              <a:rPr lang="en-US" altLang="zh-CN" sz="2000" b="1" dirty="0" smtClean="0">
                <a:latin typeface="Times New Roman" panose="02020603050405020304" pitchFamily="18" charset="0"/>
                <a:cs typeface="Times New Roman" panose="02020603050405020304" pitchFamily="18" charset="0"/>
              </a:rPr>
              <a:t> </a:t>
            </a:r>
            <a:br>
              <a:rPr lang="en-US" altLang="zh-CN" sz="2000" b="1" dirty="0" smtClean="0">
                <a:latin typeface="Times New Roman" panose="02020603050405020304" pitchFamily="18" charset="0"/>
                <a:cs typeface="Times New Roman" panose="02020603050405020304" pitchFamily="18" charset="0"/>
              </a:rPr>
            </a:br>
            <a:endParaRPr lang="el-GR" altLang="zh-CN" sz="2000" b="1" dirty="0" smtClean="0">
              <a:latin typeface="Times New Roman" panose="02020603050405020304" pitchFamily="18" charset="0"/>
              <a:cs typeface="Times New Roman" panose="02020603050405020304" pitchFamily="18" charset="0"/>
            </a:endParaRPr>
          </a:p>
          <a:p>
            <a:r>
              <a:rPr lang="en-US" altLang="zh-CN" sz="2400" dirty="0" smtClean="0">
                <a:solidFill>
                  <a:srgbClr val="00B050"/>
                </a:solidFill>
                <a:cs typeface="Times New Roman" pitchFamily="18" charset="0"/>
              </a:rPr>
              <a:t>Another algorithm?  </a:t>
            </a:r>
          </a:p>
          <a:p>
            <a:r>
              <a:rPr lang="en-US" altLang="zh-CN" sz="2400" dirty="0">
                <a:cs typeface="Times New Roman" pitchFamily="18" charset="0"/>
              </a:rPr>
              <a:t> </a:t>
            </a:r>
            <a:r>
              <a:rPr lang="en-US" altLang="zh-CN" sz="2400" dirty="0" smtClean="0">
                <a:cs typeface="Times New Roman" pitchFamily="18" charset="0"/>
              </a:rPr>
              <a:t>    Hashing</a:t>
            </a:r>
          </a:p>
        </p:txBody>
      </p:sp>
      <p:sp>
        <p:nvSpPr>
          <p:cNvPr id="6" name="Action Button: Forward or Next 5">
            <a:hlinkClick r:id="" action="ppaction://hlinkshowjump?jump=nextslide" highlightClick="1"/>
          </p:cNvPr>
          <p:cNvSpPr/>
          <p:nvPr/>
        </p:nvSpPr>
        <p:spPr>
          <a:xfrm>
            <a:off x="7572375" y="3910012"/>
            <a:ext cx="1042988" cy="28733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Action Button: Forward or Next 5">
            <a:hlinkClick r:id="rId3" action="ppaction://hlinksldjump" highlightClick="1"/>
          </p:cNvPr>
          <p:cNvSpPr/>
          <p:nvPr/>
        </p:nvSpPr>
        <p:spPr>
          <a:xfrm>
            <a:off x="7572375" y="5589240"/>
            <a:ext cx="1042988" cy="287338"/>
          </a:xfrm>
          <a:prstGeom prst="actionButtonForwardNex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7</a:t>
            </a:fld>
            <a:endParaRPr lang="en-US" altLang="zh-CN" dirty="0"/>
          </a:p>
        </p:txBody>
      </p:sp>
      <p:sp>
        <p:nvSpPr>
          <p:cNvPr id="8" name="矩形 7"/>
          <p:cNvSpPr/>
          <p:nvPr/>
        </p:nvSpPr>
        <p:spPr>
          <a:xfrm>
            <a:off x="2699792" y="449872"/>
            <a:ext cx="2052165" cy="535531"/>
          </a:xfrm>
          <a:prstGeom prst="rect">
            <a:avLst/>
          </a:prstGeom>
        </p:spPr>
        <p:txBody>
          <a:bodyPr wrap="none">
            <a:spAutoFit/>
          </a:bodyPr>
          <a:lstStyle/>
          <a:p>
            <a:pPr>
              <a:lnSpc>
                <a:spcPct val="90000"/>
              </a:lnSpc>
              <a:buFont typeface="Monotype Sorts"/>
              <a:buNone/>
            </a:pPr>
            <a:r>
              <a:rPr lang="en-US" altLang="zh-CN" sz="3200" dirty="0">
                <a:solidFill>
                  <a:schemeClr val="bg1"/>
                </a:solidFill>
              </a:rPr>
              <a:t>Presorting</a:t>
            </a:r>
          </a:p>
        </p:txBody>
      </p:sp>
    </p:spTree>
    <p:extLst>
      <p:ext uri="{BB962C8B-B14F-4D97-AF65-F5344CB8AC3E}">
        <p14:creationId xmlns:p14="http://schemas.microsoft.com/office/powerpoint/2010/main" val="1274483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anim calcmode="lin" valueType="num">
                                      <p:cBhvr additive="base">
                                        <p:cTn id="7" dur="500" fill="hold"/>
                                        <p:tgtEl>
                                          <p:spTgt spid="1945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45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459">
                                            <p:txEl>
                                              <p:pRg st="1" end="1"/>
                                            </p:txEl>
                                          </p:spTgt>
                                        </p:tgtEl>
                                        <p:attrNameLst>
                                          <p:attrName>style.visibility</p:attrName>
                                        </p:attrNameLst>
                                      </p:cBhvr>
                                      <p:to>
                                        <p:strVal val="visible"/>
                                      </p:to>
                                    </p:set>
                                    <p:anim calcmode="lin" valueType="num">
                                      <p:cBhvr additive="base">
                                        <p:cTn id="13" dur="500" fill="hold"/>
                                        <p:tgtEl>
                                          <p:spTgt spid="1945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45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459">
                                            <p:txEl>
                                              <p:pRg st="2" end="2"/>
                                            </p:txEl>
                                          </p:spTgt>
                                        </p:tgtEl>
                                        <p:attrNameLst>
                                          <p:attrName>style.visibility</p:attrName>
                                        </p:attrNameLst>
                                      </p:cBhvr>
                                      <p:to>
                                        <p:strVal val="visible"/>
                                      </p:to>
                                    </p:set>
                                    <p:anim calcmode="lin" valueType="num">
                                      <p:cBhvr additive="base">
                                        <p:cTn id="19" dur="500" fill="hold"/>
                                        <p:tgtEl>
                                          <p:spTgt spid="1945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945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9459">
                                            <p:txEl>
                                              <p:pRg st="3" end="3"/>
                                            </p:txEl>
                                          </p:spTgt>
                                        </p:tgtEl>
                                        <p:attrNameLst>
                                          <p:attrName>style.visibility</p:attrName>
                                        </p:attrNameLst>
                                      </p:cBhvr>
                                      <p:to>
                                        <p:strVal val="visible"/>
                                      </p:to>
                                    </p:set>
                                    <p:anim calcmode="lin" valueType="num">
                                      <p:cBhvr additive="base">
                                        <p:cTn id="25" dur="500" fill="hold"/>
                                        <p:tgtEl>
                                          <p:spTgt spid="1945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945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9459">
                                            <p:txEl>
                                              <p:pRg st="5" end="5"/>
                                            </p:txEl>
                                          </p:spTgt>
                                        </p:tgtEl>
                                        <p:attrNameLst>
                                          <p:attrName>style.visibility</p:attrName>
                                        </p:attrNameLst>
                                      </p:cBhvr>
                                      <p:to>
                                        <p:strVal val="visible"/>
                                      </p:to>
                                    </p:set>
                                    <p:anim calcmode="lin" valueType="num">
                                      <p:cBhvr additive="base">
                                        <p:cTn id="37" dur="500" fill="hold"/>
                                        <p:tgtEl>
                                          <p:spTgt spid="1945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945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9459">
                                            <p:txEl>
                                              <p:pRg st="6" end="6"/>
                                            </p:txEl>
                                          </p:spTgt>
                                        </p:tgtEl>
                                        <p:attrNameLst>
                                          <p:attrName>style.visibility</p:attrName>
                                        </p:attrNameLst>
                                      </p:cBhvr>
                                      <p:to>
                                        <p:strVal val="visible"/>
                                      </p:to>
                                    </p:set>
                                    <p:anim calcmode="lin" valueType="num">
                                      <p:cBhvr additive="base">
                                        <p:cTn id="43" dur="500" fill="hold"/>
                                        <p:tgtEl>
                                          <p:spTgt spid="19459">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945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9459">
                                            <p:txEl>
                                              <p:pRg st="7" end="7"/>
                                            </p:txEl>
                                          </p:spTgt>
                                        </p:tgtEl>
                                        <p:attrNameLst>
                                          <p:attrName>style.visibility</p:attrName>
                                        </p:attrNameLst>
                                      </p:cBhvr>
                                      <p:to>
                                        <p:strVal val="visible"/>
                                      </p:to>
                                    </p:set>
                                    <p:anim calcmode="lin" valueType="num">
                                      <p:cBhvr additive="base">
                                        <p:cTn id="49" dur="500" fill="hold"/>
                                        <p:tgtEl>
                                          <p:spTgt spid="19459">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945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anim calcmode="lin" valueType="num">
                                      <p:cBhvr additive="base">
                                        <p:cTn id="55" dur="500" fill="hold"/>
                                        <p:tgtEl>
                                          <p:spTgt spid="7"/>
                                        </p:tgtEl>
                                        <p:attrNameLst>
                                          <p:attrName>ppt_x</p:attrName>
                                        </p:attrNameLst>
                                      </p:cBhvr>
                                      <p:tavLst>
                                        <p:tav tm="0">
                                          <p:val>
                                            <p:strVal val="#ppt_x"/>
                                          </p:val>
                                        </p:tav>
                                        <p:tav tm="100000">
                                          <p:val>
                                            <p:strVal val="#ppt_x"/>
                                          </p:val>
                                        </p:tav>
                                      </p:tavLst>
                                    </p:anim>
                                    <p:anim calcmode="lin" valueType="num">
                                      <p:cBhvr additive="base">
                                        <p:cTn id="5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uiExpand="1" build="p"/>
      <p:bldP spid="6" grpId="0" animBg="1"/>
      <p:bldP spid="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pPr eaLnBrk="1" hangingPunct="1"/>
            <a:r>
              <a:rPr lang="en-US" altLang="zh-CN" smtClean="0"/>
              <a:t>Binary Exponentiation</a:t>
            </a:r>
          </a:p>
        </p:txBody>
      </p:sp>
      <p:sp>
        <p:nvSpPr>
          <p:cNvPr id="113667" name="Rectangle 3"/>
          <p:cNvSpPr>
            <a:spLocks noGrp="1" noChangeArrowheads="1"/>
          </p:cNvSpPr>
          <p:nvPr>
            <p:ph type="body" idx="1"/>
          </p:nvPr>
        </p:nvSpPr>
        <p:spPr>
          <a:xfrm>
            <a:off x="468313" y="1268413"/>
            <a:ext cx="8229600" cy="4530725"/>
          </a:xfrm>
        </p:spPr>
        <p:txBody>
          <a:bodyPr/>
          <a:lstStyle/>
          <a:p>
            <a:pPr eaLnBrk="1" hangingPunct="1"/>
            <a:endParaRPr lang="zh-CN" altLang="en-US" smtClean="0"/>
          </a:p>
        </p:txBody>
      </p:sp>
      <p:pic>
        <p:nvPicPr>
          <p:cNvPr id="113668" name="Picture 4" descr="6_5c"/>
          <p:cNvPicPr>
            <a:picLocks noChangeAspect="1" noChangeArrowheads="1"/>
          </p:cNvPicPr>
          <p:nvPr/>
        </p:nvPicPr>
        <p:blipFill>
          <a:blip r:embed="rId3" cstate="print"/>
          <a:srcRect/>
          <a:stretch>
            <a:fillRect/>
          </a:stretch>
        </p:blipFill>
        <p:spPr bwMode="auto">
          <a:xfrm>
            <a:off x="468313" y="1916113"/>
            <a:ext cx="8220075" cy="4286250"/>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70</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3668"/>
                                        </p:tgtEl>
                                        <p:attrNameLst>
                                          <p:attrName>style.visibility</p:attrName>
                                        </p:attrNameLst>
                                      </p:cBhvr>
                                      <p:to>
                                        <p:strVal val="visible"/>
                                      </p:to>
                                    </p:set>
                                    <p:anim calcmode="lin" valueType="num">
                                      <p:cBhvr additive="base">
                                        <p:cTn id="7" dur="500" fill="hold"/>
                                        <p:tgtEl>
                                          <p:spTgt spid="113668"/>
                                        </p:tgtEl>
                                        <p:attrNameLst>
                                          <p:attrName>ppt_x</p:attrName>
                                        </p:attrNameLst>
                                      </p:cBhvr>
                                      <p:tavLst>
                                        <p:tav tm="0">
                                          <p:val>
                                            <p:strVal val="#ppt_x"/>
                                          </p:val>
                                        </p:tav>
                                        <p:tav tm="100000">
                                          <p:val>
                                            <p:strVal val="#ppt_x"/>
                                          </p:val>
                                        </p:tav>
                                      </p:tavLst>
                                    </p:anim>
                                    <p:anim calcmode="lin" valueType="num">
                                      <p:cBhvr additive="base">
                                        <p:cTn id="8" dur="500" fill="hold"/>
                                        <p:tgtEl>
                                          <p:spTgt spid="1136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defRPr/>
            </a:pPr>
            <a:r>
              <a:rPr lang="zh-CN" altLang="en-US" dirty="0" smtClean="0"/>
              <a:t>例子</a:t>
            </a:r>
            <a:endParaRPr lang="zh-CN" altLang="en-US" dirty="0"/>
          </a:p>
        </p:txBody>
      </p:sp>
      <p:sp>
        <p:nvSpPr>
          <p:cNvPr id="3" name="Content Placeholder 2"/>
          <p:cNvSpPr>
            <a:spLocks noGrp="1"/>
          </p:cNvSpPr>
          <p:nvPr>
            <p:ph idx="1"/>
          </p:nvPr>
        </p:nvSpPr>
        <p:spPr/>
        <p:txBody>
          <a:bodyPr/>
          <a:lstStyle/>
          <a:p>
            <a:r>
              <a:rPr lang="zh-CN" altLang="en-US" sz="2400" dirty="0" smtClean="0"/>
              <a:t>快速求正整数次幂，当然不能直接死乘。举个例子：</a:t>
            </a:r>
          </a:p>
          <a:p>
            <a:pPr>
              <a:buFontTx/>
              <a:buNone/>
            </a:pPr>
            <a:r>
              <a:rPr lang="en-US" altLang="zh-CN" sz="2400" dirty="0" smtClean="0"/>
              <a:t>    3 ^ 999 = 3 * 3 * 3 * … * 3</a:t>
            </a:r>
          </a:p>
          <a:p>
            <a:pPr>
              <a:buFontTx/>
              <a:buNone/>
            </a:pPr>
            <a:r>
              <a:rPr lang="zh-CN" altLang="en-US" sz="2400" dirty="0" smtClean="0"/>
              <a:t>   直接乘要做</a:t>
            </a:r>
            <a:r>
              <a:rPr lang="en-US" altLang="zh-CN" sz="2400" dirty="0" smtClean="0"/>
              <a:t>998</a:t>
            </a:r>
            <a:r>
              <a:rPr lang="zh-CN" altLang="en-US" sz="2400" dirty="0" smtClean="0"/>
              <a:t>次乘法。</a:t>
            </a:r>
          </a:p>
          <a:p>
            <a:endParaRPr lang="en-US" altLang="zh-CN" sz="2400" dirty="0" smtClean="0"/>
          </a:p>
          <a:p>
            <a:r>
              <a:rPr lang="en-US" altLang="zh-CN" sz="2400" dirty="0" smtClean="0"/>
              <a:t>3 ^ 2 = 3 * 3</a:t>
            </a:r>
            <a:br>
              <a:rPr lang="en-US" altLang="zh-CN" sz="2400" dirty="0" smtClean="0"/>
            </a:br>
            <a:r>
              <a:rPr lang="en-US" altLang="zh-CN" sz="2400" dirty="0" smtClean="0"/>
              <a:t>3 ^ 4 = (3 ^ 2) * (3 ^ 2)</a:t>
            </a:r>
            <a:br>
              <a:rPr lang="en-US" altLang="zh-CN" sz="2400" dirty="0" smtClean="0"/>
            </a:br>
            <a:r>
              <a:rPr lang="en-US" altLang="zh-CN" sz="2400" dirty="0" smtClean="0"/>
              <a:t>3 ^ 8 = (3 ^ 4) * (3 ^ 4)</a:t>
            </a:r>
            <a:br>
              <a:rPr lang="en-US" altLang="zh-CN" sz="2400" dirty="0" smtClean="0"/>
            </a:br>
            <a:r>
              <a:rPr lang="en-US" altLang="zh-CN" sz="2400" dirty="0" smtClean="0"/>
              <a:t>3 ^ 16 = (3 ^ 8) * (3 ^ 8)</a:t>
            </a:r>
            <a:br>
              <a:rPr lang="en-US" altLang="zh-CN" sz="2400" dirty="0" smtClean="0"/>
            </a:br>
            <a:r>
              <a:rPr lang="en-US" altLang="zh-CN" sz="2400" dirty="0" smtClean="0"/>
              <a:t>3 ^ 32 = (3 ^ 16) * (3 ^ 16)</a:t>
            </a:r>
            <a:br>
              <a:rPr lang="en-US" altLang="zh-CN" sz="2400" dirty="0" smtClean="0"/>
            </a:br>
            <a:r>
              <a:rPr lang="en-US" altLang="zh-CN" sz="2400" dirty="0" smtClean="0"/>
              <a:t>3 ^ 64 = (3 ^ 32) * (3 ^ 32)</a:t>
            </a:r>
            <a:br>
              <a:rPr lang="en-US" altLang="zh-CN" sz="2400" dirty="0" smtClean="0"/>
            </a:br>
            <a:r>
              <a:rPr lang="en-US" altLang="zh-CN" sz="2400" dirty="0" smtClean="0"/>
              <a:t>3 ^ 128 = (3 ^ 64) * (3 ^ 64)</a:t>
            </a:r>
            <a:br>
              <a:rPr lang="en-US" altLang="zh-CN" sz="2400" dirty="0" smtClean="0"/>
            </a:br>
            <a:r>
              <a:rPr lang="en-US" altLang="zh-CN" sz="2400" dirty="0" smtClean="0"/>
              <a:t>3 ^ 256 = (3 ^ 128) * (3 ^ 128)</a:t>
            </a:r>
            <a:br>
              <a:rPr lang="en-US" altLang="zh-CN" sz="2400" dirty="0" smtClean="0"/>
            </a:br>
            <a:r>
              <a:rPr lang="en-US" altLang="zh-CN" sz="2400" dirty="0" smtClean="0"/>
              <a:t>3 ^ 512 = (3 ^ 256) * (3 ^ 256)</a:t>
            </a:r>
            <a:endParaRPr lang="zh-CN" altLang="en-US" sz="2400" dirty="0" smtClean="0"/>
          </a:p>
        </p:txBody>
      </p:sp>
      <p:sp>
        <p:nvSpPr>
          <p:cNvPr id="77828" name="Slide Number Placeholder 3"/>
          <p:cNvSpPr>
            <a:spLocks noGrp="1"/>
          </p:cNvSpPr>
          <p:nvPr>
            <p:ph type="sldNum" sz="quarter" idx="10"/>
          </p:nvPr>
        </p:nvSpPr>
        <p:spPr>
          <a:xfrm>
            <a:off x="8191500" y="630932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100" dirty="0" smtClean="0"/>
              <a:t>Chapter 6-</a:t>
            </a:r>
            <a:fld id="{CAB7C950-0EB5-4700-8D8F-959D85C1B9D5}" type="slidenum">
              <a:rPr lang="zh-CN" altLang="en-US" sz="1100" smtClean="0"/>
              <a:pPr eaLnBrk="1" hangingPunct="1"/>
              <a:t>71</a:t>
            </a:fld>
            <a:endParaRPr lang="en-US" altLang="zh-CN" sz="1100" dirty="0"/>
          </a:p>
        </p:txBody>
      </p:sp>
    </p:spTree>
    <p:extLst>
      <p:ext uri="{BB962C8B-B14F-4D97-AF65-F5344CB8AC3E}">
        <p14:creationId xmlns:p14="http://schemas.microsoft.com/office/powerpoint/2010/main" val="22613554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defRPr/>
            </a:pPr>
            <a:r>
              <a:rPr lang="zh-CN" altLang="en-US" dirty="0" smtClean="0"/>
              <a:t>例子</a:t>
            </a:r>
            <a:endParaRPr lang="zh-CN" altLang="en-US" dirty="0"/>
          </a:p>
        </p:txBody>
      </p:sp>
      <p:sp>
        <p:nvSpPr>
          <p:cNvPr id="78851" name="Content Placeholder 2"/>
          <p:cNvSpPr>
            <a:spLocks noGrp="1"/>
          </p:cNvSpPr>
          <p:nvPr>
            <p:ph idx="1"/>
          </p:nvPr>
        </p:nvSpPr>
        <p:spPr>
          <a:xfrm>
            <a:off x="504825" y="1143000"/>
            <a:ext cx="8099425" cy="5022850"/>
          </a:xfrm>
        </p:spPr>
        <p:txBody>
          <a:bodyPr/>
          <a:lstStyle/>
          <a:p>
            <a:r>
              <a:rPr lang="zh-CN" altLang="en-US" sz="2400" dirty="0" smtClean="0"/>
              <a:t>再相乘：</a:t>
            </a:r>
          </a:p>
          <a:p>
            <a:r>
              <a:rPr lang="en-US" altLang="zh-CN" sz="2400" dirty="0" smtClean="0"/>
              <a:t>3 ^ 999</a:t>
            </a:r>
            <a:br>
              <a:rPr lang="en-US" altLang="zh-CN" sz="2400" dirty="0" smtClean="0"/>
            </a:br>
            <a:r>
              <a:rPr lang="en-US" altLang="zh-CN" sz="2400" dirty="0" smtClean="0"/>
              <a:t>= 3 ^ (512 + 256 + 128 + 64 + 32 + 4 + 2 + 1)</a:t>
            </a:r>
            <a:br>
              <a:rPr lang="en-US" altLang="zh-CN" sz="2400" dirty="0" smtClean="0"/>
            </a:br>
            <a:r>
              <a:rPr lang="en-US" altLang="zh-CN" sz="2400" dirty="0" smtClean="0"/>
              <a:t>= (3 ^ 512) * (3 ^ 256) * (3 ^ 128) * (3 ^ 64) * (3 ^ 32) * (3 ^ 4) * (3 ^ 2) * 3</a:t>
            </a:r>
          </a:p>
          <a:p>
            <a:pPr>
              <a:buFontTx/>
              <a:buNone/>
            </a:pPr>
            <a:endParaRPr lang="en-US" altLang="zh-CN" sz="2400" dirty="0" smtClean="0"/>
          </a:p>
          <a:p>
            <a:r>
              <a:rPr lang="zh-CN" altLang="en-US" sz="2400" dirty="0" smtClean="0"/>
              <a:t>这样只要做</a:t>
            </a:r>
            <a:r>
              <a:rPr lang="en-US" altLang="zh-CN" sz="2400" dirty="0" smtClean="0"/>
              <a:t>16</a:t>
            </a:r>
            <a:r>
              <a:rPr lang="zh-CN" altLang="en-US" sz="2400" dirty="0" smtClean="0"/>
              <a:t>次乘法。即使加上一些辅助的存储和运算，也比直接乘高效得多（尤其如果这里底数是成百上千位的大数字的话）</a:t>
            </a:r>
            <a:endParaRPr lang="en-US" altLang="zh-CN" sz="2400" dirty="0" smtClean="0"/>
          </a:p>
          <a:p>
            <a:endParaRPr lang="zh-CN" altLang="en-US" sz="2400" dirty="0" smtClean="0"/>
          </a:p>
          <a:p>
            <a:r>
              <a:rPr lang="zh-CN" altLang="en-US" sz="2400" dirty="0" smtClean="0"/>
              <a:t>把</a:t>
            </a:r>
            <a:r>
              <a:rPr lang="en-US" altLang="zh-CN" sz="2400" dirty="0" smtClean="0"/>
              <a:t>999</a:t>
            </a:r>
            <a:r>
              <a:rPr lang="zh-CN" altLang="en-US" sz="2400" dirty="0" smtClean="0"/>
              <a:t>转为</a:t>
            </a:r>
            <a:r>
              <a:rPr lang="en-US" altLang="zh-CN" sz="2400" dirty="0" smtClean="0"/>
              <a:t>2</a:t>
            </a:r>
            <a:r>
              <a:rPr lang="zh-CN" altLang="en-US" sz="2400" dirty="0" smtClean="0"/>
              <a:t>进制数：</a:t>
            </a:r>
            <a:r>
              <a:rPr lang="en-US" altLang="zh-CN" sz="2400" dirty="0" smtClean="0"/>
              <a:t>1111100111</a:t>
            </a:r>
            <a:r>
              <a:rPr lang="zh-CN" altLang="en-US" sz="2400" dirty="0" smtClean="0"/>
              <a:t>，其各位就是要乘</a:t>
            </a:r>
            <a:r>
              <a:rPr lang="zh-CN" altLang="en-US" sz="2400" smtClean="0"/>
              <a:t>的数</a:t>
            </a:r>
            <a:endParaRPr lang="zh-CN" altLang="en-US" sz="2400" dirty="0" smtClean="0"/>
          </a:p>
          <a:p>
            <a:endParaRPr lang="zh-CN" altLang="en-US" sz="2400" dirty="0" smtClean="0"/>
          </a:p>
        </p:txBody>
      </p:sp>
      <p:sp>
        <p:nvSpPr>
          <p:cNvPr id="78852" name="Slide Number Placeholder 3"/>
          <p:cNvSpPr>
            <a:spLocks noGrp="1"/>
          </p:cNvSpPr>
          <p:nvPr>
            <p:ph type="sldNum" sz="quarter" idx="10"/>
          </p:nvPr>
        </p:nvSpPr>
        <p:spPr>
          <a:xfrm>
            <a:off x="8100392" y="6316305"/>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100" dirty="0" smtClean="0"/>
              <a:t>Chapter 6-</a:t>
            </a:r>
            <a:fld id="{1C2C9357-F96C-47F4-8D39-9212A82992F1}" type="slidenum">
              <a:rPr lang="zh-CN" altLang="en-US" sz="1100" smtClean="0"/>
              <a:pPr eaLnBrk="1" hangingPunct="1"/>
              <a:t>72</a:t>
            </a:fld>
            <a:endParaRPr lang="en-US" altLang="zh-CN" sz="1100" dirty="0"/>
          </a:p>
        </p:txBody>
      </p:sp>
    </p:spTree>
    <p:extLst>
      <p:ext uri="{BB962C8B-B14F-4D97-AF65-F5344CB8AC3E}">
        <p14:creationId xmlns:p14="http://schemas.microsoft.com/office/powerpoint/2010/main" val="369165454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ltLang="zh-CN" smtClean="0">
                <a:ea typeface="宋体" charset="-122"/>
              </a:rPr>
              <a:t>Problem Reduction</a:t>
            </a:r>
          </a:p>
        </p:txBody>
      </p:sp>
      <p:sp>
        <p:nvSpPr>
          <p:cNvPr id="115715" name="Rectangle 3"/>
          <p:cNvSpPr>
            <a:spLocks noGrp="1" noChangeArrowheads="1"/>
          </p:cNvSpPr>
          <p:nvPr>
            <p:ph type="body" idx="1"/>
          </p:nvPr>
        </p:nvSpPr>
        <p:spPr/>
        <p:txBody>
          <a:bodyPr/>
          <a:lstStyle/>
          <a:p>
            <a:pPr>
              <a:buFont typeface="Monotype Sorts"/>
              <a:buNone/>
            </a:pPr>
            <a:r>
              <a:rPr lang="en-US" altLang="zh-CN" sz="2800" dirty="0" smtClean="0"/>
              <a:t>This variation of transform-and-conquer solves a problem by a transforming it into different problem for which an algorithm is already available.</a:t>
            </a:r>
          </a:p>
          <a:p>
            <a:pPr>
              <a:buFont typeface="Monotype Sorts"/>
              <a:buNone/>
            </a:pPr>
            <a:endParaRPr lang="en-US" altLang="zh-CN" sz="2800" dirty="0" smtClean="0"/>
          </a:p>
          <a:p>
            <a:pPr>
              <a:buFont typeface="Monotype Sorts"/>
              <a:buNone/>
            </a:pPr>
            <a:r>
              <a:rPr lang="en-US" altLang="zh-CN" sz="2800" dirty="0" smtClean="0"/>
              <a:t>To be of practical value, the combined time of the transformation and solving the other problem should be smaller than solving the problem as given by another method. </a:t>
            </a:r>
            <a:br>
              <a:rPr lang="en-US" altLang="zh-CN" sz="2800" dirty="0" smtClean="0"/>
            </a:br>
            <a:endParaRPr lang="en-US" altLang="zh-CN" sz="2800" dirty="0" smtClean="0"/>
          </a:p>
          <a:p>
            <a:pPr>
              <a:buFont typeface="Monotype Sorts"/>
              <a:buNone/>
            </a:pPr>
            <a:endParaRPr lang="en-US" altLang="zh-CN" sz="2800" dirty="0" smtClean="0"/>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73</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5715">
                                            <p:txEl>
                                              <p:pRg st="0" end="0"/>
                                            </p:txEl>
                                          </p:spTgt>
                                        </p:tgtEl>
                                        <p:attrNameLst>
                                          <p:attrName>style.visibility</p:attrName>
                                        </p:attrNameLst>
                                      </p:cBhvr>
                                      <p:to>
                                        <p:strVal val="visible"/>
                                      </p:to>
                                    </p:set>
                                    <p:anim calcmode="lin" valueType="num">
                                      <p:cBhvr additive="base">
                                        <p:cTn id="7" dur="500" fill="hold"/>
                                        <p:tgtEl>
                                          <p:spTgt spid="1157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57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5715">
                                            <p:txEl>
                                              <p:pRg st="2" end="2"/>
                                            </p:txEl>
                                          </p:spTgt>
                                        </p:tgtEl>
                                        <p:attrNameLst>
                                          <p:attrName>style.visibility</p:attrName>
                                        </p:attrNameLst>
                                      </p:cBhvr>
                                      <p:to>
                                        <p:strVal val="visible"/>
                                      </p:to>
                                    </p:set>
                                    <p:anim calcmode="lin" valueType="num">
                                      <p:cBhvr additive="base">
                                        <p:cTn id="13" dur="500" fill="hold"/>
                                        <p:tgtEl>
                                          <p:spTgt spid="11571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571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ltLang="zh-CN" smtClean="0">
                <a:ea typeface="宋体" charset="-122"/>
              </a:rPr>
              <a:t>Problem Reduction</a:t>
            </a:r>
          </a:p>
        </p:txBody>
      </p:sp>
      <p:pic>
        <p:nvPicPr>
          <p:cNvPr id="7170" name="Picture 2"/>
          <p:cNvPicPr>
            <a:picLocks noChangeAspect="1" noChangeArrowheads="1"/>
          </p:cNvPicPr>
          <p:nvPr/>
        </p:nvPicPr>
        <p:blipFill>
          <a:blip r:embed="rId3" cstate="print"/>
          <a:srcRect/>
          <a:stretch>
            <a:fillRect/>
          </a:stretch>
        </p:blipFill>
        <p:spPr bwMode="auto">
          <a:xfrm>
            <a:off x="1585913" y="1443038"/>
            <a:ext cx="5972175" cy="3971925"/>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74</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ppt_x"/>
                                          </p:val>
                                        </p:tav>
                                        <p:tav tm="100000">
                                          <p:val>
                                            <p:strVal val="#ppt_x"/>
                                          </p:val>
                                        </p:tav>
                                      </p:tavLst>
                                    </p:anim>
                                    <p:anim calcmode="lin" valueType="num">
                                      <p:cBhvr additive="base">
                                        <p:cTn id="8"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a:xfrm>
            <a:off x="-5226" y="332656"/>
            <a:ext cx="8305800" cy="685800"/>
          </a:xfrm>
        </p:spPr>
        <p:txBody>
          <a:bodyPr/>
          <a:lstStyle/>
          <a:p>
            <a:r>
              <a:rPr lang="en-US" altLang="zh-CN" sz="3200" dirty="0" smtClean="0">
                <a:ea typeface="宋体" charset="-122"/>
              </a:rPr>
              <a:t>Examples of Solving Problems by Reduction</a:t>
            </a:r>
          </a:p>
        </p:txBody>
      </p:sp>
      <p:sp>
        <p:nvSpPr>
          <p:cNvPr id="117763" name="Rectangle 3"/>
          <p:cNvSpPr>
            <a:spLocks noGrp="1" noChangeArrowheads="1"/>
          </p:cNvSpPr>
          <p:nvPr>
            <p:ph type="body" idx="1"/>
          </p:nvPr>
        </p:nvSpPr>
        <p:spPr/>
        <p:txBody>
          <a:bodyPr/>
          <a:lstStyle/>
          <a:p>
            <a:pPr marL="342900" lvl="1" indent="-342900">
              <a:buFont typeface="Wingdings" pitchFamily="2" charset="2"/>
              <a:buChar char="l"/>
            </a:pPr>
            <a:r>
              <a:rPr lang="en-US" altLang="zh-CN" sz="2400" dirty="0" smtClean="0"/>
              <a:t>computing lcm(</a:t>
            </a:r>
            <a:r>
              <a:rPr lang="en-US" altLang="zh-CN" sz="2400" i="1" dirty="0" smtClean="0"/>
              <a:t>m</a:t>
            </a:r>
            <a:r>
              <a:rPr lang="en-US" altLang="zh-CN" sz="2400" dirty="0" smtClean="0"/>
              <a:t>, </a:t>
            </a:r>
            <a:r>
              <a:rPr lang="en-US" altLang="zh-CN" sz="2400" i="1" dirty="0" smtClean="0"/>
              <a:t>n</a:t>
            </a:r>
            <a:r>
              <a:rPr lang="en-US" altLang="zh-CN" sz="2400" dirty="0" smtClean="0"/>
              <a:t>) via computing </a:t>
            </a:r>
            <a:r>
              <a:rPr lang="en-US" altLang="zh-CN" sz="2400" dirty="0" err="1" smtClean="0"/>
              <a:t>gcd</a:t>
            </a:r>
            <a:r>
              <a:rPr lang="en-US" altLang="zh-CN" sz="2400" dirty="0" smtClean="0"/>
              <a:t>(</a:t>
            </a:r>
            <a:r>
              <a:rPr lang="en-US" altLang="zh-CN" sz="2400" i="1" dirty="0" smtClean="0"/>
              <a:t>m, n</a:t>
            </a:r>
            <a:r>
              <a:rPr lang="en-US" altLang="zh-CN" sz="2400" dirty="0" smtClean="0"/>
              <a:t>)</a:t>
            </a:r>
          </a:p>
          <a:p>
            <a:pPr marL="742950" lvl="2" indent="-342900">
              <a:buFont typeface="Wingdings" panose="05000000000000000000" pitchFamily="2" charset="2"/>
              <a:buChar char="Ø"/>
            </a:pPr>
            <a:r>
              <a:rPr lang="en-US" altLang="zh-CN" b="1" dirty="0" smtClean="0">
                <a:solidFill>
                  <a:srgbClr val="FF3300"/>
                </a:solidFill>
              </a:rPr>
              <a:t>lcm(</a:t>
            </a:r>
            <a:r>
              <a:rPr lang="en-US" altLang="zh-CN" b="1" dirty="0" err="1" smtClean="0">
                <a:solidFill>
                  <a:srgbClr val="FF3300"/>
                </a:solidFill>
              </a:rPr>
              <a:t>m,n</a:t>
            </a:r>
            <a:r>
              <a:rPr lang="en-US" altLang="zh-CN" b="1" dirty="0" smtClean="0">
                <a:solidFill>
                  <a:srgbClr val="FF3300"/>
                </a:solidFill>
              </a:rPr>
              <a:t>)=(</a:t>
            </a:r>
            <a:r>
              <a:rPr lang="en-US" altLang="zh-CN" b="1" dirty="0" err="1" smtClean="0">
                <a:solidFill>
                  <a:srgbClr val="FF3300"/>
                </a:solidFill>
              </a:rPr>
              <a:t>m×n</a:t>
            </a:r>
            <a:r>
              <a:rPr lang="en-US" altLang="zh-CN" b="1" dirty="0" smtClean="0">
                <a:solidFill>
                  <a:srgbClr val="FF3300"/>
                </a:solidFill>
              </a:rPr>
              <a:t>)/</a:t>
            </a:r>
            <a:r>
              <a:rPr lang="en-US" altLang="zh-CN" b="1" dirty="0" err="1" smtClean="0">
                <a:solidFill>
                  <a:srgbClr val="FF3300"/>
                </a:solidFill>
              </a:rPr>
              <a:t>gcd</a:t>
            </a:r>
            <a:r>
              <a:rPr lang="en-US" altLang="zh-CN" b="1" dirty="0" smtClean="0">
                <a:solidFill>
                  <a:srgbClr val="FF3300"/>
                </a:solidFill>
              </a:rPr>
              <a:t>(</a:t>
            </a:r>
            <a:r>
              <a:rPr lang="en-US" altLang="zh-CN" b="1" dirty="0" err="1" smtClean="0">
                <a:solidFill>
                  <a:srgbClr val="FF3300"/>
                </a:solidFill>
              </a:rPr>
              <a:t>m,n</a:t>
            </a:r>
            <a:r>
              <a:rPr lang="en-US" altLang="zh-CN" b="1" dirty="0" smtClean="0">
                <a:solidFill>
                  <a:srgbClr val="FF3300"/>
                </a:solidFill>
              </a:rPr>
              <a:t>)</a:t>
            </a:r>
          </a:p>
          <a:p>
            <a:r>
              <a:rPr lang="en-US" altLang="zh-CN" sz="2400" dirty="0" smtClean="0"/>
              <a:t>counting number of paths of length </a:t>
            </a:r>
            <a:r>
              <a:rPr lang="en-US" altLang="zh-CN" sz="2400" i="1" dirty="0" smtClean="0"/>
              <a:t>n </a:t>
            </a:r>
            <a:r>
              <a:rPr lang="en-US" altLang="zh-CN" sz="2400" dirty="0" smtClean="0"/>
              <a:t>in a graph by raising the graph’s adjacency matrix to the </a:t>
            </a:r>
            <a:r>
              <a:rPr lang="en-US" altLang="zh-CN" sz="2400" i="1" dirty="0" smtClean="0"/>
              <a:t>n-</a:t>
            </a:r>
            <a:r>
              <a:rPr lang="en-US" altLang="zh-CN" sz="2400" dirty="0" err="1" smtClean="0"/>
              <a:t>th</a:t>
            </a:r>
            <a:r>
              <a:rPr lang="en-US" altLang="zh-CN" sz="2400" dirty="0" smtClean="0"/>
              <a:t> power</a:t>
            </a:r>
          </a:p>
          <a:p>
            <a:endParaRPr lang="en-US" altLang="zh-CN" sz="2400" dirty="0" smtClean="0"/>
          </a:p>
          <a:p>
            <a:r>
              <a:rPr lang="en-US" altLang="zh-CN" sz="2400" dirty="0" smtClean="0"/>
              <a:t/>
            </a:r>
            <a:br>
              <a:rPr lang="en-US" altLang="zh-CN" sz="2400" dirty="0" smtClean="0"/>
            </a:br>
            <a:endParaRPr lang="en-US" altLang="zh-CN" sz="2400" dirty="0" smtClean="0"/>
          </a:p>
          <a:p>
            <a:endParaRPr lang="en-US" altLang="zh-CN" sz="2400" dirty="0" smtClean="0"/>
          </a:p>
          <a:p>
            <a:endParaRPr lang="en-US" altLang="zh-CN" sz="2400" dirty="0" smtClean="0"/>
          </a:p>
          <a:p>
            <a:endParaRPr lang="en-US" altLang="zh-CN" sz="2400" dirty="0" smtClean="0"/>
          </a:p>
          <a:p>
            <a:r>
              <a:rPr lang="en-US" altLang="zh-CN" sz="2400" dirty="0" smtClean="0"/>
              <a:t/>
            </a:r>
            <a:br>
              <a:rPr lang="en-US" altLang="zh-CN" sz="2400" dirty="0" smtClean="0"/>
            </a:br>
            <a:endParaRPr lang="en-US" altLang="zh-CN" sz="2400" dirty="0" smtClean="0"/>
          </a:p>
          <a:p>
            <a:pPr>
              <a:buFont typeface="Monotype Sorts"/>
              <a:buNone/>
            </a:pPr>
            <a:endParaRPr lang="en-US" altLang="zh-CN" sz="2400" dirty="0" smtClean="0"/>
          </a:p>
        </p:txBody>
      </p:sp>
      <p:pic>
        <p:nvPicPr>
          <p:cNvPr id="117764" name="Picture 4" descr="fig06_16"/>
          <p:cNvPicPr>
            <a:picLocks noChangeAspect="1" noChangeArrowheads="1"/>
          </p:cNvPicPr>
          <p:nvPr/>
        </p:nvPicPr>
        <p:blipFill>
          <a:blip r:embed="rId3" cstate="print"/>
          <a:srcRect/>
          <a:stretch>
            <a:fillRect/>
          </a:stretch>
        </p:blipFill>
        <p:spPr bwMode="auto">
          <a:xfrm>
            <a:off x="684213" y="3213100"/>
            <a:ext cx="7937500" cy="2022475"/>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75</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anim calcmode="lin" valueType="num">
                                      <p:cBhvr additive="base">
                                        <p:cTn id="7" dur="500" fill="hold"/>
                                        <p:tgtEl>
                                          <p:spTgt spid="11776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776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7763">
                                            <p:txEl>
                                              <p:pRg st="1" end="1"/>
                                            </p:txEl>
                                          </p:spTgt>
                                        </p:tgtEl>
                                        <p:attrNameLst>
                                          <p:attrName>style.visibility</p:attrName>
                                        </p:attrNameLst>
                                      </p:cBhvr>
                                      <p:to>
                                        <p:strVal val="visible"/>
                                      </p:to>
                                    </p:set>
                                    <p:anim calcmode="lin" valueType="num">
                                      <p:cBhvr additive="base">
                                        <p:cTn id="13" dur="500" fill="hold"/>
                                        <p:tgtEl>
                                          <p:spTgt spid="11776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776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7763">
                                            <p:txEl>
                                              <p:pRg st="2" end="2"/>
                                            </p:txEl>
                                          </p:spTgt>
                                        </p:tgtEl>
                                        <p:attrNameLst>
                                          <p:attrName>style.visibility</p:attrName>
                                        </p:attrNameLst>
                                      </p:cBhvr>
                                      <p:to>
                                        <p:strVal val="visible"/>
                                      </p:to>
                                    </p:set>
                                    <p:anim calcmode="lin" valueType="num">
                                      <p:cBhvr additive="base">
                                        <p:cTn id="19" dur="500" fill="hold"/>
                                        <p:tgtEl>
                                          <p:spTgt spid="11776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776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7764"/>
                                        </p:tgtEl>
                                        <p:attrNameLst>
                                          <p:attrName>style.visibility</p:attrName>
                                        </p:attrNameLst>
                                      </p:cBhvr>
                                      <p:to>
                                        <p:strVal val="visible"/>
                                      </p:to>
                                    </p:set>
                                    <p:anim calcmode="lin" valueType="num">
                                      <p:cBhvr additive="base">
                                        <p:cTn id="25" dur="500" fill="hold"/>
                                        <p:tgtEl>
                                          <p:spTgt spid="117764"/>
                                        </p:tgtEl>
                                        <p:attrNameLst>
                                          <p:attrName>ppt_x</p:attrName>
                                        </p:attrNameLst>
                                      </p:cBhvr>
                                      <p:tavLst>
                                        <p:tav tm="0">
                                          <p:val>
                                            <p:strVal val="#ppt_x"/>
                                          </p:val>
                                        </p:tav>
                                        <p:tav tm="100000">
                                          <p:val>
                                            <p:strVal val="#ppt_x"/>
                                          </p:val>
                                        </p:tav>
                                      </p:tavLst>
                                    </p:anim>
                                    <p:anim calcmode="lin" valueType="num">
                                      <p:cBhvr additive="base">
                                        <p:cTn id="26" dur="500" fill="hold"/>
                                        <p:tgtEl>
                                          <p:spTgt spid="1177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Rectangle 2"/>
          <p:cNvSpPr>
            <a:spLocks noGrp="1" noChangeArrowheads="1"/>
          </p:cNvSpPr>
          <p:nvPr>
            <p:ph type="title"/>
          </p:nvPr>
        </p:nvSpPr>
        <p:spPr/>
        <p:txBody>
          <a:bodyPr/>
          <a:lstStyle/>
          <a:p>
            <a:r>
              <a:rPr lang="zh-CN" altLang="en-US" sz="4000" dirty="0" smtClean="0"/>
              <a:t>计算</a:t>
            </a:r>
            <a:r>
              <a:rPr lang="zh-CN" altLang="en-US" sz="4000" dirty="0"/>
              <a:t>图中的路径数</a:t>
            </a:r>
          </a:p>
        </p:txBody>
      </p:sp>
      <p:sp>
        <p:nvSpPr>
          <p:cNvPr id="536579" name="Rectangle 3"/>
          <p:cNvSpPr>
            <a:spLocks noGrp="1" noChangeArrowheads="1"/>
          </p:cNvSpPr>
          <p:nvPr>
            <p:ph type="body" idx="1"/>
          </p:nvPr>
        </p:nvSpPr>
        <p:spPr>
          <a:xfrm>
            <a:off x="179388" y="1196975"/>
            <a:ext cx="8229600" cy="4391025"/>
          </a:xfrm>
        </p:spPr>
        <p:txBody>
          <a:bodyPr/>
          <a:lstStyle/>
          <a:p>
            <a:pPr>
              <a:buFontTx/>
              <a:buNone/>
            </a:pPr>
            <a:r>
              <a:rPr lang="zh-CN" altLang="en-US" sz="2800" dirty="0">
                <a:solidFill>
                  <a:srgbClr val="FF0066"/>
                </a:solidFill>
              </a:rPr>
              <a:t>原问题：</a:t>
            </a:r>
          </a:p>
          <a:p>
            <a:pPr>
              <a:buFontTx/>
              <a:buNone/>
            </a:pPr>
            <a:r>
              <a:rPr lang="zh-CN" altLang="en-US" sz="2800" dirty="0"/>
              <a:t> 计算图中两个顶点之间的路径数量</a:t>
            </a:r>
          </a:p>
          <a:p>
            <a:pPr>
              <a:buFontTx/>
              <a:buNone/>
            </a:pPr>
            <a:r>
              <a:rPr lang="zh-CN" altLang="en-US" sz="2800" dirty="0">
                <a:solidFill>
                  <a:srgbClr val="FF0066"/>
                </a:solidFill>
              </a:rPr>
              <a:t>问题化简：</a:t>
            </a:r>
          </a:p>
          <a:p>
            <a:pPr>
              <a:buFontTx/>
              <a:buNone/>
            </a:pPr>
            <a:r>
              <a:rPr lang="zh-CN" altLang="en-US" sz="2800" dirty="0"/>
              <a:t>  可利用邻接矩阵，可以证明：</a:t>
            </a:r>
          </a:p>
          <a:p>
            <a:pPr>
              <a:buFontTx/>
              <a:buNone/>
            </a:pPr>
            <a:r>
              <a:rPr lang="zh-CN" altLang="en-US" sz="2800" dirty="0"/>
              <a:t>  </a:t>
            </a:r>
            <a:r>
              <a:rPr lang="zh-CN" altLang="en-US" sz="2800" dirty="0">
                <a:solidFill>
                  <a:srgbClr val="00B050"/>
                </a:solidFill>
              </a:rPr>
              <a:t>图</a:t>
            </a:r>
            <a:r>
              <a:rPr lang="en-US" altLang="zh-CN" sz="2800" dirty="0">
                <a:solidFill>
                  <a:srgbClr val="00B050"/>
                </a:solidFill>
              </a:rPr>
              <a:t>G</a:t>
            </a:r>
            <a:r>
              <a:rPr lang="zh-CN" altLang="en-US" sz="2800" dirty="0">
                <a:solidFill>
                  <a:srgbClr val="00B050"/>
                </a:solidFill>
              </a:rPr>
              <a:t>中顶点</a:t>
            </a:r>
            <a:r>
              <a:rPr lang="en-US" altLang="zh-CN" sz="2800" dirty="0">
                <a:solidFill>
                  <a:srgbClr val="00B050"/>
                </a:solidFill>
              </a:rPr>
              <a:t>v</a:t>
            </a:r>
            <a:r>
              <a:rPr lang="en-US" altLang="zh-CN" sz="2800" baseline="-25000" dirty="0">
                <a:solidFill>
                  <a:srgbClr val="00B050"/>
                </a:solidFill>
              </a:rPr>
              <a:t>i</a:t>
            </a:r>
            <a:r>
              <a:rPr lang="zh-CN" altLang="en-US" sz="2800" dirty="0">
                <a:solidFill>
                  <a:srgbClr val="00B050"/>
                </a:solidFill>
              </a:rPr>
              <a:t>到顶点</a:t>
            </a:r>
            <a:r>
              <a:rPr lang="en-US" altLang="zh-CN" sz="2800" dirty="0" err="1">
                <a:solidFill>
                  <a:srgbClr val="00B050"/>
                </a:solidFill>
              </a:rPr>
              <a:t>v</a:t>
            </a:r>
            <a:r>
              <a:rPr lang="en-US" altLang="zh-CN" sz="2800" baseline="-25000" dirty="0" err="1">
                <a:solidFill>
                  <a:srgbClr val="00B050"/>
                </a:solidFill>
              </a:rPr>
              <a:t>j</a:t>
            </a:r>
            <a:r>
              <a:rPr lang="zh-CN" altLang="en-US" sz="2800" dirty="0">
                <a:solidFill>
                  <a:srgbClr val="00B050"/>
                </a:solidFill>
              </a:rPr>
              <a:t>之间长度为</a:t>
            </a:r>
            <a:r>
              <a:rPr lang="en-US" altLang="zh-CN" sz="2800" dirty="0">
                <a:solidFill>
                  <a:srgbClr val="00B050"/>
                </a:solidFill>
              </a:rPr>
              <a:t>k</a:t>
            </a:r>
            <a:r>
              <a:rPr lang="zh-CN" altLang="en-US" sz="2800" dirty="0">
                <a:solidFill>
                  <a:srgbClr val="00B050"/>
                </a:solidFill>
              </a:rPr>
              <a:t>的路径数量等于</a:t>
            </a:r>
            <a:r>
              <a:rPr lang="en-US" altLang="zh-CN" sz="2800" dirty="0">
                <a:solidFill>
                  <a:srgbClr val="00B050"/>
                </a:solidFill>
              </a:rPr>
              <a:t>A</a:t>
            </a:r>
            <a:r>
              <a:rPr lang="en-US" altLang="zh-CN" sz="2800" baseline="30000" dirty="0">
                <a:solidFill>
                  <a:srgbClr val="00B050"/>
                </a:solidFill>
              </a:rPr>
              <a:t>K</a:t>
            </a:r>
            <a:r>
              <a:rPr lang="zh-CN" altLang="en-US" sz="2800" dirty="0">
                <a:solidFill>
                  <a:srgbClr val="00B050"/>
                </a:solidFill>
              </a:rPr>
              <a:t>的第</a:t>
            </a:r>
            <a:r>
              <a:rPr lang="en-US" altLang="zh-CN" sz="2800" dirty="0">
                <a:solidFill>
                  <a:srgbClr val="00B050"/>
                </a:solidFill>
              </a:rPr>
              <a:t>(</a:t>
            </a:r>
            <a:r>
              <a:rPr lang="en-US" altLang="zh-CN" sz="2800" dirty="0" err="1">
                <a:solidFill>
                  <a:srgbClr val="00B050"/>
                </a:solidFill>
              </a:rPr>
              <a:t>i,j</a:t>
            </a:r>
            <a:r>
              <a:rPr lang="en-US" altLang="zh-CN" sz="2800" dirty="0">
                <a:solidFill>
                  <a:srgbClr val="00B050"/>
                </a:solidFill>
              </a:rPr>
              <a:t>)</a:t>
            </a:r>
            <a:r>
              <a:rPr lang="zh-CN" altLang="en-US" sz="2800" dirty="0">
                <a:solidFill>
                  <a:srgbClr val="00B050"/>
                </a:solidFill>
              </a:rPr>
              <a:t>个元素，其中</a:t>
            </a:r>
            <a:r>
              <a:rPr lang="en-US" altLang="zh-CN" sz="2800" dirty="0">
                <a:solidFill>
                  <a:srgbClr val="00B050"/>
                </a:solidFill>
              </a:rPr>
              <a:t>A</a:t>
            </a:r>
            <a:r>
              <a:rPr lang="zh-CN" altLang="en-US" sz="2800" dirty="0">
                <a:solidFill>
                  <a:srgbClr val="00B050"/>
                </a:solidFill>
              </a:rPr>
              <a:t>是图</a:t>
            </a:r>
            <a:r>
              <a:rPr lang="en-US" altLang="zh-CN" sz="2800" dirty="0">
                <a:solidFill>
                  <a:srgbClr val="00B050"/>
                </a:solidFill>
              </a:rPr>
              <a:t>G</a:t>
            </a:r>
            <a:r>
              <a:rPr lang="zh-CN" altLang="en-US" sz="2800" dirty="0">
                <a:solidFill>
                  <a:srgbClr val="00B050"/>
                </a:solidFill>
              </a:rPr>
              <a:t>的邻接矩阵。</a:t>
            </a:r>
          </a:p>
          <a:p>
            <a:pPr>
              <a:buFontTx/>
              <a:buNone/>
            </a:pPr>
            <a:endParaRPr lang="zh-CN" altLang="en-US" sz="2800" dirty="0"/>
          </a:p>
        </p:txBody>
      </p:sp>
      <p:pic>
        <p:nvPicPr>
          <p:cNvPr id="2050" name="Picture 2"/>
          <p:cNvPicPr>
            <a:picLocks noChangeAspect="1" noChangeArrowheads="1"/>
          </p:cNvPicPr>
          <p:nvPr/>
        </p:nvPicPr>
        <p:blipFill>
          <a:blip r:embed="rId3" cstate="print"/>
          <a:srcRect/>
          <a:stretch>
            <a:fillRect/>
          </a:stretch>
        </p:blipFill>
        <p:spPr bwMode="auto">
          <a:xfrm>
            <a:off x="1619672" y="4365104"/>
            <a:ext cx="5495925" cy="1295400"/>
          </a:xfrm>
          <a:prstGeom prst="rect">
            <a:avLst/>
          </a:prstGeom>
          <a:noFill/>
          <a:ln w="9525">
            <a:noFill/>
            <a:miter lim="800000"/>
            <a:headEnd/>
            <a:tailEnd/>
          </a:ln>
        </p:spPr>
      </p:pic>
      <p:sp>
        <p:nvSpPr>
          <p:cNvPr id="2" name="文本框 1"/>
          <p:cNvSpPr txBox="1"/>
          <p:nvPr/>
        </p:nvSpPr>
        <p:spPr>
          <a:xfrm>
            <a:off x="6876256" y="5588000"/>
            <a:ext cx="2044149" cy="369332"/>
          </a:xfrm>
          <a:prstGeom prst="rect">
            <a:avLst/>
          </a:prstGeom>
          <a:noFill/>
        </p:spPr>
        <p:txBody>
          <a:bodyPr wrap="none" rtlCol="0">
            <a:spAutoFit/>
          </a:bodyPr>
          <a:lstStyle/>
          <a:p>
            <a:r>
              <a:rPr lang="zh-CN" altLang="en-US" b="1" dirty="0" smtClean="0">
                <a:solidFill>
                  <a:srgbClr val="FF0000"/>
                </a:solidFill>
              </a:rPr>
              <a:t>课外思考题：证明</a:t>
            </a:r>
            <a:endParaRPr lang="zh-CN" altLang="en-US" b="1" dirty="0">
              <a:solidFill>
                <a:srgbClr val="FF0000"/>
              </a:solidFill>
            </a:endParaRPr>
          </a:p>
        </p:txBody>
      </p:sp>
      <p:sp>
        <p:nvSpPr>
          <p:cNvPr id="3" name="灯片编号占位符 2"/>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76</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36579">
                                            <p:txEl>
                                              <p:pRg st="1" end="1"/>
                                            </p:txEl>
                                          </p:spTgt>
                                        </p:tgtEl>
                                        <p:attrNameLst>
                                          <p:attrName>style.visibility</p:attrName>
                                        </p:attrNameLst>
                                      </p:cBhvr>
                                      <p:to>
                                        <p:strVal val="visible"/>
                                      </p:to>
                                    </p:set>
                                    <p:animEffect transition="in" filter="blinds(horizontal)">
                                      <p:cBhvr>
                                        <p:cTn id="7" dur="500"/>
                                        <p:tgtEl>
                                          <p:spTgt spid="53657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36579">
                                            <p:txEl>
                                              <p:pRg st="2" end="2"/>
                                            </p:txEl>
                                          </p:spTgt>
                                        </p:tgtEl>
                                        <p:attrNameLst>
                                          <p:attrName>style.visibility</p:attrName>
                                        </p:attrNameLst>
                                      </p:cBhvr>
                                      <p:to>
                                        <p:strVal val="visible"/>
                                      </p:to>
                                    </p:set>
                                    <p:animEffect transition="in" filter="blinds(horizontal)">
                                      <p:cBhvr>
                                        <p:cTn id="12" dur="500"/>
                                        <p:tgtEl>
                                          <p:spTgt spid="53657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36579">
                                            <p:txEl>
                                              <p:pRg st="3" end="3"/>
                                            </p:txEl>
                                          </p:spTgt>
                                        </p:tgtEl>
                                        <p:attrNameLst>
                                          <p:attrName>style.visibility</p:attrName>
                                        </p:attrNameLst>
                                      </p:cBhvr>
                                      <p:to>
                                        <p:strVal val="visible"/>
                                      </p:to>
                                    </p:set>
                                    <p:animEffect transition="in" filter="blinds(horizontal)">
                                      <p:cBhvr>
                                        <p:cTn id="17" dur="500"/>
                                        <p:tgtEl>
                                          <p:spTgt spid="536579">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536579">
                                            <p:txEl>
                                              <p:pRg st="4" end="4"/>
                                            </p:txEl>
                                          </p:spTgt>
                                        </p:tgtEl>
                                        <p:attrNameLst>
                                          <p:attrName>style.visibility</p:attrName>
                                        </p:attrNameLst>
                                      </p:cBhvr>
                                      <p:to>
                                        <p:strVal val="visible"/>
                                      </p:to>
                                    </p:set>
                                    <p:animEffect transition="in" filter="blinds(horizontal)">
                                      <p:cBhvr>
                                        <p:cTn id="20" dur="500"/>
                                        <p:tgtEl>
                                          <p:spTgt spid="536579">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050"/>
                                        </p:tgtEl>
                                        <p:attrNameLst>
                                          <p:attrName>style.visibility</p:attrName>
                                        </p:attrNameLst>
                                      </p:cBhvr>
                                      <p:to>
                                        <p:strVal val="visible"/>
                                      </p:to>
                                    </p:set>
                                    <p:anim calcmode="lin" valueType="num">
                                      <p:cBhvr additive="base">
                                        <p:cTn id="25" dur="500" fill="hold"/>
                                        <p:tgtEl>
                                          <p:spTgt spid="2050"/>
                                        </p:tgtEl>
                                        <p:attrNameLst>
                                          <p:attrName>ppt_x</p:attrName>
                                        </p:attrNameLst>
                                      </p:cBhvr>
                                      <p:tavLst>
                                        <p:tav tm="0">
                                          <p:val>
                                            <p:strVal val="#ppt_x"/>
                                          </p:val>
                                        </p:tav>
                                        <p:tav tm="100000">
                                          <p:val>
                                            <p:strVal val="#ppt_x"/>
                                          </p:val>
                                        </p:tav>
                                      </p:tavLst>
                                    </p:anim>
                                    <p:anim calcmode="lin" valueType="num">
                                      <p:cBhvr additive="base">
                                        <p:cTn id="26"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7602" name="Rectangle 2"/>
          <p:cNvSpPr>
            <a:spLocks noGrp="1" noChangeArrowheads="1"/>
          </p:cNvSpPr>
          <p:nvPr>
            <p:ph type="title"/>
          </p:nvPr>
        </p:nvSpPr>
        <p:spPr/>
        <p:txBody>
          <a:bodyPr/>
          <a:lstStyle/>
          <a:p>
            <a:r>
              <a:rPr lang="zh-CN" altLang="en-US" sz="4000" dirty="0" smtClean="0"/>
              <a:t>优化</a:t>
            </a:r>
            <a:r>
              <a:rPr lang="zh-CN" altLang="en-US" sz="4000" dirty="0"/>
              <a:t>问题的化简</a:t>
            </a:r>
          </a:p>
        </p:txBody>
      </p:sp>
      <p:sp>
        <p:nvSpPr>
          <p:cNvPr id="537603" name="Rectangle 3"/>
          <p:cNvSpPr>
            <a:spLocks noGrp="1" noChangeArrowheads="1"/>
          </p:cNvSpPr>
          <p:nvPr>
            <p:ph type="body" idx="1"/>
          </p:nvPr>
        </p:nvSpPr>
        <p:spPr/>
        <p:txBody>
          <a:bodyPr/>
          <a:lstStyle/>
          <a:p>
            <a:pPr>
              <a:buFontTx/>
              <a:buNone/>
            </a:pPr>
            <a:r>
              <a:rPr lang="zh-CN" altLang="en-US" sz="2800" dirty="0">
                <a:solidFill>
                  <a:srgbClr val="FF0066"/>
                </a:solidFill>
                <a:latin typeface="微软雅黑" panose="020B0503020204020204" pitchFamily="34" charset="-122"/>
                <a:ea typeface="微软雅黑" panose="020B0503020204020204" pitchFamily="34" charset="-122"/>
              </a:rPr>
              <a:t>原问题：</a:t>
            </a:r>
          </a:p>
          <a:p>
            <a:pPr>
              <a:buFontTx/>
              <a:buNone/>
            </a:pPr>
            <a:r>
              <a:rPr lang="zh-CN" altLang="en-US" sz="2800" dirty="0">
                <a:latin typeface="微软雅黑" panose="020B0503020204020204" pitchFamily="34" charset="-122"/>
                <a:ea typeface="微软雅黑" panose="020B0503020204020204" pitchFamily="34" charset="-122"/>
              </a:rPr>
              <a:t>   求函数的最大值或最小值   </a:t>
            </a:r>
          </a:p>
          <a:p>
            <a:pPr>
              <a:buFontTx/>
              <a:buNone/>
            </a:pPr>
            <a:r>
              <a:rPr lang="zh-CN" altLang="en-US" sz="2800" dirty="0">
                <a:solidFill>
                  <a:srgbClr val="FF0066"/>
                </a:solidFill>
                <a:latin typeface="微软雅黑" panose="020B0503020204020204" pitchFamily="34" charset="-122"/>
                <a:ea typeface="微软雅黑" panose="020B0503020204020204" pitchFamily="34" charset="-122"/>
              </a:rPr>
              <a:t>问题化简：</a:t>
            </a:r>
          </a:p>
          <a:p>
            <a:pPr>
              <a:buFontTx/>
              <a:buNone/>
            </a:pPr>
            <a:r>
              <a:rPr lang="zh-CN" altLang="en-US" sz="2800" dirty="0">
                <a:latin typeface="微软雅黑" panose="020B0503020204020204" pitchFamily="34" charset="-122"/>
                <a:ea typeface="微软雅黑" panose="020B0503020204020204" pitchFamily="34" charset="-122"/>
              </a:rPr>
              <a:t>   已知函数的最大值的算法</a:t>
            </a:r>
          </a:p>
          <a:p>
            <a:pPr>
              <a:buFontTx/>
              <a:buNone/>
            </a:pPr>
            <a:r>
              <a:rPr lang="zh-CN" altLang="en-US" sz="2800" dirty="0">
                <a:latin typeface="微软雅黑" panose="020B0503020204020204" pitchFamily="34" charset="-122"/>
                <a:ea typeface="微软雅黑" panose="020B0503020204020204" pitchFamily="34" charset="-122"/>
              </a:rPr>
              <a:t>   求其最小值</a:t>
            </a:r>
          </a:p>
          <a:p>
            <a:pPr>
              <a:buFontTx/>
              <a:buNone/>
            </a:pP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min f(x)=-max[-f(x)]</a:t>
            </a:r>
          </a:p>
          <a:p>
            <a:pPr>
              <a:buFontTx/>
              <a:buNone/>
            </a:pPr>
            <a:r>
              <a:rPr lang="zh-CN" altLang="en-US" sz="2800" dirty="0">
                <a:latin typeface="微软雅黑" panose="020B0503020204020204" pitchFamily="34" charset="-122"/>
                <a:ea typeface="微软雅黑" panose="020B0503020204020204" pitchFamily="34" charset="-122"/>
              </a:rPr>
              <a:t>  函数最优化：</a:t>
            </a:r>
            <a:endParaRPr lang="en-US" altLang="zh-CN" sz="2800" dirty="0">
              <a:latin typeface="微软雅黑" panose="020B0503020204020204" pitchFamily="34" charset="-122"/>
              <a:ea typeface="微软雅黑" panose="020B0503020204020204" pitchFamily="34" charset="-122"/>
            </a:endParaRPr>
          </a:p>
          <a:p>
            <a:pPr>
              <a:buFontTx/>
              <a:buNone/>
            </a:pPr>
            <a:r>
              <a:rPr lang="zh-CN" altLang="en-US" sz="2800" dirty="0">
                <a:latin typeface="微软雅黑" panose="020B0503020204020204" pitchFamily="34" charset="-122"/>
                <a:ea typeface="微软雅黑" panose="020B0503020204020204" pitchFamily="34" charset="-122"/>
              </a:rPr>
              <a:t>        把最优化问题转化为函数极值问题，再由</a:t>
            </a:r>
            <a:r>
              <a:rPr lang="en-US" altLang="zh-CN" sz="2800" dirty="0">
                <a:latin typeface="微软雅黑" panose="020B0503020204020204" pitchFamily="34" charset="-122"/>
                <a:ea typeface="微软雅黑" panose="020B0503020204020204" pitchFamily="34" charset="-122"/>
              </a:rPr>
              <a:t> f’(x)=0</a:t>
            </a:r>
            <a:r>
              <a:rPr lang="zh-CN" altLang="en-US" sz="2800" dirty="0">
                <a:latin typeface="微软雅黑" panose="020B0503020204020204" pitchFamily="34" charset="-122"/>
                <a:ea typeface="微软雅黑" panose="020B0503020204020204" pitchFamily="34" charset="-122"/>
              </a:rPr>
              <a:t>求临界点。</a:t>
            </a:r>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77</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37603">
                                            <p:txEl>
                                              <p:pRg st="1" end="1"/>
                                            </p:txEl>
                                          </p:spTgt>
                                        </p:tgtEl>
                                        <p:attrNameLst>
                                          <p:attrName>style.visibility</p:attrName>
                                        </p:attrNameLst>
                                      </p:cBhvr>
                                      <p:to>
                                        <p:strVal val="visible"/>
                                      </p:to>
                                    </p:set>
                                    <p:animEffect transition="in" filter="blinds(horizontal)">
                                      <p:cBhvr>
                                        <p:cTn id="7" dur="500"/>
                                        <p:tgtEl>
                                          <p:spTgt spid="53760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37603">
                                            <p:txEl>
                                              <p:pRg st="3" end="3"/>
                                            </p:txEl>
                                          </p:spTgt>
                                        </p:tgtEl>
                                        <p:attrNameLst>
                                          <p:attrName>style.visibility</p:attrName>
                                        </p:attrNameLst>
                                      </p:cBhvr>
                                      <p:to>
                                        <p:strVal val="visible"/>
                                      </p:to>
                                    </p:set>
                                    <p:animEffect transition="in" filter="blinds(horizontal)">
                                      <p:cBhvr>
                                        <p:cTn id="12" dur="500"/>
                                        <p:tgtEl>
                                          <p:spTgt spid="537603">
                                            <p:txEl>
                                              <p:pRg st="3" end="3"/>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537603">
                                            <p:txEl>
                                              <p:pRg st="4" end="4"/>
                                            </p:txEl>
                                          </p:spTgt>
                                        </p:tgtEl>
                                        <p:attrNameLst>
                                          <p:attrName>style.visibility</p:attrName>
                                        </p:attrNameLst>
                                      </p:cBhvr>
                                      <p:to>
                                        <p:strVal val="visible"/>
                                      </p:to>
                                    </p:set>
                                    <p:animEffect transition="in" filter="blinds(horizontal)">
                                      <p:cBhvr>
                                        <p:cTn id="15" dur="500"/>
                                        <p:tgtEl>
                                          <p:spTgt spid="537603">
                                            <p:txEl>
                                              <p:pRg st="4" end="4"/>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537603">
                                            <p:txEl>
                                              <p:pRg st="5" end="5"/>
                                            </p:txEl>
                                          </p:spTgt>
                                        </p:tgtEl>
                                        <p:attrNameLst>
                                          <p:attrName>style.visibility</p:attrName>
                                        </p:attrNameLst>
                                      </p:cBhvr>
                                      <p:to>
                                        <p:strVal val="visible"/>
                                      </p:to>
                                    </p:set>
                                    <p:animEffect transition="in" filter="blinds(horizontal)">
                                      <p:cBhvr>
                                        <p:cTn id="18" dur="500"/>
                                        <p:tgtEl>
                                          <p:spTgt spid="53760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537603">
                                            <p:txEl>
                                              <p:pRg st="6" end="6"/>
                                            </p:txEl>
                                          </p:spTgt>
                                        </p:tgtEl>
                                        <p:attrNameLst>
                                          <p:attrName>style.visibility</p:attrName>
                                        </p:attrNameLst>
                                      </p:cBhvr>
                                      <p:to>
                                        <p:strVal val="visible"/>
                                      </p:to>
                                    </p:set>
                                    <p:animEffect transition="in" filter="blinds(horizontal)">
                                      <p:cBhvr>
                                        <p:cTn id="23" dur="500"/>
                                        <p:tgtEl>
                                          <p:spTgt spid="537603">
                                            <p:txEl>
                                              <p:pRg st="6" end="6"/>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537603">
                                            <p:txEl>
                                              <p:pRg st="7" end="7"/>
                                            </p:txEl>
                                          </p:spTgt>
                                        </p:tgtEl>
                                        <p:attrNameLst>
                                          <p:attrName>style.visibility</p:attrName>
                                        </p:attrNameLst>
                                      </p:cBhvr>
                                      <p:to>
                                        <p:strVal val="visible"/>
                                      </p:to>
                                    </p:set>
                                    <p:animEffect transition="in" filter="blinds(horizontal)">
                                      <p:cBhvr>
                                        <p:cTn id="26" dur="500"/>
                                        <p:tgtEl>
                                          <p:spTgt spid="53760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35496" y="294928"/>
            <a:ext cx="8305800" cy="685800"/>
          </a:xfrm>
        </p:spPr>
        <p:txBody>
          <a:bodyPr/>
          <a:lstStyle/>
          <a:p>
            <a:r>
              <a:rPr lang="en-US" altLang="zh-CN" sz="3200" dirty="0" smtClean="0">
                <a:ea typeface="宋体" charset="-122"/>
              </a:rPr>
              <a:t>Examples of Solving Problems by Reduction</a:t>
            </a:r>
          </a:p>
        </p:txBody>
      </p:sp>
      <p:sp>
        <p:nvSpPr>
          <p:cNvPr id="119811" name="Rectangle 3"/>
          <p:cNvSpPr>
            <a:spLocks noGrp="1" noChangeArrowheads="1"/>
          </p:cNvSpPr>
          <p:nvPr>
            <p:ph type="body" idx="1"/>
          </p:nvPr>
        </p:nvSpPr>
        <p:spPr/>
        <p:txBody>
          <a:bodyPr/>
          <a:lstStyle/>
          <a:p>
            <a:r>
              <a:rPr lang="en-US" altLang="zh-CN" sz="2400" dirty="0" smtClean="0"/>
              <a:t>transforming a maximization problem to a minimization problem and vice versa (also, min-heap construction)</a:t>
            </a:r>
            <a:br>
              <a:rPr lang="en-US" altLang="zh-CN" sz="2400" dirty="0" smtClean="0"/>
            </a:br>
            <a:endParaRPr lang="en-US" altLang="zh-CN" sz="2400" dirty="0" smtClean="0"/>
          </a:p>
          <a:p>
            <a:pPr>
              <a:buFont typeface="Monotype Sorts"/>
              <a:buNone/>
            </a:pPr>
            <a:endParaRPr lang="en-US" altLang="zh-CN" sz="2400" dirty="0" smtClean="0"/>
          </a:p>
        </p:txBody>
      </p:sp>
      <p:pic>
        <p:nvPicPr>
          <p:cNvPr id="119812" name="Picture 4" descr="fig06_17"/>
          <p:cNvPicPr>
            <a:picLocks noChangeAspect="1" noChangeArrowheads="1"/>
          </p:cNvPicPr>
          <p:nvPr/>
        </p:nvPicPr>
        <p:blipFill>
          <a:blip r:embed="rId3" cstate="print"/>
          <a:srcRect/>
          <a:stretch>
            <a:fillRect/>
          </a:stretch>
        </p:blipFill>
        <p:spPr bwMode="auto">
          <a:xfrm>
            <a:off x="2987675" y="1816100"/>
            <a:ext cx="5907088" cy="4251325"/>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78</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9811">
                                            <p:txEl>
                                              <p:pRg st="0" end="0"/>
                                            </p:txEl>
                                          </p:spTgt>
                                        </p:tgtEl>
                                        <p:attrNameLst>
                                          <p:attrName>style.visibility</p:attrName>
                                        </p:attrNameLst>
                                      </p:cBhvr>
                                      <p:to>
                                        <p:strVal val="visible"/>
                                      </p:to>
                                    </p:set>
                                    <p:anim calcmode="lin" valueType="num">
                                      <p:cBhvr additive="base">
                                        <p:cTn id="7" dur="500" fill="hold"/>
                                        <p:tgtEl>
                                          <p:spTgt spid="1198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98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9812"/>
                                        </p:tgtEl>
                                        <p:attrNameLst>
                                          <p:attrName>style.visibility</p:attrName>
                                        </p:attrNameLst>
                                      </p:cBhvr>
                                      <p:to>
                                        <p:strVal val="visible"/>
                                      </p:to>
                                    </p:set>
                                    <p:anim calcmode="lin" valueType="num">
                                      <p:cBhvr additive="base">
                                        <p:cTn id="13" dur="500" fill="hold"/>
                                        <p:tgtEl>
                                          <p:spTgt spid="119812"/>
                                        </p:tgtEl>
                                        <p:attrNameLst>
                                          <p:attrName>ppt_x</p:attrName>
                                        </p:attrNameLst>
                                      </p:cBhvr>
                                      <p:tavLst>
                                        <p:tav tm="0">
                                          <p:val>
                                            <p:strVal val="#ppt_x"/>
                                          </p:val>
                                        </p:tav>
                                        <p:tav tm="100000">
                                          <p:val>
                                            <p:strVal val="#ppt_x"/>
                                          </p:val>
                                        </p:tav>
                                      </p:tavLst>
                                    </p:anim>
                                    <p:anim calcmode="lin" valueType="num">
                                      <p:cBhvr additive="base">
                                        <p:cTn id="14" dur="500" fill="hold"/>
                                        <p:tgtEl>
                                          <p:spTgt spid="1198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eaLnBrk="1" hangingPunct="1"/>
            <a:r>
              <a:rPr lang="en-US" altLang="zh-CN" smtClean="0"/>
              <a:t>Liner Programming</a:t>
            </a:r>
          </a:p>
        </p:txBody>
      </p:sp>
      <p:sp>
        <p:nvSpPr>
          <p:cNvPr id="121859" name="Rectangle 3"/>
          <p:cNvSpPr>
            <a:spLocks noGrp="1" noChangeArrowheads="1"/>
          </p:cNvSpPr>
          <p:nvPr>
            <p:ph type="body" idx="1"/>
          </p:nvPr>
        </p:nvSpPr>
        <p:spPr/>
        <p:txBody>
          <a:bodyPr/>
          <a:lstStyle/>
          <a:p>
            <a:pPr eaLnBrk="1" hangingPunct="1">
              <a:lnSpc>
                <a:spcPct val="90000"/>
              </a:lnSpc>
            </a:pPr>
            <a:r>
              <a:rPr lang="zh-CN" altLang="en-US" b="1" u="sng" dirty="0" smtClean="0">
                <a:solidFill>
                  <a:srgbClr val="FF3300"/>
                </a:solidFill>
              </a:rPr>
              <a:t>线性规划问题</a:t>
            </a:r>
            <a:r>
              <a:rPr lang="zh-CN" altLang="en-US" dirty="0" smtClean="0"/>
              <a:t>是一个多变量线性函数的最优化问题，这些变量所要满足的一些约束是以线性等式或不等式形式出现的。</a:t>
            </a:r>
          </a:p>
          <a:p>
            <a:pPr eaLnBrk="1" hangingPunct="1">
              <a:lnSpc>
                <a:spcPct val="90000"/>
              </a:lnSpc>
            </a:pPr>
            <a:r>
              <a:rPr lang="zh-CN" altLang="en-US" dirty="0" smtClean="0"/>
              <a:t>例</a:t>
            </a:r>
            <a:r>
              <a:rPr lang="en-US" altLang="zh-CN" dirty="0" smtClean="0"/>
              <a:t>1</a:t>
            </a:r>
            <a:r>
              <a:rPr lang="zh-CN" altLang="en-US" dirty="0" smtClean="0"/>
              <a:t>：假定一个大学基金需要进行一亿美元的投资。必须分成三种类型的投资：股票、债券和现金，预期的年收益分别为</a:t>
            </a:r>
            <a:r>
              <a:rPr lang="en-US" altLang="zh-CN" dirty="0" smtClean="0"/>
              <a:t>10%,7%</a:t>
            </a:r>
            <a:r>
              <a:rPr lang="zh-CN" altLang="en-US" dirty="0" smtClean="0"/>
              <a:t>和</a:t>
            </a:r>
            <a:r>
              <a:rPr lang="en-US" altLang="zh-CN" dirty="0" smtClean="0"/>
              <a:t>3%</a:t>
            </a:r>
            <a:r>
              <a:rPr lang="zh-CN" altLang="en-US" dirty="0" smtClean="0"/>
              <a:t>。因为股票风险更高，要求投资在股票上的资金不能超过证券投资的</a:t>
            </a:r>
            <a:r>
              <a:rPr lang="en-US" altLang="zh-CN" dirty="0" smtClean="0"/>
              <a:t>1/3</a:t>
            </a:r>
            <a:r>
              <a:rPr lang="zh-CN" altLang="en-US" dirty="0" smtClean="0"/>
              <a:t>，此外，现金投资至少应相当于股票和债券投资总额的</a:t>
            </a:r>
            <a:r>
              <a:rPr lang="en-US" altLang="zh-CN" dirty="0" smtClean="0"/>
              <a:t>25%</a:t>
            </a:r>
            <a:r>
              <a:rPr lang="zh-CN" altLang="en-US" dirty="0" smtClean="0"/>
              <a:t>。请问如何投资才能使收益最大化？</a:t>
            </a:r>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79</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1859">
                                            <p:txEl>
                                              <p:pRg st="0" end="0"/>
                                            </p:txEl>
                                          </p:spTgt>
                                        </p:tgtEl>
                                        <p:attrNameLst>
                                          <p:attrName>style.visibility</p:attrName>
                                        </p:attrNameLst>
                                      </p:cBhvr>
                                      <p:to>
                                        <p:strVal val="visible"/>
                                      </p:to>
                                    </p:set>
                                    <p:anim calcmode="lin" valueType="num">
                                      <p:cBhvr additive="base">
                                        <p:cTn id="7" dur="500" fill="hold"/>
                                        <p:tgtEl>
                                          <p:spTgt spid="12185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185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1859">
                                            <p:txEl>
                                              <p:pRg st="1" end="1"/>
                                            </p:txEl>
                                          </p:spTgt>
                                        </p:tgtEl>
                                        <p:attrNameLst>
                                          <p:attrName>style.visibility</p:attrName>
                                        </p:attrNameLst>
                                      </p:cBhvr>
                                      <p:to>
                                        <p:strVal val="visible"/>
                                      </p:to>
                                    </p:set>
                                    <p:anim calcmode="lin" valueType="num">
                                      <p:cBhvr additive="base">
                                        <p:cTn id="13" dur="500" fill="hold"/>
                                        <p:tgtEl>
                                          <p:spTgt spid="12185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1859">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algn="ctr" eaLnBrk="1" hangingPunct="1"/>
            <a:r>
              <a:rPr lang="en-US" altLang="zh-CN" dirty="0" smtClean="0"/>
              <a:t>Presorting</a:t>
            </a:r>
          </a:p>
        </p:txBody>
      </p:sp>
      <p:sp>
        <p:nvSpPr>
          <p:cNvPr id="21507" name="Rectangle 3"/>
          <p:cNvSpPr>
            <a:spLocks noGrp="1" noChangeArrowheads="1"/>
          </p:cNvSpPr>
          <p:nvPr>
            <p:ph type="body" idx="1"/>
          </p:nvPr>
        </p:nvSpPr>
        <p:spPr>
          <a:xfrm>
            <a:off x="457200" y="1196975"/>
            <a:ext cx="8507413" cy="4933950"/>
          </a:xfrm>
        </p:spPr>
        <p:txBody>
          <a:bodyPr/>
          <a:lstStyle/>
          <a:p>
            <a:pPr marL="290513" indent="-290513">
              <a:buFont typeface="Monotype Sorts"/>
              <a:buNone/>
            </a:pPr>
            <a:r>
              <a:rPr lang="en-US" altLang="zh-CN" sz="2600" dirty="0" smtClean="0"/>
              <a:t>To check the element uniqueness</a:t>
            </a:r>
            <a:endParaRPr lang="zh-CN" altLang="en-US" sz="2600" dirty="0" smtClean="0"/>
          </a:p>
        </p:txBody>
      </p:sp>
      <p:pic>
        <p:nvPicPr>
          <p:cNvPr id="21508" name="Picture 4" descr="6_1a"/>
          <p:cNvPicPr>
            <a:picLocks noChangeAspect="1" noChangeArrowheads="1"/>
          </p:cNvPicPr>
          <p:nvPr/>
        </p:nvPicPr>
        <p:blipFill>
          <a:blip r:embed="rId3" cstate="print"/>
          <a:srcRect/>
          <a:stretch>
            <a:fillRect/>
          </a:stretch>
        </p:blipFill>
        <p:spPr bwMode="auto">
          <a:xfrm>
            <a:off x="551844" y="1993309"/>
            <a:ext cx="8208963" cy="2757487"/>
          </a:xfrm>
          <a:prstGeom prst="rect">
            <a:avLst/>
          </a:prstGeom>
          <a:noFill/>
          <a:ln w="9525">
            <a:noFill/>
            <a:miter lim="800000"/>
            <a:headEnd/>
            <a:tailEnd/>
          </a:ln>
        </p:spPr>
      </p:pic>
      <p:sp>
        <p:nvSpPr>
          <p:cNvPr id="92165" name="Text Box 5"/>
          <p:cNvSpPr txBox="1">
            <a:spLocks noChangeArrowheads="1"/>
          </p:cNvSpPr>
          <p:nvPr/>
        </p:nvSpPr>
        <p:spPr bwMode="auto">
          <a:xfrm>
            <a:off x="460376" y="5569745"/>
            <a:ext cx="7033400" cy="461665"/>
          </a:xfrm>
          <a:prstGeom prst="rect">
            <a:avLst/>
          </a:prstGeom>
          <a:noFill/>
          <a:ln w="9525">
            <a:noFill/>
            <a:miter lim="800000"/>
            <a:headEnd/>
            <a:tailEnd/>
          </a:ln>
        </p:spPr>
        <p:txBody>
          <a:bodyPr wrap="none">
            <a:spAutoFit/>
          </a:bodyPr>
          <a:lstStyle/>
          <a:p>
            <a:r>
              <a:rPr lang="en-US" altLang="zh-CN" sz="2400" dirty="0">
                <a:solidFill>
                  <a:srgbClr val="FF3300"/>
                </a:solidFill>
              </a:rPr>
              <a:t>T(n)=</a:t>
            </a:r>
            <a:r>
              <a:rPr lang="en-US" altLang="zh-CN" sz="2400" dirty="0" err="1">
                <a:solidFill>
                  <a:srgbClr val="FF3300"/>
                </a:solidFill>
              </a:rPr>
              <a:t>T</a:t>
            </a:r>
            <a:r>
              <a:rPr lang="en-US" altLang="zh-CN" sz="2400" baseline="-25000" dirty="0" err="1">
                <a:solidFill>
                  <a:srgbClr val="FF3300"/>
                </a:solidFill>
              </a:rPr>
              <a:t>sort</a:t>
            </a:r>
            <a:r>
              <a:rPr lang="en-US" altLang="zh-CN" sz="2400" dirty="0">
                <a:solidFill>
                  <a:srgbClr val="FF3300"/>
                </a:solidFill>
              </a:rPr>
              <a:t>(n)+</a:t>
            </a:r>
            <a:r>
              <a:rPr lang="en-US" altLang="zh-CN" sz="2400" dirty="0" err="1">
                <a:solidFill>
                  <a:srgbClr val="FF3300"/>
                </a:solidFill>
              </a:rPr>
              <a:t>T</a:t>
            </a:r>
            <a:r>
              <a:rPr lang="en-US" altLang="zh-CN" sz="2400" baseline="-25000" dirty="0" err="1">
                <a:solidFill>
                  <a:srgbClr val="FF3300"/>
                </a:solidFill>
              </a:rPr>
              <a:t>scan</a:t>
            </a:r>
            <a:r>
              <a:rPr lang="en-US" altLang="zh-CN" sz="2400" dirty="0">
                <a:solidFill>
                  <a:srgbClr val="FF3300"/>
                </a:solidFill>
              </a:rPr>
              <a:t>(n) </a:t>
            </a:r>
            <a:r>
              <a:rPr lang="el-GR" altLang="zh-CN" sz="2400" dirty="0">
                <a:solidFill>
                  <a:srgbClr val="FF3300"/>
                </a:solidFill>
              </a:rPr>
              <a:t>∈</a:t>
            </a:r>
            <a:r>
              <a:rPr lang="en-US" altLang="zh-CN" sz="2400" dirty="0">
                <a:solidFill>
                  <a:srgbClr val="FF3300"/>
                </a:solidFill>
              </a:rPr>
              <a:t> </a:t>
            </a:r>
            <a:r>
              <a:rPr lang="el-GR" altLang="zh-CN" sz="2400" dirty="0">
                <a:solidFill>
                  <a:srgbClr val="FF3300"/>
                </a:solidFill>
              </a:rPr>
              <a:t>Θ</a:t>
            </a:r>
            <a:r>
              <a:rPr lang="en-US" altLang="zh-CN" sz="2400" dirty="0">
                <a:solidFill>
                  <a:srgbClr val="FF3300"/>
                </a:solidFill>
              </a:rPr>
              <a:t>(</a:t>
            </a:r>
            <a:r>
              <a:rPr lang="en-US" altLang="zh-CN" sz="2400" dirty="0" err="1">
                <a:solidFill>
                  <a:srgbClr val="FF3300"/>
                </a:solidFill>
              </a:rPr>
              <a:t>nlogn</a:t>
            </a:r>
            <a:r>
              <a:rPr lang="en-US" altLang="zh-CN" sz="2400" dirty="0">
                <a:solidFill>
                  <a:srgbClr val="FF3300"/>
                </a:solidFill>
              </a:rPr>
              <a:t>)+</a:t>
            </a:r>
            <a:r>
              <a:rPr lang="en-US" altLang="zh-CN" sz="2400" dirty="0">
                <a:solidFill>
                  <a:srgbClr val="FF3300"/>
                </a:solidFill>
                <a:latin typeface="宋体" charset="-122"/>
              </a:rPr>
              <a:t> </a:t>
            </a:r>
            <a:r>
              <a:rPr lang="el-GR" altLang="zh-CN" sz="2400" dirty="0">
                <a:solidFill>
                  <a:srgbClr val="FF3300"/>
                </a:solidFill>
              </a:rPr>
              <a:t>Θ</a:t>
            </a:r>
            <a:r>
              <a:rPr lang="en-US" altLang="zh-CN" sz="2400" dirty="0">
                <a:solidFill>
                  <a:srgbClr val="FF3300"/>
                </a:solidFill>
              </a:rPr>
              <a:t>(n)= </a:t>
            </a:r>
            <a:r>
              <a:rPr lang="el-GR" altLang="zh-CN" sz="2400" dirty="0">
                <a:solidFill>
                  <a:srgbClr val="FF3300"/>
                </a:solidFill>
              </a:rPr>
              <a:t>Θ</a:t>
            </a:r>
            <a:r>
              <a:rPr lang="en-US" altLang="zh-CN" sz="2400" dirty="0">
                <a:solidFill>
                  <a:srgbClr val="FF3300"/>
                </a:solidFill>
              </a:rPr>
              <a:t>(</a:t>
            </a:r>
            <a:r>
              <a:rPr lang="en-US" altLang="zh-CN" sz="2400" dirty="0" err="1">
                <a:solidFill>
                  <a:srgbClr val="FF3300"/>
                </a:solidFill>
              </a:rPr>
              <a:t>nlogn</a:t>
            </a:r>
            <a:r>
              <a:rPr lang="en-US" altLang="zh-CN" sz="2400" dirty="0">
                <a:solidFill>
                  <a:srgbClr val="FF3300"/>
                </a:solidFill>
              </a:rPr>
              <a:t>)</a:t>
            </a:r>
            <a:endParaRPr lang="el-GR" altLang="zh-CN" sz="2400" dirty="0">
              <a:solidFill>
                <a:srgbClr val="FF3300"/>
              </a:solidFill>
            </a:endParaRPr>
          </a:p>
        </p:txBody>
      </p:sp>
      <p:sp>
        <p:nvSpPr>
          <p:cNvPr id="9" name="Action Button: Back or Previous 8">
            <a:hlinkClick r:id="" action="ppaction://hlinkshowjump?jump=previousslide" highlightClick="1"/>
          </p:cNvPr>
          <p:cNvSpPr/>
          <p:nvPr/>
        </p:nvSpPr>
        <p:spPr>
          <a:xfrm>
            <a:off x="8101013" y="5157788"/>
            <a:ext cx="1042987" cy="538162"/>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8</a:t>
            </a:fld>
            <a:endParaRPr lang="en-US" altLang="zh-CN" dirty="0"/>
          </a:p>
        </p:txBody>
      </p:sp>
    </p:spTree>
    <p:extLst>
      <p:ext uri="{BB962C8B-B14F-4D97-AF65-F5344CB8AC3E}">
        <p14:creationId xmlns:p14="http://schemas.microsoft.com/office/powerpoint/2010/main" val="553427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pPr eaLnBrk="1" hangingPunct="1"/>
            <a:r>
              <a:rPr lang="zh-CN" altLang="en-US" smtClean="0"/>
              <a:t>线性规划</a:t>
            </a:r>
            <a:r>
              <a:rPr lang="en-US" altLang="zh-CN" smtClean="0"/>
              <a:t>(Liner Programming)</a:t>
            </a:r>
          </a:p>
        </p:txBody>
      </p:sp>
      <p:sp>
        <p:nvSpPr>
          <p:cNvPr id="123907" name="Rectangle 3"/>
          <p:cNvSpPr>
            <a:spLocks noGrp="1" noChangeArrowheads="1"/>
          </p:cNvSpPr>
          <p:nvPr>
            <p:ph type="body" idx="1"/>
          </p:nvPr>
        </p:nvSpPr>
        <p:spPr>
          <a:xfrm>
            <a:off x="468313" y="1412875"/>
            <a:ext cx="8229600" cy="4530725"/>
          </a:xfrm>
        </p:spPr>
        <p:txBody>
          <a:bodyPr/>
          <a:lstStyle/>
          <a:p>
            <a:pPr eaLnBrk="1" hangingPunct="1"/>
            <a:r>
              <a:rPr lang="zh-CN" altLang="en-US" dirty="0" smtClean="0"/>
              <a:t>建立数学模型，设</a:t>
            </a:r>
            <a:r>
              <a:rPr lang="en-US" altLang="zh-CN" dirty="0" err="1" smtClean="0"/>
              <a:t>x,y,z</a:t>
            </a:r>
            <a:r>
              <a:rPr lang="zh-CN" altLang="en-US" dirty="0" smtClean="0"/>
              <a:t>分别是投资在股票、债券和现金上的金额</a:t>
            </a:r>
            <a:r>
              <a:rPr lang="en-US" altLang="zh-CN" dirty="0" smtClean="0"/>
              <a:t>(</a:t>
            </a:r>
            <a:r>
              <a:rPr lang="zh-CN" altLang="en-US" dirty="0" smtClean="0"/>
              <a:t>以</a:t>
            </a:r>
            <a:r>
              <a:rPr lang="en-US" altLang="zh-CN" dirty="0" smtClean="0"/>
              <a:t>100</a:t>
            </a:r>
            <a:r>
              <a:rPr lang="zh-CN" altLang="en-US" dirty="0" smtClean="0"/>
              <a:t>万美元为单位</a:t>
            </a:r>
            <a:r>
              <a:rPr lang="en-US" altLang="zh-CN" dirty="0" smtClean="0"/>
              <a:t>)</a:t>
            </a:r>
            <a:r>
              <a:rPr lang="zh-CN" altLang="en-US" dirty="0" smtClean="0"/>
              <a:t>，有：</a:t>
            </a:r>
          </a:p>
        </p:txBody>
      </p:sp>
      <p:pic>
        <p:nvPicPr>
          <p:cNvPr id="123908" name="Picture 4"/>
          <p:cNvPicPr>
            <a:picLocks noChangeAspect="1" noChangeArrowheads="1"/>
          </p:cNvPicPr>
          <p:nvPr/>
        </p:nvPicPr>
        <p:blipFill>
          <a:blip r:embed="rId3" cstate="print"/>
          <a:srcRect/>
          <a:stretch>
            <a:fillRect/>
          </a:stretch>
        </p:blipFill>
        <p:spPr bwMode="auto">
          <a:xfrm>
            <a:off x="3214688" y="2571750"/>
            <a:ext cx="5616575" cy="3394075"/>
          </a:xfrm>
          <a:prstGeom prst="rect">
            <a:avLst/>
          </a:prstGeom>
          <a:noFill/>
          <a:ln w="9525">
            <a:noFill/>
            <a:miter lim="800000"/>
            <a:headEnd/>
            <a:tailEnd/>
          </a:ln>
        </p:spPr>
      </p:pic>
      <p:sp>
        <p:nvSpPr>
          <p:cNvPr id="123909" name="TextBox 7"/>
          <p:cNvSpPr txBox="1">
            <a:spLocks noChangeArrowheads="1"/>
          </p:cNvSpPr>
          <p:nvPr/>
        </p:nvSpPr>
        <p:spPr bwMode="auto">
          <a:xfrm>
            <a:off x="500063" y="4143375"/>
            <a:ext cx="4040187" cy="1754188"/>
          </a:xfrm>
          <a:prstGeom prst="rect">
            <a:avLst/>
          </a:prstGeom>
          <a:noFill/>
          <a:ln w="9525">
            <a:noFill/>
            <a:miter lim="800000"/>
            <a:headEnd/>
            <a:tailEnd/>
          </a:ln>
        </p:spPr>
        <p:txBody>
          <a:bodyPr wrap="none">
            <a:spAutoFit/>
          </a:bodyPr>
          <a:lstStyle/>
          <a:p>
            <a:pPr>
              <a:buFont typeface="Arial" charset="0"/>
              <a:buChar char="•"/>
            </a:pPr>
            <a:r>
              <a:rPr lang="zh-CN" altLang="en-US" sz="3600" b="1" dirty="0">
                <a:solidFill>
                  <a:srgbClr val="FF0000"/>
                </a:solidFill>
              </a:rPr>
              <a:t>极大化的线性函数</a:t>
            </a:r>
            <a:endParaRPr lang="en-US" altLang="zh-CN" sz="3600" b="1" dirty="0">
              <a:solidFill>
                <a:srgbClr val="FF0000"/>
              </a:solidFill>
            </a:endParaRPr>
          </a:p>
          <a:p>
            <a:pPr>
              <a:buFont typeface="Arial" charset="0"/>
              <a:buChar char="•"/>
            </a:pPr>
            <a:r>
              <a:rPr lang="zh-CN" altLang="en-US" sz="3600" b="1" dirty="0">
                <a:solidFill>
                  <a:srgbClr val="FF0000"/>
                </a:solidFill>
              </a:rPr>
              <a:t>问题约束</a:t>
            </a:r>
            <a:endParaRPr lang="en-US" altLang="zh-CN" sz="3600" b="1" dirty="0">
              <a:solidFill>
                <a:srgbClr val="FF0000"/>
              </a:solidFill>
            </a:endParaRPr>
          </a:p>
          <a:p>
            <a:pPr>
              <a:buFont typeface="Arial" charset="0"/>
              <a:buChar char="•"/>
            </a:pPr>
            <a:r>
              <a:rPr lang="zh-CN" altLang="en-US" sz="3600" b="1" dirty="0">
                <a:solidFill>
                  <a:srgbClr val="FF0000"/>
                </a:solidFill>
              </a:rPr>
              <a:t>非负变量</a:t>
            </a:r>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80</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3907">
                                            <p:txEl>
                                              <p:pRg st="0" end="0"/>
                                            </p:txEl>
                                          </p:spTgt>
                                        </p:tgtEl>
                                        <p:attrNameLst>
                                          <p:attrName>style.visibility</p:attrName>
                                        </p:attrNameLst>
                                      </p:cBhvr>
                                      <p:to>
                                        <p:strVal val="visible"/>
                                      </p:to>
                                    </p:set>
                                    <p:anim calcmode="lin" valueType="num">
                                      <p:cBhvr additive="base">
                                        <p:cTn id="7" dur="500" fill="hold"/>
                                        <p:tgtEl>
                                          <p:spTgt spid="12390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390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3908"/>
                                        </p:tgtEl>
                                        <p:attrNameLst>
                                          <p:attrName>style.visibility</p:attrName>
                                        </p:attrNameLst>
                                      </p:cBhvr>
                                      <p:to>
                                        <p:strVal val="visible"/>
                                      </p:to>
                                    </p:set>
                                    <p:anim calcmode="lin" valueType="num">
                                      <p:cBhvr additive="base">
                                        <p:cTn id="13" dur="500" fill="hold"/>
                                        <p:tgtEl>
                                          <p:spTgt spid="123908"/>
                                        </p:tgtEl>
                                        <p:attrNameLst>
                                          <p:attrName>ppt_x</p:attrName>
                                        </p:attrNameLst>
                                      </p:cBhvr>
                                      <p:tavLst>
                                        <p:tav tm="0">
                                          <p:val>
                                            <p:strVal val="#ppt_x"/>
                                          </p:val>
                                        </p:tav>
                                        <p:tav tm="100000">
                                          <p:val>
                                            <p:strVal val="#ppt_x"/>
                                          </p:val>
                                        </p:tav>
                                      </p:tavLst>
                                    </p:anim>
                                    <p:anim calcmode="lin" valueType="num">
                                      <p:cBhvr additive="base">
                                        <p:cTn id="14" dur="500" fill="hold"/>
                                        <p:tgtEl>
                                          <p:spTgt spid="12390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3909"/>
                                        </p:tgtEl>
                                        <p:attrNameLst>
                                          <p:attrName>style.visibility</p:attrName>
                                        </p:attrNameLst>
                                      </p:cBhvr>
                                      <p:to>
                                        <p:strVal val="visible"/>
                                      </p:to>
                                    </p:set>
                                    <p:anim calcmode="lin" valueType="num">
                                      <p:cBhvr additive="base">
                                        <p:cTn id="19" dur="500" fill="hold"/>
                                        <p:tgtEl>
                                          <p:spTgt spid="123909"/>
                                        </p:tgtEl>
                                        <p:attrNameLst>
                                          <p:attrName>ppt_x</p:attrName>
                                        </p:attrNameLst>
                                      </p:cBhvr>
                                      <p:tavLst>
                                        <p:tav tm="0">
                                          <p:val>
                                            <p:strVal val="#ppt_x"/>
                                          </p:val>
                                        </p:tav>
                                        <p:tav tm="100000">
                                          <p:val>
                                            <p:strVal val="#ppt_x"/>
                                          </p:val>
                                        </p:tav>
                                      </p:tavLst>
                                    </p:anim>
                                    <p:anim calcmode="lin" valueType="num">
                                      <p:cBhvr additive="base">
                                        <p:cTn id="20" dur="500" fill="hold"/>
                                        <p:tgtEl>
                                          <p:spTgt spid="1239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build="p"/>
      <p:bldP spid="12390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2" name="Rectangle 2"/>
          <p:cNvSpPr>
            <a:spLocks noGrp="1" noChangeArrowheads="1"/>
          </p:cNvSpPr>
          <p:nvPr>
            <p:ph type="title"/>
          </p:nvPr>
        </p:nvSpPr>
        <p:spPr/>
        <p:txBody>
          <a:bodyPr/>
          <a:lstStyle/>
          <a:p>
            <a:r>
              <a:rPr lang="zh-CN" altLang="en-US" dirty="0" smtClean="0"/>
              <a:t>线性规划</a:t>
            </a:r>
            <a:endParaRPr lang="zh-CN" altLang="en-US" dirty="0"/>
          </a:p>
        </p:txBody>
      </p:sp>
      <p:sp>
        <p:nvSpPr>
          <p:cNvPr id="706563" name="Rectangle 3"/>
          <p:cNvSpPr>
            <a:spLocks noGrp="1" noChangeArrowheads="1"/>
          </p:cNvSpPr>
          <p:nvPr>
            <p:ph type="body" idx="1"/>
          </p:nvPr>
        </p:nvSpPr>
        <p:spPr/>
        <p:txBody>
          <a:bodyPr/>
          <a:lstStyle/>
          <a:p>
            <a:r>
              <a:rPr lang="zh-CN" altLang="en-US" dirty="0" smtClean="0">
                <a:ea typeface="宋体" pitchFamily="2" charset="-122"/>
              </a:rPr>
              <a:t>解</a:t>
            </a:r>
            <a:r>
              <a:rPr lang="zh-CN" altLang="en-US" dirty="0">
                <a:ea typeface="宋体" pitchFamily="2" charset="-122"/>
              </a:rPr>
              <a:t>线性规划问题的算法：</a:t>
            </a:r>
          </a:p>
          <a:p>
            <a:pPr lvl="1"/>
            <a:r>
              <a:rPr lang="zh-CN" altLang="en-US" dirty="0">
                <a:ea typeface="宋体" pitchFamily="2" charset="-122"/>
              </a:rPr>
              <a:t>单纯形法 （最差时间复杂度为指数）</a:t>
            </a:r>
          </a:p>
          <a:p>
            <a:pPr lvl="1"/>
            <a:r>
              <a:rPr lang="en-US" altLang="zh-CN" dirty="0" err="1">
                <a:ea typeface="宋体" pitchFamily="2" charset="-122"/>
              </a:rPr>
              <a:t>Karmarkar</a:t>
            </a:r>
            <a:r>
              <a:rPr lang="zh-CN" altLang="en-US" dirty="0">
                <a:ea typeface="宋体" pitchFamily="2" charset="-122"/>
              </a:rPr>
              <a:t>算法（最差时间复杂度为多项式）</a:t>
            </a:r>
          </a:p>
        </p:txBody>
      </p:sp>
      <p:sp>
        <p:nvSpPr>
          <p:cNvPr id="2" name="文本框 1"/>
          <p:cNvSpPr txBox="1"/>
          <p:nvPr/>
        </p:nvSpPr>
        <p:spPr>
          <a:xfrm>
            <a:off x="3563888" y="4077072"/>
            <a:ext cx="5753498" cy="461665"/>
          </a:xfrm>
          <a:prstGeom prst="rect">
            <a:avLst/>
          </a:prstGeom>
          <a:noFill/>
        </p:spPr>
        <p:txBody>
          <a:bodyPr wrap="none" rtlCol="0">
            <a:spAutoFit/>
          </a:bodyPr>
          <a:lstStyle/>
          <a:p>
            <a:r>
              <a:rPr lang="zh-CN" altLang="en-US" sz="2400" b="1" dirty="0" smtClean="0">
                <a:solidFill>
                  <a:srgbClr val="FF0000"/>
                </a:solidFill>
              </a:rPr>
              <a:t>课外思考题：调研线性规划问题求解算法</a:t>
            </a:r>
            <a:endParaRPr lang="zh-CN" altLang="en-US" sz="2400" b="1" dirty="0">
              <a:solidFill>
                <a:srgbClr val="FF0000"/>
              </a:solidFill>
            </a:endParaRPr>
          </a:p>
        </p:txBody>
      </p:sp>
      <p:sp>
        <p:nvSpPr>
          <p:cNvPr id="3" name="灯片编号占位符 2"/>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81</a:t>
            </a:fld>
            <a:endParaRPr lang="en-US" altLang="zh-CN" dirty="0"/>
          </a:p>
        </p:txBody>
      </p:sp>
    </p:spTree>
    <p:extLst>
      <p:ext uri="{BB962C8B-B14F-4D97-AF65-F5344CB8AC3E}">
        <p14:creationId xmlns:p14="http://schemas.microsoft.com/office/powerpoint/2010/main" val="508824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06563">
                                            <p:txEl>
                                              <p:pRg st="0" end="0"/>
                                            </p:txEl>
                                          </p:spTgt>
                                        </p:tgtEl>
                                        <p:attrNameLst>
                                          <p:attrName>style.visibility</p:attrName>
                                        </p:attrNameLst>
                                      </p:cBhvr>
                                      <p:to>
                                        <p:strVal val="visible"/>
                                      </p:to>
                                    </p:set>
                                    <p:anim calcmode="lin" valueType="num">
                                      <p:cBhvr additive="base">
                                        <p:cTn id="7" dur="500" fill="hold"/>
                                        <p:tgtEl>
                                          <p:spTgt spid="70656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0656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06563">
                                            <p:txEl>
                                              <p:pRg st="1" end="1"/>
                                            </p:txEl>
                                          </p:spTgt>
                                        </p:tgtEl>
                                        <p:attrNameLst>
                                          <p:attrName>style.visibility</p:attrName>
                                        </p:attrNameLst>
                                      </p:cBhvr>
                                      <p:to>
                                        <p:strVal val="visible"/>
                                      </p:to>
                                    </p:set>
                                    <p:anim calcmode="lin" valueType="num">
                                      <p:cBhvr additive="base">
                                        <p:cTn id="13" dur="500" fill="hold"/>
                                        <p:tgtEl>
                                          <p:spTgt spid="70656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0656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06563">
                                            <p:txEl>
                                              <p:pRg st="2" end="2"/>
                                            </p:txEl>
                                          </p:spTgt>
                                        </p:tgtEl>
                                        <p:attrNameLst>
                                          <p:attrName>style.visibility</p:attrName>
                                        </p:attrNameLst>
                                      </p:cBhvr>
                                      <p:to>
                                        <p:strVal val="visible"/>
                                      </p:to>
                                    </p:set>
                                    <p:anim calcmode="lin" valueType="num">
                                      <p:cBhvr additive="base">
                                        <p:cTn id="19" dur="500" fill="hold"/>
                                        <p:tgtEl>
                                          <p:spTgt spid="70656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0656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Rectangle 2"/>
          <p:cNvSpPr>
            <a:spLocks noGrp="1" noChangeArrowheads="1"/>
          </p:cNvSpPr>
          <p:nvPr>
            <p:ph type="title"/>
          </p:nvPr>
        </p:nvSpPr>
        <p:spPr/>
        <p:txBody>
          <a:bodyPr/>
          <a:lstStyle/>
          <a:p>
            <a:r>
              <a:rPr lang="zh-CN" altLang="en-US" dirty="0" smtClean="0"/>
              <a:t>线性规划</a:t>
            </a:r>
            <a:endParaRPr lang="zh-CN" altLang="en-US" dirty="0"/>
          </a:p>
        </p:txBody>
      </p:sp>
      <p:sp>
        <p:nvSpPr>
          <p:cNvPr id="585731" name="Rectangle 3"/>
          <p:cNvSpPr>
            <a:spLocks noGrp="1" noChangeArrowheads="1"/>
          </p:cNvSpPr>
          <p:nvPr>
            <p:ph type="body" idx="1"/>
          </p:nvPr>
        </p:nvSpPr>
        <p:spPr/>
        <p:txBody>
          <a:bodyPr/>
          <a:lstStyle/>
          <a:p>
            <a:r>
              <a:rPr lang="zh-CN" altLang="en-US" dirty="0">
                <a:ea typeface="宋体" pitchFamily="2" charset="-122"/>
              </a:rPr>
              <a:t>整数线性规划：</a:t>
            </a:r>
          </a:p>
          <a:p>
            <a:pPr lvl="1"/>
            <a:r>
              <a:rPr lang="zh-CN" altLang="en-US" dirty="0">
                <a:ea typeface="宋体" pitchFamily="2" charset="-122"/>
              </a:rPr>
              <a:t>把变量的值限定在整数。</a:t>
            </a:r>
          </a:p>
          <a:p>
            <a:pPr lvl="1"/>
            <a:r>
              <a:rPr lang="zh-CN" altLang="en-US" dirty="0">
                <a:ea typeface="宋体" pitchFamily="2" charset="-122"/>
              </a:rPr>
              <a:t>算法：</a:t>
            </a:r>
          </a:p>
          <a:p>
            <a:pPr lvl="2"/>
            <a:r>
              <a:rPr lang="zh-CN" altLang="en-US" dirty="0">
                <a:ea typeface="宋体" pitchFamily="2" charset="-122"/>
              </a:rPr>
              <a:t>目前还没有一个已知的多项式级的求解算法。</a:t>
            </a:r>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82</a:t>
            </a:fld>
            <a:endParaRPr lang="en-US" altLang="zh-CN" dirty="0"/>
          </a:p>
        </p:txBody>
      </p:sp>
    </p:spTree>
    <p:extLst>
      <p:ext uri="{BB962C8B-B14F-4D97-AF65-F5344CB8AC3E}">
        <p14:creationId xmlns:p14="http://schemas.microsoft.com/office/powerpoint/2010/main" val="20873309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85731">
                                            <p:txEl>
                                              <p:pRg st="1" end="1"/>
                                            </p:txEl>
                                          </p:spTgt>
                                        </p:tgtEl>
                                        <p:attrNameLst>
                                          <p:attrName>style.visibility</p:attrName>
                                        </p:attrNameLst>
                                      </p:cBhvr>
                                      <p:to>
                                        <p:strVal val="visible"/>
                                      </p:to>
                                    </p:set>
                                    <p:anim calcmode="lin" valueType="num">
                                      <p:cBhvr additive="base">
                                        <p:cTn id="7" dur="500" fill="hold"/>
                                        <p:tgtEl>
                                          <p:spTgt spid="58573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85731">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85731">
                                            <p:txEl>
                                              <p:pRg st="2" end="2"/>
                                            </p:txEl>
                                          </p:spTgt>
                                        </p:tgtEl>
                                        <p:attrNameLst>
                                          <p:attrName>style.visibility</p:attrName>
                                        </p:attrNameLst>
                                      </p:cBhvr>
                                      <p:to>
                                        <p:strVal val="visible"/>
                                      </p:to>
                                    </p:set>
                                    <p:anim calcmode="lin" valueType="num">
                                      <p:cBhvr additive="base">
                                        <p:cTn id="11" dur="500" fill="hold"/>
                                        <p:tgtEl>
                                          <p:spTgt spid="585731">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8573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85731">
                                            <p:txEl>
                                              <p:pRg st="3" end="3"/>
                                            </p:txEl>
                                          </p:spTgt>
                                        </p:tgtEl>
                                        <p:attrNameLst>
                                          <p:attrName>style.visibility</p:attrName>
                                        </p:attrNameLst>
                                      </p:cBhvr>
                                      <p:to>
                                        <p:strVal val="visible"/>
                                      </p:to>
                                    </p:set>
                                    <p:anim calcmode="lin" valueType="num">
                                      <p:cBhvr additive="base">
                                        <p:cTn id="17" dur="500" fill="hold"/>
                                        <p:tgtEl>
                                          <p:spTgt spid="585731">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8573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eaLnBrk="1" hangingPunct="1"/>
            <a:r>
              <a:rPr lang="zh-CN" altLang="en-US" smtClean="0"/>
              <a:t>线性规划</a:t>
            </a:r>
            <a:r>
              <a:rPr lang="en-US" altLang="zh-CN" smtClean="0"/>
              <a:t>(Liner Programming)</a:t>
            </a:r>
          </a:p>
        </p:txBody>
      </p:sp>
      <p:sp>
        <p:nvSpPr>
          <p:cNvPr id="125955" name="Rectangle 3"/>
          <p:cNvSpPr>
            <a:spLocks noGrp="1" noChangeArrowheads="1"/>
          </p:cNvSpPr>
          <p:nvPr>
            <p:ph type="body" idx="1"/>
          </p:nvPr>
        </p:nvSpPr>
        <p:spPr/>
        <p:txBody>
          <a:bodyPr/>
          <a:lstStyle/>
          <a:p>
            <a:pPr eaLnBrk="1" hangingPunct="1"/>
            <a:r>
              <a:rPr lang="zh-CN" altLang="en-US" dirty="0" smtClean="0"/>
              <a:t>背包问题的线性规划</a:t>
            </a:r>
          </a:p>
          <a:p>
            <a:pPr lvl="1" eaLnBrk="1" hangingPunct="1"/>
            <a:r>
              <a:rPr lang="zh-CN" altLang="en-US" dirty="0" smtClean="0"/>
              <a:t>连续</a:t>
            </a:r>
            <a:r>
              <a:rPr lang="en-US" altLang="zh-CN" dirty="0" smtClean="0"/>
              <a:t>(</a:t>
            </a:r>
            <a:r>
              <a:rPr lang="zh-CN" altLang="en-US" dirty="0" smtClean="0"/>
              <a:t>小数</a:t>
            </a:r>
            <a:r>
              <a:rPr lang="en-US" altLang="zh-CN" dirty="0" smtClean="0"/>
              <a:t>)</a:t>
            </a:r>
            <a:r>
              <a:rPr lang="zh-CN" altLang="en-US" dirty="0" smtClean="0"/>
              <a:t>版本			离散</a:t>
            </a:r>
            <a:r>
              <a:rPr lang="en-US" altLang="zh-CN" dirty="0" smtClean="0"/>
              <a:t>(0-1)</a:t>
            </a:r>
            <a:r>
              <a:rPr lang="zh-CN" altLang="en-US" dirty="0" smtClean="0"/>
              <a:t>版本</a:t>
            </a:r>
          </a:p>
        </p:txBody>
      </p:sp>
      <p:pic>
        <p:nvPicPr>
          <p:cNvPr id="125956" name="Picture 6"/>
          <p:cNvPicPr>
            <a:picLocks noChangeAspect="1" noChangeArrowheads="1"/>
          </p:cNvPicPr>
          <p:nvPr/>
        </p:nvPicPr>
        <p:blipFill>
          <a:blip r:embed="rId3" cstate="print"/>
          <a:srcRect/>
          <a:stretch>
            <a:fillRect/>
          </a:stretch>
        </p:blipFill>
        <p:spPr bwMode="auto">
          <a:xfrm>
            <a:off x="395288" y="2708275"/>
            <a:ext cx="3816350" cy="2259013"/>
          </a:xfrm>
          <a:prstGeom prst="rect">
            <a:avLst/>
          </a:prstGeom>
          <a:noFill/>
          <a:ln w="9525">
            <a:noFill/>
            <a:miter lim="800000"/>
            <a:headEnd/>
            <a:tailEnd/>
          </a:ln>
        </p:spPr>
      </p:pic>
      <p:pic>
        <p:nvPicPr>
          <p:cNvPr id="125957" name="Picture 7"/>
          <p:cNvPicPr>
            <a:picLocks noChangeAspect="1" noChangeArrowheads="1"/>
          </p:cNvPicPr>
          <p:nvPr/>
        </p:nvPicPr>
        <p:blipFill>
          <a:blip r:embed="rId4" cstate="print"/>
          <a:srcRect/>
          <a:stretch>
            <a:fillRect/>
          </a:stretch>
        </p:blipFill>
        <p:spPr bwMode="auto">
          <a:xfrm>
            <a:off x="4859338" y="2708275"/>
            <a:ext cx="3673475" cy="2208213"/>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83</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5955">
                                            <p:txEl>
                                              <p:pRg st="0" end="0"/>
                                            </p:txEl>
                                          </p:spTgt>
                                        </p:tgtEl>
                                        <p:attrNameLst>
                                          <p:attrName>style.visibility</p:attrName>
                                        </p:attrNameLst>
                                      </p:cBhvr>
                                      <p:to>
                                        <p:strVal val="visible"/>
                                      </p:to>
                                    </p:set>
                                    <p:anim calcmode="lin" valueType="num">
                                      <p:cBhvr additive="base">
                                        <p:cTn id="7" dur="500" fill="hold"/>
                                        <p:tgtEl>
                                          <p:spTgt spid="12595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595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5955">
                                            <p:txEl>
                                              <p:pRg st="1" end="1"/>
                                            </p:txEl>
                                          </p:spTgt>
                                        </p:tgtEl>
                                        <p:attrNameLst>
                                          <p:attrName>style.visibility</p:attrName>
                                        </p:attrNameLst>
                                      </p:cBhvr>
                                      <p:to>
                                        <p:strVal val="visible"/>
                                      </p:to>
                                    </p:set>
                                    <p:anim calcmode="lin" valueType="num">
                                      <p:cBhvr additive="base">
                                        <p:cTn id="13" dur="500" fill="hold"/>
                                        <p:tgtEl>
                                          <p:spTgt spid="12595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595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5956"/>
                                        </p:tgtEl>
                                        <p:attrNameLst>
                                          <p:attrName>style.visibility</p:attrName>
                                        </p:attrNameLst>
                                      </p:cBhvr>
                                      <p:to>
                                        <p:strVal val="visible"/>
                                      </p:to>
                                    </p:set>
                                    <p:anim calcmode="lin" valueType="num">
                                      <p:cBhvr additive="base">
                                        <p:cTn id="19" dur="500" fill="hold"/>
                                        <p:tgtEl>
                                          <p:spTgt spid="125956"/>
                                        </p:tgtEl>
                                        <p:attrNameLst>
                                          <p:attrName>ppt_x</p:attrName>
                                        </p:attrNameLst>
                                      </p:cBhvr>
                                      <p:tavLst>
                                        <p:tav tm="0">
                                          <p:val>
                                            <p:strVal val="#ppt_x"/>
                                          </p:val>
                                        </p:tav>
                                        <p:tav tm="100000">
                                          <p:val>
                                            <p:strVal val="#ppt_x"/>
                                          </p:val>
                                        </p:tav>
                                      </p:tavLst>
                                    </p:anim>
                                    <p:anim calcmode="lin" valueType="num">
                                      <p:cBhvr additive="base">
                                        <p:cTn id="20" dur="500" fill="hold"/>
                                        <p:tgtEl>
                                          <p:spTgt spid="12595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5957"/>
                                        </p:tgtEl>
                                        <p:attrNameLst>
                                          <p:attrName>style.visibility</p:attrName>
                                        </p:attrNameLst>
                                      </p:cBhvr>
                                      <p:to>
                                        <p:strVal val="visible"/>
                                      </p:to>
                                    </p:set>
                                    <p:anim calcmode="lin" valueType="num">
                                      <p:cBhvr additive="base">
                                        <p:cTn id="25" dur="500" fill="hold"/>
                                        <p:tgtEl>
                                          <p:spTgt spid="125957"/>
                                        </p:tgtEl>
                                        <p:attrNameLst>
                                          <p:attrName>ppt_x</p:attrName>
                                        </p:attrNameLst>
                                      </p:cBhvr>
                                      <p:tavLst>
                                        <p:tav tm="0">
                                          <p:val>
                                            <p:strVal val="#ppt_x"/>
                                          </p:val>
                                        </p:tav>
                                        <p:tav tm="100000">
                                          <p:val>
                                            <p:strVal val="#ppt_x"/>
                                          </p:val>
                                        </p:tav>
                                      </p:tavLst>
                                    </p:anim>
                                    <p:anim calcmode="lin" valueType="num">
                                      <p:cBhvr additive="base">
                                        <p:cTn id="26" dur="500" fill="hold"/>
                                        <p:tgtEl>
                                          <p:spTgt spid="1259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pPr eaLnBrk="1" hangingPunct="1"/>
            <a:r>
              <a:rPr lang="zh-CN" altLang="en-US" smtClean="0"/>
              <a:t>简化为图问题</a:t>
            </a:r>
          </a:p>
        </p:txBody>
      </p:sp>
      <p:sp>
        <p:nvSpPr>
          <p:cNvPr id="128003" name="Rectangle 3"/>
          <p:cNvSpPr>
            <a:spLocks noGrp="1" noChangeArrowheads="1"/>
          </p:cNvSpPr>
          <p:nvPr>
            <p:ph type="body" idx="1"/>
          </p:nvPr>
        </p:nvSpPr>
        <p:spPr>
          <a:xfrm>
            <a:off x="539552" y="1196752"/>
            <a:ext cx="8280919" cy="4934173"/>
          </a:xfrm>
        </p:spPr>
        <p:txBody>
          <a:bodyPr/>
          <a:lstStyle/>
          <a:p>
            <a:pPr eaLnBrk="1" hangingPunct="1"/>
            <a:r>
              <a:rPr lang="zh-CN" altLang="en-US" dirty="0"/>
              <a:t>许多问题用</a:t>
            </a:r>
            <a:r>
              <a:rPr lang="zh-CN" altLang="en-US" dirty="0">
                <a:solidFill>
                  <a:srgbClr val="FF0066"/>
                </a:solidFill>
              </a:rPr>
              <a:t>图</a:t>
            </a:r>
            <a:r>
              <a:rPr lang="zh-CN" altLang="en-US" dirty="0"/>
              <a:t>表示后，求解很容易。通常用图的</a:t>
            </a:r>
            <a:r>
              <a:rPr lang="zh-CN" altLang="en-US" dirty="0">
                <a:solidFill>
                  <a:srgbClr val="FF0066"/>
                </a:solidFill>
              </a:rPr>
              <a:t>顶点</a:t>
            </a:r>
            <a:r>
              <a:rPr lang="zh-CN" altLang="en-US" dirty="0"/>
              <a:t>表示问题的</a:t>
            </a:r>
            <a:r>
              <a:rPr lang="zh-CN" altLang="en-US" dirty="0">
                <a:solidFill>
                  <a:srgbClr val="FF0066"/>
                </a:solidFill>
              </a:rPr>
              <a:t>状态</a:t>
            </a:r>
            <a:r>
              <a:rPr lang="zh-CN" altLang="en-US" dirty="0"/>
              <a:t>，</a:t>
            </a:r>
            <a:r>
              <a:rPr lang="zh-CN" altLang="en-US" dirty="0">
                <a:solidFill>
                  <a:srgbClr val="FF0066"/>
                </a:solidFill>
              </a:rPr>
              <a:t>边</a:t>
            </a:r>
            <a:r>
              <a:rPr lang="zh-CN" altLang="en-US" dirty="0"/>
              <a:t>表示状态之间的</a:t>
            </a:r>
            <a:r>
              <a:rPr lang="zh-CN" altLang="en-US" dirty="0">
                <a:solidFill>
                  <a:srgbClr val="FF0066"/>
                </a:solidFill>
              </a:rPr>
              <a:t>可能转变</a:t>
            </a:r>
            <a:r>
              <a:rPr lang="zh-CN" altLang="en-US" dirty="0"/>
              <a:t>。表示问题的图称为状态空间图。</a:t>
            </a:r>
          </a:p>
          <a:p>
            <a:pPr eaLnBrk="1" hangingPunct="1"/>
            <a:r>
              <a:rPr lang="zh-CN" altLang="en-US" dirty="0" smtClean="0"/>
              <a:t>状态空间图</a:t>
            </a:r>
          </a:p>
          <a:p>
            <a:pPr lvl="1" eaLnBrk="1" hangingPunct="1"/>
            <a:r>
              <a:rPr lang="zh-CN" altLang="en-US" dirty="0" smtClean="0"/>
              <a:t>图中的一个顶点代表初始状态，另一个顶点代表问题的目标状态（目标状态的顶点可能会有若干个）。</a:t>
            </a:r>
          </a:p>
          <a:p>
            <a:pPr lvl="1" eaLnBrk="1" hangingPunct="1"/>
            <a:r>
              <a:rPr lang="zh-CN" altLang="en-US" dirty="0" smtClean="0"/>
              <a:t>这种变换把问题化简为一个求初始状态顶点到目标状态顶点间的路径问题。</a:t>
            </a:r>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84</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8003">
                                            <p:txEl>
                                              <p:pRg st="0" end="0"/>
                                            </p:txEl>
                                          </p:spTgt>
                                        </p:tgtEl>
                                        <p:attrNameLst>
                                          <p:attrName>style.visibility</p:attrName>
                                        </p:attrNameLst>
                                      </p:cBhvr>
                                      <p:to>
                                        <p:strVal val="visible"/>
                                      </p:to>
                                    </p:set>
                                    <p:anim calcmode="lin" valueType="num">
                                      <p:cBhvr additive="base">
                                        <p:cTn id="7" dur="500" fill="hold"/>
                                        <p:tgtEl>
                                          <p:spTgt spid="12800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800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8003">
                                            <p:txEl>
                                              <p:pRg st="1" end="1"/>
                                            </p:txEl>
                                          </p:spTgt>
                                        </p:tgtEl>
                                        <p:attrNameLst>
                                          <p:attrName>style.visibility</p:attrName>
                                        </p:attrNameLst>
                                      </p:cBhvr>
                                      <p:to>
                                        <p:strVal val="visible"/>
                                      </p:to>
                                    </p:set>
                                    <p:anim calcmode="lin" valueType="num">
                                      <p:cBhvr additive="base">
                                        <p:cTn id="13" dur="500" fill="hold"/>
                                        <p:tgtEl>
                                          <p:spTgt spid="12800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800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8003">
                                            <p:txEl>
                                              <p:pRg st="2" end="2"/>
                                            </p:txEl>
                                          </p:spTgt>
                                        </p:tgtEl>
                                        <p:attrNameLst>
                                          <p:attrName>style.visibility</p:attrName>
                                        </p:attrNameLst>
                                      </p:cBhvr>
                                      <p:to>
                                        <p:strVal val="visible"/>
                                      </p:to>
                                    </p:set>
                                    <p:anim calcmode="lin" valueType="num">
                                      <p:cBhvr additive="base">
                                        <p:cTn id="19" dur="500" fill="hold"/>
                                        <p:tgtEl>
                                          <p:spTgt spid="12800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800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8003">
                                            <p:txEl>
                                              <p:pRg st="3" end="3"/>
                                            </p:txEl>
                                          </p:spTgt>
                                        </p:tgtEl>
                                        <p:attrNameLst>
                                          <p:attrName>style.visibility</p:attrName>
                                        </p:attrNameLst>
                                      </p:cBhvr>
                                      <p:to>
                                        <p:strVal val="visible"/>
                                      </p:to>
                                    </p:set>
                                    <p:anim calcmode="lin" valueType="num">
                                      <p:cBhvr additive="base">
                                        <p:cTn id="25" dur="500" fill="hold"/>
                                        <p:tgtEl>
                                          <p:spTgt spid="12800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800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idx="4294967295"/>
          </p:nvPr>
        </p:nvSpPr>
        <p:spPr/>
        <p:txBody>
          <a:bodyPr/>
          <a:lstStyle/>
          <a:p>
            <a:r>
              <a:rPr lang="zh-CN" altLang="en-US" smtClean="0"/>
              <a:t>简化为图论问题</a:t>
            </a:r>
          </a:p>
        </p:txBody>
      </p:sp>
      <p:sp>
        <p:nvSpPr>
          <p:cNvPr id="134147" name="Rectangle 3"/>
          <p:cNvSpPr>
            <a:spLocks noGrp="1" noChangeArrowheads="1"/>
          </p:cNvSpPr>
          <p:nvPr>
            <p:ph type="body" idx="4294967295"/>
          </p:nvPr>
        </p:nvSpPr>
        <p:spPr/>
        <p:txBody>
          <a:bodyPr/>
          <a:lstStyle/>
          <a:p>
            <a:r>
              <a:rPr lang="zh-CN" altLang="en-US" dirty="0" smtClean="0"/>
              <a:t>例如过河问题：</a:t>
            </a:r>
          </a:p>
          <a:p>
            <a:pPr lvl="1"/>
            <a:r>
              <a:rPr lang="zh-CN" altLang="en-US" dirty="0" smtClean="0"/>
              <a:t>一个农夫希望用一条小船把一只</a:t>
            </a:r>
            <a:r>
              <a:rPr lang="zh-CN" altLang="en-US" dirty="0" smtClean="0">
                <a:solidFill>
                  <a:srgbClr val="FF0066"/>
                </a:solidFill>
              </a:rPr>
              <a:t>狼</a:t>
            </a:r>
            <a:r>
              <a:rPr lang="zh-CN" altLang="en-US" dirty="0" smtClean="0"/>
              <a:t>，一头</a:t>
            </a:r>
            <a:r>
              <a:rPr lang="zh-CN" altLang="en-US" dirty="0" smtClean="0">
                <a:solidFill>
                  <a:srgbClr val="FF0066"/>
                </a:solidFill>
              </a:rPr>
              <a:t>羊</a:t>
            </a:r>
            <a:r>
              <a:rPr lang="zh-CN" altLang="en-US" dirty="0" smtClean="0"/>
              <a:t>，一篮</a:t>
            </a:r>
            <a:r>
              <a:rPr lang="zh-CN" altLang="en-US" dirty="0" smtClean="0">
                <a:solidFill>
                  <a:srgbClr val="FF0066"/>
                </a:solidFill>
              </a:rPr>
              <a:t>白菜</a:t>
            </a:r>
            <a:r>
              <a:rPr lang="zh-CN" altLang="en-US" dirty="0" smtClean="0"/>
              <a:t>从河的北岸渡到河的南岸，由于船小只能够容纳人狼羊菜中的两个。需要考虑的约束条件是：在没有人的情况下，狼和羊不能在一起，羊和白菜不能单独在一起。求解一个渡船的方案，把狼、羊、白菜都运过去。 </a:t>
            </a:r>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85</a:t>
            </a:fld>
            <a:endParaRPr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4147">
                                            <p:txEl>
                                              <p:pRg st="1" end="1"/>
                                            </p:txEl>
                                          </p:spTgt>
                                        </p:tgtEl>
                                        <p:attrNameLst>
                                          <p:attrName>style.visibility</p:attrName>
                                        </p:attrNameLst>
                                      </p:cBhvr>
                                      <p:to>
                                        <p:strVal val="visible"/>
                                      </p:to>
                                    </p:set>
                                    <p:anim calcmode="lin" valueType="num">
                                      <p:cBhvr additive="base">
                                        <p:cTn id="7" dur="500" fill="hold"/>
                                        <p:tgtEl>
                                          <p:spTgt spid="13414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4147">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idx="4294967295"/>
          </p:nvPr>
        </p:nvSpPr>
        <p:spPr/>
        <p:txBody>
          <a:bodyPr/>
          <a:lstStyle/>
          <a:p>
            <a:r>
              <a:rPr lang="zh-CN" altLang="en-US" smtClean="0"/>
              <a:t>简化为图论问题</a:t>
            </a:r>
          </a:p>
        </p:txBody>
      </p:sp>
      <p:sp>
        <p:nvSpPr>
          <p:cNvPr id="135171" name="Rectangle 3"/>
          <p:cNvSpPr>
            <a:spLocks noGrp="1" noChangeArrowheads="1"/>
          </p:cNvSpPr>
          <p:nvPr>
            <p:ph type="body" idx="4294967295"/>
          </p:nvPr>
        </p:nvSpPr>
        <p:spPr/>
        <p:txBody>
          <a:bodyPr/>
          <a:lstStyle/>
          <a:p>
            <a:pPr>
              <a:lnSpc>
                <a:spcPts val="3500"/>
              </a:lnSpc>
            </a:pPr>
            <a:r>
              <a:rPr lang="zh-CN" altLang="en-US" sz="2400" dirty="0" smtClean="0">
                <a:latin typeface="微软雅黑" panose="020B0503020204020204" pitchFamily="34" charset="-122"/>
                <a:ea typeface="微软雅黑" panose="020B0503020204020204" pitchFamily="34" charset="-122"/>
              </a:rPr>
              <a:t>对过河问题，画出人、狼、羊、菜的状态空间图后即可以发现有从初始化状态到目标状态的路径，就是问题的解。</a:t>
            </a:r>
          </a:p>
          <a:p>
            <a:pPr>
              <a:lnSpc>
                <a:spcPts val="3500"/>
              </a:lnSpc>
            </a:pPr>
            <a:r>
              <a:rPr kumimoji="1" lang="zh-CN" altLang="en-US" sz="2400" dirty="0" smtClean="0">
                <a:latin typeface="微软雅黑" panose="020B0503020204020204" pitchFamily="34" charset="-122"/>
                <a:ea typeface="微软雅黑" panose="020B0503020204020204" pitchFamily="34" charset="-122"/>
              </a:rPr>
              <a:t>用</a:t>
            </a:r>
            <a:r>
              <a:rPr kumimoji="1" lang="zh-CN" altLang="en-US" sz="2400" dirty="0" smtClean="0">
                <a:solidFill>
                  <a:srgbClr val="FF0000"/>
                </a:solidFill>
                <a:latin typeface="微软雅黑" panose="020B0503020204020204" pitchFamily="34" charset="-122"/>
                <a:ea typeface="微软雅黑" panose="020B0503020204020204" pitchFamily="34" charset="-122"/>
              </a:rPr>
              <a:t>四维</a:t>
            </a:r>
            <a:r>
              <a:rPr kumimoji="1" lang="en-US" altLang="zh-CN" sz="2400" dirty="0" smtClean="0">
                <a:solidFill>
                  <a:srgbClr val="FF0000"/>
                </a:solidFill>
                <a:latin typeface="微软雅黑" panose="020B0503020204020204" pitchFamily="34" charset="-122"/>
                <a:ea typeface="微软雅黑" panose="020B0503020204020204" pitchFamily="34" charset="-122"/>
              </a:rPr>
              <a:t>0-1</a:t>
            </a:r>
            <a:r>
              <a:rPr kumimoji="1" lang="zh-CN" altLang="en-US" sz="2400" dirty="0" smtClean="0">
                <a:solidFill>
                  <a:srgbClr val="FF0000"/>
                </a:solidFill>
                <a:latin typeface="微软雅黑" panose="020B0503020204020204" pitchFamily="34" charset="-122"/>
                <a:ea typeface="微软雅黑" panose="020B0503020204020204" pitchFamily="34" charset="-122"/>
              </a:rPr>
              <a:t>向量</a:t>
            </a:r>
            <a:r>
              <a:rPr kumimoji="1" lang="zh-CN" altLang="en-US" sz="2400" dirty="0" smtClean="0">
                <a:latin typeface="微软雅黑" panose="020B0503020204020204" pitchFamily="34" charset="-122"/>
                <a:ea typeface="微软雅黑" panose="020B0503020204020204" pitchFamily="34" charset="-122"/>
              </a:rPr>
              <a:t>表示</a:t>
            </a:r>
            <a:r>
              <a:rPr kumimoji="1" lang="en-US" altLang="zh-CN" sz="2400" dirty="0" smtClean="0">
                <a:latin typeface="微软雅黑" panose="020B0503020204020204" pitchFamily="34" charset="-122"/>
                <a:ea typeface="微软雅黑" panose="020B0503020204020204" pitchFamily="34" charset="-122"/>
              </a:rPr>
              <a:t>(</a:t>
            </a:r>
            <a:r>
              <a:rPr kumimoji="1" lang="zh-CN" altLang="en-US" sz="2400" dirty="0" smtClean="0">
                <a:latin typeface="微软雅黑" panose="020B0503020204020204" pitchFamily="34" charset="-122"/>
                <a:ea typeface="微软雅黑" panose="020B0503020204020204" pitchFamily="34" charset="-122"/>
              </a:rPr>
              <a:t>人</a:t>
            </a:r>
            <a:r>
              <a:rPr kumimoji="1" lang="en-US" altLang="zh-CN" sz="2400" dirty="0" smtClean="0">
                <a:latin typeface="微软雅黑" panose="020B0503020204020204" pitchFamily="34" charset="-122"/>
                <a:ea typeface="微软雅黑" panose="020B0503020204020204" pitchFamily="34" charset="-122"/>
              </a:rPr>
              <a:t>,</a:t>
            </a:r>
            <a:r>
              <a:rPr kumimoji="1" lang="zh-CN" altLang="en-US" sz="2400" dirty="0" smtClean="0">
                <a:latin typeface="微软雅黑" panose="020B0503020204020204" pitchFamily="34" charset="-122"/>
                <a:ea typeface="微软雅黑" panose="020B0503020204020204" pitchFamily="34" charset="-122"/>
              </a:rPr>
              <a:t>狼</a:t>
            </a:r>
            <a:r>
              <a:rPr kumimoji="1" lang="en-US" altLang="zh-CN" sz="2400" dirty="0" smtClean="0">
                <a:latin typeface="微软雅黑" panose="020B0503020204020204" pitchFamily="34" charset="-122"/>
                <a:ea typeface="微软雅黑" panose="020B0503020204020204" pitchFamily="34" charset="-122"/>
              </a:rPr>
              <a:t>,</a:t>
            </a:r>
            <a:r>
              <a:rPr kumimoji="1" lang="zh-CN" altLang="en-US" sz="2400" dirty="0" smtClean="0">
                <a:latin typeface="微软雅黑" panose="020B0503020204020204" pitchFamily="34" charset="-122"/>
                <a:ea typeface="微软雅黑" panose="020B0503020204020204" pitchFamily="34" charset="-122"/>
              </a:rPr>
              <a:t>羊</a:t>
            </a:r>
            <a:r>
              <a:rPr kumimoji="1" lang="en-US" altLang="zh-CN" sz="2400" dirty="0" smtClean="0">
                <a:latin typeface="微软雅黑" panose="020B0503020204020204" pitchFamily="34" charset="-122"/>
                <a:ea typeface="微软雅黑" panose="020B0503020204020204" pitchFamily="34" charset="-122"/>
              </a:rPr>
              <a:t>,</a:t>
            </a:r>
            <a:r>
              <a:rPr kumimoji="1" lang="zh-CN" altLang="en-US" sz="2400" dirty="0" smtClean="0">
                <a:latin typeface="微软雅黑" panose="020B0503020204020204" pitchFamily="34" charset="-122"/>
                <a:ea typeface="微软雅黑" panose="020B0503020204020204" pitchFamily="34" charset="-122"/>
              </a:rPr>
              <a:t>菜</a:t>
            </a:r>
            <a:r>
              <a:rPr kumimoji="1" lang="en-US" altLang="zh-CN" sz="2400" dirty="0" smtClean="0">
                <a:latin typeface="微软雅黑" panose="020B0503020204020204" pitchFamily="34" charset="-122"/>
                <a:ea typeface="微软雅黑" panose="020B0503020204020204" pitchFamily="34" charset="-122"/>
              </a:rPr>
              <a:t>)</a:t>
            </a:r>
            <a:r>
              <a:rPr kumimoji="1" lang="zh-CN" altLang="en-US" sz="2400" dirty="0" smtClean="0">
                <a:latin typeface="微软雅黑" panose="020B0503020204020204" pitchFamily="34" charset="-122"/>
                <a:ea typeface="微软雅黑" panose="020B0503020204020204" pitchFamily="34" charset="-122"/>
              </a:rPr>
              <a:t>在河西岸的状态</a:t>
            </a:r>
            <a:r>
              <a:rPr kumimoji="1" lang="en-US" altLang="zh-CN" sz="2400" dirty="0" smtClean="0">
                <a:latin typeface="微软雅黑" panose="020B0503020204020204" pitchFamily="34" charset="-122"/>
                <a:ea typeface="微软雅黑" panose="020B0503020204020204" pitchFamily="34" charset="-122"/>
              </a:rPr>
              <a:t>(</a:t>
            </a:r>
            <a:r>
              <a:rPr kumimoji="1" lang="zh-CN" altLang="en-US" sz="2400" dirty="0" smtClean="0">
                <a:latin typeface="微软雅黑" panose="020B0503020204020204" pitchFamily="34" charset="-122"/>
                <a:ea typeface="微软雅黑" panose="020B0503020204020204" pitchFamily="34" charset="-122"/>
              </a:rPr>
              <a:t>在河西岸则分量取</a:t>
            </a:r>
            <a:r>
              <a:rPr kumimoji="1" lang="en-US" altLang="zh-CN" sz="2400" dirty="0" smtClean="0">
                <a:latin typeface="微软雅黑" panose="020B0503020204020204" pitchFamily="34" charset="-122"/>
                <a:ea typeface="微软雅黑" panose="020B0503020204020204" pitchFamily="34" charset="-122"/>
              </a:rPr>
              <a:t>1,</a:t>
            </a:r>
            <a:r>
              <a:rPr kumimoji="1" lang="zh-CN" altLang="en-US" sz="2400" dirty="0" smtClean="0">
                <a:latin typeface="微软雅黑" panose="020B0503020204020204" pitchFamily="34" charset="-122"/>
                <a:ea typeface="微软雅黑" panose="020B0503020204020204" pitchFamily="34" charset="-122"/>
              </a:rPr>
              <a:t>否则取</a:t>
            </a:r>
            <a:r>
              <a:rPr kumimoji="1" lang="en-US" altLang="zh-CN" sz="2400" dirty="0" smtClean="0">
                <a:latin typeface="微软雅黑" panose="020B0503020204020204" pitchFamily="34" charset="-122"/>
                <a:ea typeface="微软雅黑" panose="020B0503020204020204" pitchFamily="34" charset="-122"/>
              </a:rPr>
              <a:t>0),</a:t>
            </a:r>
            <a:r>
              <a:rPr kumimoji="1" lang="zh-CN" altLang="en-US" sz="2400" dirty="0" smtClean="0">
                <a:latin typeface="微软雅黑" panose="020B0503020204020204" pitchFamily="34" charset="-122"/>
                <a:ea typeface="微软雅黑" panose="020B0503020204020204" pitchFamily="34" charset="-122"/>
              </a:rPr>
              <a:t>共有</a:t>
            </a:r>
            <a:r>
              <a:rPr kumimoji="1" lang="en-US" altLang="zh-CN" sz="2400" dirty="0" smtClean="0">
                <a:latin typeface="微软雅黑" panose="020B0503020204020204" pitchFamily="34" charset="-122"/>
                <a:ea typeface="微软雅黑" panose="020B0503020204020204" pitchFamily="34" charset="-122"/>
              </a:rPr>
              <a:t>2</a:t>
            </a:r>
            <a:r>
              <a:rPr kumimoji="1" lang="en-US" altLang="zh-CN" sz="2400" baseline="30000" dirty="0" smtClean="0">
                <a:latin typeface="微软雅黑" panose="020B0503020204020204" pitchFamily="34" charset="-122"/>
                <a:ea typeface="微软雅黑" panose="020B0503020204020204" pitchFamily="34" charset="-122"/>
              </a:rPr>
              <a:t>4</a:t>
            </a:r>
            <a:r>
              <a:rPr kumimoji="1" lang="en-US" altLang="zh-CN" sz="2400" dirty="0" smtClean="0">
                <a:latin typeface="微软雅黑" panose="020B0503020204020204" pitchFamily="34" charset="-122"/>
                <a:ea typeface="微软雅黑" panose="020B0503020204020204" pitchFamily="34" charset="-122"/>
              </a:rPr>
              <a:t> =16 </a:t>
            </a:r>
            <a:r>
              <a:rPr kumimoji="1" lang="zh-CN" altLang="en-US" sz="2400" dirty="0" smtClean="0">
                <a:latin typeface="微软雅黑" panose="020B0503020204020204" pitchFamily="34" charset="-122"/>
                <a:ea typeface="微软雅黑" panose="020B0503020204020204" pitchFamily="34" charset="-122"/>
              </a:rPr>
              <a:t>种状态</a:t>
            </a:r>
            <a:r>
              <a:rPr kumimoji="1" lang="en-US" altLang="zh-CN" sz="2400" dirty="0" smtClean="0">
                <a:latin typeface="微软雅黑" panose="020B0503020204020204" pitchFamily="34" charset="-122"/>
                <a:ea typeface="微软雅黑" panose="020B0503020204020204" pitchFamily="34" charset="-122"/>
              </a:rPr>
              <a:t>.</a:t>
            </a:r>
            <a:r>
              <a:rPr kumimoji="1" lang="zh-CN" altLang="en-US" sz="2400" dirty="0" smtClean="0">
                <a:latin typeface="微软雅黑" panose="020B0503020204020204" pitchFamily="34" charset="-122"/>
                <a:ea typeface="微软雅黑" panose="020B0503020204020204" pitchFamily="34" charset="-122"/>
              </a:rPr>
              <a:t>在河东岸的状态类似记作</a:t>
            </a:r>
            <a:r>
              <a:rPr kumimoji="1" lang="en-US" altLang="zh-CN" sz="2400" dirty="0" smtClean="0">
                <a:latin typeface="微软雅黑" panose="020B0503020204020204" pitchFamily="34" charset="-122"/>
                <a:ea typeface="微软雅黑" panose="020B0503020204020204" pitchFamily="34" charset="-122"/>
              </a:rPr>
              <a:t>.</a:t>
            </a:r>
          </a:p>
          <a:p>
            <a:pPr>
              <a:lnSpc>
                <a:spcPts val="3500"/>
              </a:lnSpc>
            </a:pPr>
            <a:r>
              <a:rPr kumimoji="1" lang="zh-CN" altLang="en-US" sz="2400" dirty="0" smtClean="0">
                <a:latin typeface="微软雅黑" panose="020B0503020204020204" pitchFamily="34" charset="-122"/>
                <a:ea typeface="微软雅黑" panose="020B0503020204020204" pitchFamily="34" charset="-122"/>
              </a:rPr>
              <a:t>由题设</a:t>
            </a:r>
            <a:r>
              <a:rPr kumimoji="1" lang="en-US" altLang="zh-CN" sz="2400" dirty="0" smtClean="0">
                <a:latin typeface="微软雅黑" panose="020B0503020204020204" pitchFamily="34" charset="-122"/>
                <a:ea typeface="微软雅黑" panose="020B0503020204020204" pitchFamily="34" charset="-122"/>
              </a:rPr>
              <a:t>,</a:t>
            </a:r>
            <a:r>
              <a:rPr kumimoji="1" lang="zh-CN" altLang="en-US" sz="2400" dirty="0" smtClean="0">
                <a:latin typeface="微软雅黑" panose="020B0503020204020204" pitchFamily="34" charset="-122"/>
                <a:ea typeface="微软雅黑" panose="020B0503020204020204" pitchFamily="34" charset="-122"/>
              </a:rPr>
              <a:t>状态</a:t>
            </a:r>
            <a:r>
              <a:rPr kumimoji="1" lang="en-US" altLang="zh-CN" sz="2400" dirty="0" smtClean="0">
                <a:latin typeface="微软雅黑" panose="020B0503020204020204" pitchFamily="34" charset="-122"/>
                <a:ea typeface="微软雅黑" panose="020B0503020204020204" pitchFamily="34" charset="-122"/>
              </a:rPr>
              <a:t>(0,1,1,0),(0,0,1,1),(0,1,1,1)</a:t>
            </a:r>
            <a:r>
              <a:rPr kumimoji="1" lang="zh-CN" altLang="en-US" sz="2400" dirty="0" smtClean="0">
                <a:latin typeface="微软雅黑" panose="020B0503020204020204" pitchFamily="34" charset="-122"/>
                <a:ea typeface="微软雅黑" panose="020B0503020204020204" pitchFamily="34" charset="-122"/>
              </a:rPr>
              <a:t>是不允许的</a:t>
            </a:r>
            <a:r>
              <a:rPr kumimoji="1" lang="en-US" altLang="zh-CN" sz="2400" dirty="0" smtClean="0">
                <a:latin typeface="微软雅黑" panose="020B0503020204020204" pitchFamily="34" charset="-122"/>
                <a:ea typeface="微软雅黑" panose="020B0503020204020204" pitchFamily="34" charset="-122"/>
              </a:rPr>
              <a:t>,</a:t>
            </a:r>
            <a:r>
              <a:rPr kumimoji="1" lang="zh-CN" altLang="en-US" sz="2400" dirty="0" smtClean="0">
                <a:latin typeface="微软雅黑" panose="020B0503020204020204" pitchFamily="34" charset="-122"/>
                <a:ea typeface="微软雅黑" panose="020B0503020204020204" pitchFamily="34" charset="-122"/>
              </a:rPr>
              <a:t>从而对应状态</a:t>
            </a:r>
            <a:r>
              <a:rPr kumimoji="1" lang="en-US" altLang="zh-CN" sz="2400" dirty="0" smtClean="0">
                <a:latin typeface="微软雅黑" panose="020B0503020204020204" pitchFamily="34" charset="-122"/>
                <a:ea typeface="微软雅黑" panose="020B0503020204020204" pitchFamily="34" charset="-122"/>
              </a:rPr>
              <a:t>(1,0,0,1), (1,1,0,0), (1,0,0,0)</a:t>
            </a:r>
            <a:r>
              <a:rPr kumimoji="1" lang="zh-CN" altLang="en-US" sz="2400" dirty="0" smtClean="0">
                <a:latin typeface="微软雅黑" panose="020B0503020204020204" pitchFamily="34" charset="-122"/>
                <a:ea typeface="微软雅黑" panose="020B0503020204020204" pitchFamily="34" charset="-122"/>
              </a:rPr>
              <a:t>也是不允许的</a:t>
            </a:r>
            <a:r>
              <a:rPr kumimoji="1" lang="en-US" altLang="zh-CN" sz="2400" dirty="0" smtClean="0">
                <a:latin typeface="微软雅黑" panose="020B0503020204020204" pitchFamily="34" charset="-122"/>
                <a:ea typeface="微软雅黑" panose="020B0503020204020204" pitchFamily="34" charset="-122"/>
              </a:rPr>
              <a:t>.</a:t>
            </a:r>
          </a:p>
          <a:p>
            <a:pPr>
              <a:lnSpc>
                <a:spcPts val="3500"/>
              </a:lnSpc>
            </a:pPr>
            <a:r>
              <a:rPr kumimoji="1" lang="zh-CN" altLang="en-US" sz="2400" dirty="0" smtClean="0">
                <a:latin typeface="微软雅黑" panose="020B0503020204020204" pitchFamily="34" charset="-122"/>
                <a:ea typeface="微软雅黑" panose="020B0503020204020204" pitchFamily="34" charset="-122"/>
              </a:rPr>
              <a:t>以可允许的</a:t>
            </a:r>
            <a:r>
              <a:rPr kumimoji="1" lang="en-US" altLang="zh-CN" sz="2400" dirty="0" smtClean="0">
                <a:solidFill>
                  <a:srgbClr val="00B0F0"/>
                </a:solidFill>
                <a:latin typeface="微软雅黑" panose="020B0503020204020204" pitchFamily="34" charset="-122"/>
                <a:ea typeface="微软雅黑" panose="020B0503020204020204" pitchFamily="34" charset="-122"/>
              </a:rPr>
              <a:t>10</a:t>
            </a:r>
            <a:r>
              <a:rPr kumimoji="1" lang="zh-CN" altLang="en-US" sz="2400" dirty="0" smtClean="0">
                <a:solidFill>
                  <a:srgbClr val="00B0F0"/>
                </a:solidFill>
                <a:latin typeface="微软雅黑" panose="020B0503020204020204" pitchFamily="34" charset="-122"/>
                <a:ea typeface="微软雅黑" panose="020B0503020204020204" pitchFamily="34" charset="-122"/>
              </a:rPr>
              <a:t>个状态向量作为顶点</a:t>
            </a:r>
            <a:r>
              <a:rPr kumimoji="1" lang="en-US" altLang="zh-CN" sz="2400" dirty="0" smtClean="0">
                <a:latin typeface="微软雅黑" panose="020B0503020204020204" pitchFamily="34" charset="-122"/>
                <a:ea typeface="微软雅黑" panose="020B0503020204020204" pitchFamily="34" charset="-122"/>
              </a:rPr>
              <a:t>,</a:t>
            </a:r>
            <a:r>
              <a:rPr kumimoji="1" lang="zh-CN" altLang="en-US" sz="2400" dirty="0" smtClean="0">
                <a:latin typeface="微软雅黑" panose="020B0503020204020204" pitchFamily="34" charset="-122"/>
                <a:ea typeface="微软雅黑" panose="020B0503020204020204" pitchFamily="34" charset="-122"/>
              </a:rPr>
              <a:t>将可能互相转移的状态用线段连接起来构成一个图</a:t>
            </a:r>
            <a:r>
              <a:rPr kumimoji="1" lang="en-US" altLang="zh-CN" sz="2400" dirty="0" smtClean="0">
                <a:latin typeface="微软雅黑" panose="020B0503020204020204" pitchFamily="34" charset="-122"/>
                <a:ea typeface="微软雅黑" panose="020B0503020204020204" pitchFamily="34" charset="-122"/>
              </a:rPr>
              <a:t>.</a:t>
            </a:r>
          </a:p>
          <a:p>
            <a:pPr>
              <a:lnSpc>
                <a:spcPts val="3500"/>
              </a:lnSpc>
              <a:buFont typeface="Wingdings" pitchFamily="2" charset="2"/>
              <a:buNone/>
            </a:pPr>
            <a:r>
              <a:rPr kumimoji="1" lang="en-US" altLang="zh-CN" sz="2400" dirty="0" smtClean="0">
                <a:latin typeface="微软雅黑" panose="020B0503020204020204" pitchFamily="34" charset="-122"/>
                <a:ea typeface="微软雅黑" panose="020B0503020204020204" pitchFamily="34" charset="-122"/>
              </a:rPr>
              <a:t>        </a:t>
            </a:r>
            <a:r>
              <a:rPr kumimoji="1" lang="zh-CN" altLang="en-US" sz="2400" dirty="0" smtClean="0">
                <a:latin typeface="微软雅黑" panose="020B0503020204020204" pitchFamily="34" charset="-122"/>
                <a:ea typeface="微软雅黑" panose="020B0503020204020204" pitchFamily="34" charset="-122"/>
              </a:rPr>
              <a:t>根据此图便可找到渡河方法</a:t>
            </a:r>
            <a:r>
              <a:rPr kumimoji="1" lang="en-US" altLang="zh-CN"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86</a:t>
            </a:fld>
            <a:endParaRPr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5171">
                                            <p:txEl>
                                              <p:pRg st="0" end="0"/>
                                            </p:txEl>
                                          </p:spTgt>
                                        </p:tgtEl>
                                        <p:attrNameLst>
                                          <p:attrName>style.visibility</p:attrName>
                                        </p:attrNameLst>
                                      </p:cBhvr>
                                      <p:to>
                                        <p:strVal val="visible"/>
                                      </p:to>
                                    </p:set>
                                    <p:anim calcmode="lin" valueType="num">
                                      <p:cBhvr additive="base">
                                        <p:cTn id="7" dur="500" fill="hold"/>
                                        <p:tgtEl>
                                          <p:spTgt spid="13517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517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5171">
                                            <p:txEl>
                                              <p:pRg st="1" end="1"/>
                                            </p:txEl>
                                          </p:spTgt>
                                        </p:tgtEl>
                                        <p:attrNameLst>
                                          <p:attrName>style.visibility</p:attrName>
                                        </p:attrNameLst>
                                      </p:cBhvr>
                                      <p:to>
                                        <p:strVal val="visible"/>
                                      </p:to>
                                    </p:set>
                                    <p:anim calcmode="lin" valueType="num">
                                      <p:cBhvr additive="base">
                                        <p:cTn id="11" dur="500" fill="hold"/>
                                        <p:tgtEl>
                                          <p:spTgt spid="135171">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5171">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5171">
                                            <p:txEl>
                                              <p:pRg st="2" end="2"/>
                                            </p:txEl>
                                          </p:spTgt>
                                        </p:tgtEl>
                                        <p:attrNameLst>
                                          <p:attrName>style.visibility</p:attrName>
                                        </p:attrNameLst>
                                      </p:cBhvr>
                                      <p:to>
                                        <p:strVal val="visible"/>
                                      </p:to>
                                    </p:set>
                                    <p:anim calcmode="lin" valueType="num">
                                      <p:cBhvr additive="base">
                                        <p:cTn id="15" dur="500" fill="hold"/>
                                        <p:tgtEl>
                                          <p:spTgt spid="135171">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35171">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35171">
                                            <p:txEl>
                                              <p:pRg st="3" end="3"/>
                                            </p:txEl>
                                          </p:spTgt>
                                        </p:tgtEl>
                                        <p:attrNameLst>
                                          <p:attrName>style.visibility</p:attrName>
                                        </p:attrNameLst>
                                      </p:cBhvr>
                                      <p:to>
                                        <p:strVal val="visible"/>
                                      </p:to>
                                    </p:set>
                                    <p:anim calcmode="lin" valueType="num">
                                      <p:cBhvr additive="base">
                                        <p:cTn id="19" dur="500" fill="hold"/>
                                        <p:tgtEl>
                                          <p:spTgt spid="135171">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5171">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35171">
                                            <p:txEl>
                                              <p:pRg st="4" end="4"/>
                                            </p:txEl>
                                          </p:spTgt>
                                        </p:tgtEl>
                                        <p:attrNameLst>
                                          <p:attrName>style.visibility</p:attrName>
                                        </p:attrNameLst>
                                      </p:cBhvr>
                                      <p:to>
                                        <p:strVal val="visible"/>
                                      </p:to>
                                    </p:set>
                                    <p:anim calcmode="lin" valueType="num">
                                      <p:cBhvr additive="base">
                                        <p:cTn id="23" dur="500" fill="hold"/>
                                        <p:tgtEl>
                                          <p:spTgt spid="135171">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3517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ChangeArrowheads="1"/>
          </p:cNvSpPr>
          <p:nvPr/>
        </p:nvSpPr>
        <p:spPr bwMode="auto">
          <a:xfrm>
            <a:off x="395288" y="1203325"/>
            <a:ext cx="8424862" cy="946150"/>
          </a:xfrm>
          <a:prstGeom prst="rect">
            <a:avLst/>
          </a:prstGeom>
          <a:noFill/>
          <a:ln w="9525">
            <a:noFill/>
            <a:miter lim="800000"/>
            <a:headEnd/>
            <a:tailEnd/>
          </a:ln>
          <a:effectLst/>
        </p:spPr>
        <p:txBody>
          <a:bodyPr>
            <a:spAutoFit/>
          </a:bodyPr>
          <a:lstStyle/>
          <a:p>
            <a:r>
              <a:rPr kumimoji="1" lang="en-US" altLang="zh-CN" sz="2800">
                <a:latin typeface="Times New Roman" pitchFamily="18" charset="0"/>
              </a:rPr>
              <a:t>(1,1,1,1)</a:t>
            </a:r>
            <a:r>
              <a:rPr kumimoji="1" lang="en-US" altLang="zh-CN" sz="2800">
                <a:latin typeface="宋体" charset="-122"/>
              </a:rPr>
              <a:t>   </a:t>
            </a:r>
            <a:r>
              <a:rPr kumimoji="1" lang="en-US" altLang="zh-CN" sz="2800">
                <a:latin typeface="Times New Roman" pitchFamily="18" charset="0"/>
              </a:rPr>
              <a:t>(1,1,1,0)</a:t>
            </a:r>
            <a:r>
              <a:rPr kumimoji="1" lang="en-US" altLang="zh-CN" sz="2800">
                <a:latin typeface="宋体" charset="-122"/>
              </a:rPr>
              <a:t>   </a:t>
            </a:r>
            <a:r>
              <a:rPr kumimoji="1" lang="en-US" altLang="zh-CN" sz="2800">
                <a:latin typeface="Times New Roman" pitchFamily="18" charset="0"/>
              </a:rPr>
              <a:t>(1,1,0,1)</a:t>
            </a:r>
            <a:r>
              <a:rPr kumimoji="1" lang="en-US" altLang="zh-CN" sz="2800">
                <a:latin typeface="宋体" charset="-122"/>
              </a:rPr>
              <a:t>   </a:t>
            </a:r>
            <a:r>
              <a:rPr kumimoji="1" lang="en-US" altLang="zh-CN" sz="2800">
                <a:latin typeface="Times New Roman" pitchFamily="18" charset="0"/>
              </a:rPr>
              <a:t>(1,0,1,1)</a:t>
            </a:r>
            <a:r>
              <a:rPr kumimoji="1" lang="en-US" altLang="zh-CN" sz="2800">
                <a:latin typeface="宋体" charset="-122"/>
              </a:rPr>
              <a:t>   </a:t>
            </a:r>
            <a:r>
              <a:rPr kumimoji="1" lang="en-US" altLang="zh-CN" sz="2800">
                <a:latin typeface="Times New Roman" pitchFamily="18" charset="0"/>
              </a:rPr>
              <a:t>(1,0,1,0)</a:t>
            </a:r>
          </a:p>
          <a:p>
            <a:r>
              <a:rPr kumimoji="1" lang="en-US" altLang="zh-CN" sz="2800">
                <a:latin typeface="Times New Roman" pitchFamily="18" charset="0"/>
              </a:rPr>
              <a:t>(0,0,0,0)</a:t>
            </a:r>
            <a:r>
              <a:rPr kumimoji="1" lang="en-US" altLang="zh-CN" sz="2800">
                <a:latin typeface="宋体" charset="-122"/>
              </a:rPr>
              <a:t>   </a:t>
            </a:r>
            <a:r>
              <a:rPr kumimoji="1" lang="en-US" altLang="zh-CN" sz="2800">
                <a:latin typeface="Times New Roman" pitchFamily="18" charset="0"/>
              </a:rPr>
              <a:t>(0,0,0,1)</a:t>
            </a:r>
            <a:r>
              <a:rPr kumimoji="1" lang="en-US" altLang="zh-CN" sz="2800">
                <a:latin typeface="宋体" charset="-122"/>
              </a:rPr>
              <a:t>   </a:t>
            </a:r>
            <a:r>
              <a:rPr kumimoji="1" lang="en-US" altLang="zh-CN" sz="2800">
                <a:latin typeface="Times New Roman" pitchFamily="18" charset="0"/>
              </a:rPr>
              <a:t>(0,0,1,0)</a:t>
            </a:r>
            <a:r>
              <a:rPr kumimoji="1" lang="en-US" altLang="zh-CN" sz="2800">
                <a:latin typeface="宋体" charset="-122"/>
              </a:rPr>
              <a:t>   </a:t>
            </a:r>
            <a:r>
              <a:rPr kumimoji="1" lang="en-US" altLang="zh-CN" sz="2800">
                <a:latin typeface="Times New Roman" pitchFamily="18" charset="0"/>
              </a:rPr>
              <a:t>(0,1,0,0)</a:t>
            </a:r>
            <a:r>
              <a:rPr kumimoji="1" lang="en-US" altLang="zh-CN" sz="2800">
                <a:latin typeface="宋体" charset="-122"/>
              </a:rPr>
              <a:t>   </a:t>
            </a:r>
            <a:r>
              <a:rPr kumimoji="1" lang="en-US" altLang="zh-CN" sz="2800">
                <a:latin typeface="Times New Roman" pitchFamily="18" charset="0"/>
              </a:rPr>
              <a:t>(0,1,0,1)</a:t>
            </a:r>
          </a:p>
        </p:txBody>
      </p:sp>
      <p:sp>
        <p:nvSpPr>
          <p:cNvPr id="136195" name="Rectangle 3"/>
          <p:cNvSpPr>
            <a:spLocks noChangeArrowheads="1"/>
          </p:cNvSpPr>
          <p:nvPr/>
        </p:nvSpPr>
        <p:spPr bwMode="auto">
          <a:xfrm>
            <a:off x="250825" y="3419475"/>
            <a:ext cx="8497888" cy="946150"/>
          </a:xfrm>
          <a:prstGeom prst="rect">
            <a:avLst/>
          </a:prstGeom>
          <a:noFill/>
          <a:ln w="9525">
            <a:noFill/>
            <a:miter lim="800000"/>
            <a:headEnd/>
            <a:tailEnd/>
          </a:ln>
          <a:effectLst/>
        </p:spPr>
        <p:txBody>
          <a:bodyPr>
            <a:spAutoFit/>
          </a:bodyPr>
          <a:lstStyle/>
          <a:p>
            <a:r>
              <a:rPr kumimoji="1" lang="en-US" altLang="zh-CN" sz="2800">
                <a:latin typeface="Times New Roman" pitchFamily="18" charset="0"/>
              </a:rPr>
              <a:t>(0,1,0,1)</a:t>
            </a:r>
            <a:r>
              <a:rPr kumimoji="1" lang="en-US" altLang="zh-CN" sz="2800">
                <a:latin typeface="宋体" charset="-122"/>
              </a:rPr>
              <a:t>   </a:t>
            </a:r>
            <a:r>
              <a:rPr kumimoji="1" lang="en-US" altLang="zh-CN" sz="2800">
                <a:latin typeface="Times New Roman" pitchFamily="18" charset="0"/>
              </a:rPr>
              <a:t>(0,1,0,0)</a:t>
            </a:r>
            <a:r>
              <a:rPr kumimoji="1" lang="en-US" altLang="zh-CN" sz="2800">
                <a:latin typeface="宋体" charset="-122"/>
              </a:rPr>
              <a:t>    </a:t>
            </a:r>
            <a:r>
              <a:rPr kumimoji="1" lang="en-US" altLang="zh-CN" sz="2800">
                <a:latin typeface="Times New Roman" pitchFamily="18" charset="0"/>
              </a:rPr>
              <a:t>(0,0,1,0)</a:t>
            </a:r>
            <a:r>
              <a:rPr kumimoji="1" lang="en-US" altLang="zh-CN" sz="2800">
                <a:latin typeface="宋体" charset="-122"/>
              </a:rPr>
              <a:t>   </a:t>
            </a:r>
            <a:r>
              <a:rPr kumimoji="1" lang="en-US" altLang="zh-CN" sz="2800">
                <a:latin typeface="Times New Roman" pitchFamily="18" charset="0"/>
              </a:rPr>
              <a:t>(0,0,0,1)</a:t>
            </a:r>
            <a:r>
              <a:rPr kumimoji="1" lang="en-US" altLang="zh-CN" sz="2800">
                <a:latin typeface="宋体" charset="-122"/>
              </a:rPr>
              <a:t>  </a:t>
            </a:r>
            <a:r>
              <a:rPr kumimoji="1" lang="en-US" altLang="zh-CN" sz="2800">
                <a:latin typeface="Times New Roman" pitchFamily="18" charset="0"/>
              </a:rPr>
              <a:t>(0,0,0,0)</a:t>
            </a:r>
          </a:p>
          <a:p>
            <a:r>
              <a:rPr kumimoji="1" lang="en-US" altLang="zh-CN" sz="2800">
                <a:latin typeface="Times New Roman" pitchFamily="18" charset="0"/>
              </a:rPr>
              <a:t>(1,0,1,0)</a:t>
            </a:r>
            <a:r>
              <a:rPr kumimoji="1" lang="en-US" altLang="zh-CN" sz="2800">
                <a:latin typeface="宋体" charset="-122"/>
              </a:rPr>
              <a:t>   </a:t>
            </a:r>
            <a:r>
              <a:rPr kumimoji="1" lang="en-US" altLang="zh-CN" sz="2800">
                <a:latin typeface="Times New Roman" pitchFamily="18" charset="0"/>
              </a:rPr>
              <a:t>(1,0,1,1)</a:t>
            </a:r>
            <a:r>
              <a:rPr kumimoji="1" lang="en-US" altLang="zh-CN" sz="2800">
                <a:latin typeface="宋体" charset="-122"/>
              </a:rPr>
              <a:t>    </a:t>
            </a:r>
            <a:r>
              <a:rPr kumimoji="1" lang="en-US" altLang="zh-CN" sz="2800">
                <a:latin typeface="Times New Roman" pitchFamily="18" charset="0"/>
              </a:rPr>
              <a:t>(1,1,0,1)</a:t>
            </a:r>
            <a:r>
              <a:rPr kumimoji="1" lang="en-US" altLang="zh-CN" sz="2800">
                <a:latin typeface="宋体" charset="-122"/>
              </a:rPr>
              <a:t>   </a:t>
            </a:r>
            <a:r>
              <a:rPr kumimoji="1" lang="en-US" altLang="zh-CN" sz="2800">
                <a:latin typeface="Times New Roman" pitchFamily="18" charset="0"/>
              </a:rPr>
              <a:t>(1,1,1,0)</a:t>
            </a:r>
            <a:r>
              <a:rPr kumimoji="1" lang="en-US" altLang="zh-CN" sz="2800">
                <a:latin typeface="宋体" charset="-122"/>
              </a:rPr>
              <a:t>  </a:t>
            </a:r>
            <a:r>
              <a:rPr kumimoji="1" lang="en-US" altLang="zh-CN" sz="2800">
                <a:latin typeface="Times New Roman" pitchFamily="18" charset="0"/>
              </a:rPr>
              <a:t>(1,1,1,1)</a:t>
            </a:r>
          </a:p>
        </p:txBody>
      </p:sp>
      <p:sp>
        <p:nvSpPr>
          <p:cNvPr id="136196" name="Rectangle 4"/>
          <p:cNvSpPr>
            <a:spLocks noChangeArrowheads="1"/>
          </p:cNvSpPr>
          <p:nvPr/>
        </p:nvSpPr>
        <p:spPr bwMode="auto">
          <a:xfrm>
            <a:off x="250825" y="4292600"/>
            <a:ext cx="8693150" cy="1871663"/>
          </a:xfrm>
          <a:prstGeom prst="rect">
            <a:avLst/>
          </a:prstGeom>
          <a:noFill/>
          <a:ln w="9525">
            <a:noFill/>
            <a:miter lim="800000"/>
            <a:headEnd/>
            <a:tailEnd/>
          </a:ln>
          <a:effectLst/>
        </p:spPr>
        <p:txBody>
          <a:bodyPr>
            <a:spAutoFit/>
          </a:bodyPr>
          <a:lstStyle/>
          <a:p>
            <a:pPr>
              <a:lnSpc>
                <a:spcPct val="110000"/>
              </a:lnSpc>
              <a:spcBef>
                <a:spcPct val="5000"/>
              </a:spcBef>
            </a:pPr>
            <a:r>
              <a:rPr kumimoji="1" lang="zh-CN" altLang="en-US" sz="3200" b="1" dirty="0">
                <a:solidFill>
                  <a:srgbClr val="00B0F0"/>
                </a:solidFill>
                <a:latin typeface="宋体" charset="-122"/>
              </a:rPr>
              <a:t>  </a:t>
            </a:r>
            <a:r>
              <a:rPr kumimoji="1" lang="zh-CN" altLang="en-US" sz="2400" dirty="0">
                <a:solidFill>
                  <a:srgbClr val="00B0F0"/>
                </a:solidFill>
                <a:latin typeface="Times New Roman" pitchFamily="18" charset="0"/>
              </a:rPr>
              <a:t>将</a:t>
            </a:r>
            <a:r>
              <a:rPr kumimoji="1" lang="en-US" altLang="zh-CN" sz="2400" dirty="0">
                <a:solidFill>
                  <a:srgbClr val="00B0F0"/>
                </a:solidFill>
                <a:latin typeface="Times New Roman" pitchFamily="18" charset="0"/>
              </a:rPr>
              <a:t>10</a:t>
            </a:r>
            <a:r>
              <a:rPr kumimoji="1" lang="zh-CN" altLang="en-US" sz="2400" dirty="0">
                <a:solidFill>
                  <a:srgbClr val="00B0F0"/>
                </a:solidFill>
                <a:latin typeface="Times New Roman" pitchFamily="18" charset="0"/>
              </a:rPr>
              <a:t>个顶点分别记为</a:t>
            </a:r>
            <a:r>
              <a:rPr kumimoji="1" lang="en-US" altLang="zh-CN" sz="2400" i="1" dirty="0">
                <a:solidFill>
                  <a:srgbClr val="00B0F0"/>
                </a:solidFill>
                <a:latin typeface="Times New Roman" pitchFamily="18" charset="0"/>
              </a:rPr>
              <a:t>A</a:t>
            </a:r>
            <a:r>
              <a:rPr kumimoji="1" lang="en-US" altLang="zh-CN" sz="2400" baseline="-30000" dirty="0">
                <a:solidFill>
                  <a:srgbClr val="00B0F0"/>
                </a:solidFill>
                <a:latin typeface="Times New Roman" pitchFamily="18" charset="0"/>
              </a:rPr>
              <a:t>1</a:t>
            </a:r>
            <a:r>
              <a:rPr kumimoji="1" lang="en-US" altLang="zh-CN" sz="2400" dirty="0">
                <a:solidFill>
                  <a:srgbClr val="00B0F0"/>
                </a:solidFill>
                <a:latin typeface="Times New Roman" pitchFamily="18" charset="0"/>
              </a:rPr>
              <a:t>, </a:t>
            </a:r>
            <a:r>
              <a:rPr kumimoji="1" lang="en-US" altLang="zh-CN" sz="2400" i="1" dirty="0">
                <a:solidFill>
                  <a:srgbClr val="00B0F0"/>
                </a:solidFill>
                <a:latin typeface="Times New Roman" pitchFamily="18" charset="0"/>
              </a:rPr>
              <a:t>A</a:t>
            </a:r>
            <a:r>
              <a:rPr kumimoji="1" lang="en-US" altLang="zh-CN" sz="2400" baseline="-30000" dirty="0">
                <a:solidFill>
                  <a:srgbClr val="00B0F0"/>
                </a:solidFill>
                <a:latin typeface="Times New Roman" pitchFamily="18" charset="0"/>
              </a:rPr>
              <a:t>2</a:t>
            </a:r>
            <a:r>
              <a:rPr kumimoji="1" lang="en-US" altLang="zh-CN" sz="2400" dirty="0">
                <a:solidFill>
                  <a:srgbClr val="00B0F0"/>
                </a:solidFill>
                <a:latin typeface="Times New Roman" pitchFamily="18" charset="0"/>
              </a:rPr>
              <a:t>, </a:t>
            </a:r>
            <a:r>
              <a:rPr kumimoji="1" lang="en-US" altLang="zh-CN" sz="2400" dirty="0">
                <a:solidFill>
                  <a:srgbClr val="00B0F0"/>
                </a:solidFill>
                <a:latin typeface="Times New Roman"/>
              </a:rPr>
              <a:t>…</a:t>
            </a:r>
            <a:r>
              <a:rPr kumimoji="1" lang="en-US" altLang="zh-CN" sz="2400" dirty="0">
                <a:solidFill>
                  <a:srgbClr val="00B0F0"/>
                </a:solidFill>
                <a:latin typeface="Times New Roman" pitchFamily="18" charset="0"/>
              </a:rPr>
              <a:t>, </a:t>
            </a:r>
            <a:r>
              <a:rPr kumimoji="1" lang="en-US" altLang="zh-CN" sz="2400" i="1" dirty="0">
                <a:solidFill>
                  <a:srgbClr val="00B0F0"/>
                </a:solidFill>
                <a:latin typeface="Times New Roman" pitchFamily="18" charset="0"/>
              </a:rPr>
              <a:t>A</a:t>
            </a:r>
            <a:r>
              <a:rPr kumimoji="1" lang="en-US" altLang="zh-CN" sz="2400" baseline="-30000" dirty="0">
                <a:solidFill>
                  <a:srgbClr val="00B0F0"/>
                </a:solidFill>
                <a:latin typeface="Times New Roman" pitchFamily="18" charset="0"/>
              </a:rPr>
              <a:t>10 </a:t>
            </a:r>
            <a:r>
              <a:rPr kumimoji="1" lang="en-US" altLang="zh-CN" sz="2400" dirty="0">
                <a:solidFill>
                  <a:srgbClr val="00B0F0"/>
                </a:solidFill>
                <a:latin typeface="宋体" charset="-122"/>
              </a:rPr>
              <a:t>,</a:t>
            </a:r>
            <a:r>
              <a:rPr kumimoji="1" lang="zh-CN" altLang="en-US" sz="2400" dirty="0">
                <a:solidFill>
                  <a:srgbClr val="00B0F0"/>
                </a:solidFill>
                <a:latin typeface="宋体" charset="-122"/>
              </a:rPr>
              <a:t>则</a:t>
            </a:r>
            <a:r>
              <a:rPr kumimoji="1" lang="zh-CN" altLang="en-US" sz="2400" dirty="0">
                <a:solidFill>
                  <a:srgbClr val="00B0F0"/>
                </a:solidFill>
                <a:latin typeface="Times New Roman" pitchFamily="18" charset="0"/>
              </a:rPr>
              <a:t>渡河问题化为在该图中求一条从</a:t>
            </a:r>
            <a:r>
              <a:rPr kumimoji="1" lang="en-US" altLang="zh-CN" sz="2400" i="1" dirty="0">
                <a:solidFill>
                  <a:srgbClr val="00B0F0"/>
                </a:solidFill>
                <a:latin typeface="Times New Roman" pitchFamily="18" charset="0"/>
              </a:rPr>
              <a:t>A</a:t>
            </a:r>
            <a:r>
              <a:rPr kumimoji="1" lang="en-US" altLang="zh-CN" sz="2400" baseline="-30000" dirty="0">
                <a:solidFill>
                  <a:srgbClr val="00B0F0"/>
                </a:solidFill>
                <a:latin typeface="Times New Roman" pitchFamily="18" charset="0"/>
              </a:rPr>
              <a:t>1</a:t>
            </a:r>
            <a:r>
              <a:rPr kumimoji="1" lang="zh-CN" altLang="en-US" sz="2400" dirty="0">
                <a:solidFill>
                  <a:srgbClr val="00B0F0"/>
                </a:solidFill>
                <a:latin typeface="Times New Roman" pitchFamily="18" charset="0"/>
              </a:rPr>
              <a:t>到</a:t>
            </a:r>
            <a:r>
              <a:rPr kumimoji="1" lang="en-US" altLang="zh-CN" sz="2400" i="1" dirty="0">
                <a:solidFill>
                  <a:srgbClr val="00B0F0"/>
                </a:solidFill>
                <a:latin typeface="Times New Roman" pitchFamily="18" charset="0"/>
              </a:rPr>
              <a:t>A</a:t>
            </a:r>
            <a:r>
              <a:rPr kumimoji="1" lang="en-US" altLang="zh-CN" sz="2400" baseline="-30000" dirty="0">
                <a:solidFill>
                  <a:srgbClr val="00B0F0"/>
                </a:solidFill>
                <a:latin typeface="Times New Roman" pitchFamily="18" charset="0"/>
              </a:rPr>
              <a:t>10</a:t>
            </a:r>
            <a:r>
              <a:rPr kumimoji="1" lang="zh-CN" altLang="en-US" sz="2400" dirty="0">
                <a:solidFill>
                  <a:srgbClr val="00B0F0"/>
                </a:solidFill>
                <a:latin typeface="Times New Roman" pitchFamily="18" charset="0"/>
              </a:rPr>
              <a:t>的路</a:t>
            </a:r>
            <a:r>
              <a:rPr kumimoji="1" lang="en-US" altLang="zh-CN" sz="2400" dirty="0">
                <a:solidFill>
                  <a:srgbClr val="00B0F0"/>
                </a:solidFill>
                <a:latin typeface="Times New Roman" pitchFamily="18" charset="0"/>
              </a:rPr>
              <a:t>. </a:t>
            </a:r>
            <a:r>
              <a:rPr kumimoji="1" lang="zh-CN" altLang="en-US" sz="2400" dirty="0">
                <a:solidFill>
                  <a:srgbClr val="00B0F0"/>
                </a:solidFill>
                <a:latin typeface="Times New Roman" pitchFamily="18" charset="0"/>
              </a:rPr>
              <a:t>从图中易得到两条路：</a:t>
            </a:r>
          </a:p>
          <a:p>
            <a:pPr>
              <a:lnSpc>
                <a:spcPct val="110000"/>
              </a:lnSpc>
              <a:spcBef>
                <a:spcPct val="5000"/>
              </a:spcBef>
            </a:pPr>
            <a:r>
              <a:rPr kumimoji="1" lang="en-US" altLang="zh-CN" sz="2400" i="1" dirty="0">
                <a:solidFill>
                  <a:srgbClr val="00B0F0"/>
                </a:solidFill>
                <a:latin typeface="Times New Roman" pitchFamily="18" charset="0"/>
              </a:rPr>
              <a:t>                     A</a:t>
            </a:r>
            <a:r>
              <a:rPr kumimoji="1" lang="en-US" altLang="zh-CN" sz="2400" baseline="-30000" dirty="0">
                <a:solidFill>
                  <a:srgbClr val="00B0F0"/>
                </a:solidFill>
                <a:latin typeface="Times New Roman" pitchFamily="18" charset="0"/>
              </a:rPr>
              <a:t>1 </a:t>
            </a:r>
            <a:r>
              <a:rPr kumimoji="1" lang="en-US" altLang="zh-CN" sz="2400" i="1" dirty="0">
                <a:solidFill>
                  <a:srgbClr val="00B0F0"/>
                </a:solidFill>
                <a:latin typeface="Times New Roman" pitchFamily="18" charset="0"/>
              </a:rPr>
              <a:t>A</a:t>
            </a:r>
            <a:r>
              <a:rPr kumimoji="1" lang="en-US" altLang="zh-CN" sz="2400" baseline="-30000" dirty="0">
                <a:solidFill>
                  <a:srgbClr val="00B0F0"/>
                </a:solidFill>
                <a:latin typeface="Times New Roman" pitchFamily="18" charset="0"/>
              </a:rPr>
              <a:t>6 </a:t>
            </a:r>
            <a:r>
              <a:rPr kumimoji="1" lang="en-US" altLang="zh-CN" sz="2400" i="1" dirty="0">
                <a:solidFill>
                  <a:srgbClr val="00B0F0"/>
                </a:solidFill>
                <a:latin typeface="Times New Roman" pitchFamily="18" charset="0"/>
              </a:rPr>
              <a:t>A</a:t>
            </a:r>
            <a:r>
              <a:rPr kumimoji="1" lang="en-US" altLang="zh-CN" sz="2400" baseline="-30000" dirty="0">
                <a:solidFill>
                  <a:srgbClr val="00B0F0"/>
                </a:solidFill>
                <a:latin typeface="Times New Roman" pitchFamily="18" charset="0"/>
              </a:rPr>
              <a:t>3 </a:t>
            </a:r>
            <a:r>
              <a:rPr kumimoji="1" lang="en-US" altLang="zh-CN" sz="2400" i="1" dirty="0">
                <a:solidFill>
                  <a:srgbClr val="00B0F0"/>
                </a:solidFill>
                <a:latin typeface="Times New Roman" pitchFamily="18" charset="0"/>
              </a:rPr>
              <a:t>A</a:t>
            </a:r>
            <a:r>
              <a:rPr kumimoji="1" lang="en-US" altLang="zh-CN" sz="2400" baseline="-30000" dirty="0">
                <a:solidFill>
                  <a:srgbClr val="00B0F0"/>
                </a:solidFill>
                <a:latin typeface="Times New Roman" pitchFamily="18" charset="0"/>
              </a:rPr>
              <a:t>7 </a:t>
            </a:r>
            <a:r>
              <a:rPr kumimoji="1" lang="en-US" altLang="zh-CN" sz="2400" i="1" dirty="0">
                <a:solidFill>
                  <a:srgbClr val="00B0F0"/>
                </a:solidFill>
                <a:latin typeface="Times New Roman" pitchFamily="18" charset="0"/>
              </a:rPr>
              <a:t>A</a:t>
            </a:r>
            <a:r>
              <a:rPr kumimoji="1" lang="en-US" altLang="zh-CN" sz="2400" baseline="-30000" dirty="0">
                <a:solidFill>
                  <a:srgbClr val="00B0F0"/>
                </a:solidFill>
                <a:latin typeface="Times New Roman" pitchFamily="18" charset="0"/>
              </a:rPr>
              <a:t>2 </a:t>
            </a:r>
            <a:r>
              <a:rPr kumimoji="1" lang="en-US" altLang="zh-CN" sz="2400" i="1" dirty="0">
                <a:solidFill>
                  <a:srgbClr val="00B0F0"/>
                </a:solidFill>
                <a:latin typeface="Times New Roman" pitchFamily="18" charset="0"/>
              </a:rPr>
              <a:t>A</a:t>
            </a:r>
            <a:r>
              <a:rPr kumimoji="1" lang="en-US" altLang="zh-CN" sz="2400" baseline="-30000" dirty="0">
                <a:solidFill>
                  <a:srgbClr val="00B0F0"/>
                </a:solidFill>
                <a:latin typeface="Times New Roman" pitchFamily="18" charset="0"/>
              </a:rPr>
              <a:t>8 </a:t>
            </a:r>
            <a:r>
              <a:rPr kumimoji="1" lang="en-US" altLang="zh-CN" sz="2400" i="1" dirty="0">
                <a:solidFill>
                  <a:srgbClr val="00B0F0"/>
                </a:solidFill>
                <a:latin typeface="Times New Roman" pitchFamily="18" charset="0"/>
              </a:rPr>
              <a:t>A</a:t>
            </a:r>
            <a:r>
              <a:rPr kumimoji="1" lang="en-US" altLang="zh-CN" sz="2400" baseline="-30000" dirty="0">
                <a:solidFill>
                  <a:srgbClr val="00B0F0"/>
                </a:solidFill>
                <a:latin typeface="Times New Roman" pitchFamily="18" charset="0"/>
              </a:rPr>
              <a:t>5 </a:t>
            </a:r>
            <a:r>
              <a:rPr kumimoji="1" lang="en-US" altLang="zh-CN" sz="2400" i="1" dirty="0">
                <a:solidFill>
                  <a:srgbClr val="00B0F0"/>
                </a:solidFill>
                <a:latin typeface="Times New Roman" pitchFamily="18" charset="0"/>
              </a:rPr>
              <a:t>A</a:t>
            </a:r>
            <a:r>
              <a:rPr kumimoji="1" lang="en-US" altLang="zh-CN" sz="2400" baseline="-30000" dirty="0">
                <a:solidFill>
                  <a:srgbClr val="00B0F0"/>
                </a:solidFill>
                <a:latin typeface="Times New Roman" pitchFamily="18" charset="0"/>
              </a:rPr>
              <a:t>10</a:t>
            </a:r>
            <a:r>
              <a:rPr kumimoji="1" lang="en-US" altLang="zh-CN" sz="2400" dirty="0">
                <a:solidFill>
                  <a:srgbClr val="00B0F0"/>
                </a:solidFill>
                <a:latin typeface="Times New Roman" pitchFamily="18" charset="0"/>
              </a:rPr>
              <a:t>;</a:t>
            </a:r>
          </a:p>
          <a:p>
            <a:pPr>
              <a:lnSpc>
                <a:spcPct val="110000"/>
              </a:lnSpc>
              <a:spcBef>
                <a:spcPct val="5000"/>
              </a:spcBef>
            </a:pPr>
            <a:r>
              <a:rPr kumimoji="1" lang="en-US" altLang="zh-CN" sz="2400" i="1" dirty="0">
                <a:solidFill>
                  <a:srgbClr val="00B0F0"/>
                </a:solidFill>
                <a:latin typeface="Times New Roman" pitchFamily="18" charset="0"/>
              </a:rPr>
              <a:t>                     A</a:t>
            </a:r>
            <a:r>
              <a:rPr kumimoji="1" lang="en-US" altLang="zh-CN" sz="2400" baseline="-30000" dirty="0">
                <a:solidFill>
                  <a:srgbClr val="00B0F0"/>
                </a:solidFill>
                <a:latin typeface="Times New Roman" pitchFamily="18" charset="0"/>
              </a:rPr>
              <a:t>1 </a:t>
            </a:r>
            <a:r>
              <a:rPr kumimoji="1" lang="en-US" altLang="zh-CN" sz="2400" i="1" dirty="0">
                <a:solidFill>
                  <a:srgbClr val="00B0F0"/>
                </a:solidFill>
                <a:latin typeface="Times New Roman" pitchFamily="18" charset="0"/>
              </a:rPr>
              <a:t>A</a:t>
            </a:r>
            <a:r>
              <a:rPr kumimoji="1" lang="en-US" altLang="zh-CN" sz="2400" baseline="-30000" dirty="0">
                <a:solidFill>
                  <a:srgbClr val="00B0F0"/>
                </a:solidFill>
                <a:latin typeface="Times New Roman" pitchFamily="18" charset="0"/>
              </a:rPr>
              <a:t>6 </a:t>
            </a:r>
            <a:r>
              <a:rPr kumimoji="1" lang="en-US" altLang="zh-CN" sz="2400" i="1" dirty="0">
                <a:solidFill>
                  <a:srgbClr val="00B0F0"/>
                </a:solidFill>
                <a:latin typeface="Times New Roman" pitchFamily="18" charset="0"/>
              </a:rPr>
              <a:t>A</a:t>
            </a:r>
            <a:r>
              <a:rPr kumimoji="1" lang="en-US" altLang="zh-CN" sz="2400" baseline="-30000" dirty="0">
                <a:solidFill>
                  <a:srgbClr val="00B0F0"/>
                </a:solidFill>
                <a:latin typeface="Times New Roman" pitchFamily="18" charset="0"/>
              </a:rPr>
              <a:t>3 </a:t>
            </a:r>
            <a:r>
              <a:rPr kumimoji="1" lang="en-US" altLang="zh-CN" sz="2400" i="1" dirty="0">
                <a:solidFill>
                  <a:srgbClr val="00B0F0"/>
                </a:solidFill>
                <a:latin typeface="Times New Roman" pitchFamily="18" charset="0"/>
              </a:rPr>
              <a:t>A</a:t>
            </a:r>
            <a:r>
              <a:rPr kumimoji="1" lang="en-US" altLang="zh-CN" sz="2400" baseline="-30000" dirty="0">
                <a:solidFill>
                  <a:srgbClr val="00B0F0"/>
                </a:solidFill>
                <a:latin typeface="Times New Roman" pitchFamily="18" charset="0"/>
              </a:rPr>
              <a:t>9 </a:t>
            </a:r>
            <a:r>
              <a:rPr kumimoji="1" lang="en-US" altLang="zh-CN" sz="2400" i="1" dirty="0">
                <a:solidFill>
                  <a:srgbClr val="00B0F0"/>
                </a:solidFill>
                <a:latin typeface="Times New Roman" pitchFamily="18" charset="0"/>
              </a:rPr>
              <a:t>A</a:t>
            </a:r>
            <a:r>
              <a:rPr kumimoji="1" lang="en-US" altLang="zh-CN" sz="2400" baseline="-30000" dirty="0">
                <a:solidFill>
                  <a:srgbClr val="00B0F0"/>
                </a:solidFill>
                <a:latin typeface="Times New Roman" pitchFamily="18" charset="0"/>
              </a:rPr>
              <a:t>4 </a:t>
            </a:r>
            <a:r>
              <a:rPr kumimoji="1" lang="en-US" altLang="zh-CN" sz="2400" i="1" dirty="0">
                <a:solidFill>
                  <a:srgbClr val="00B0F0"/>
                </a:solidFill>
                <a:latin typeface="Times New Roman" pitchFamily="18" charset="0"/>
              </a:rPr>
              <a:t>A</a:t>
            </a:r>
            <a:r>
              <a:rPr kumimoji="1" lang="en-US" altLang="zh-CN" sz="2400" baseline="-30000" dirty="0">
                <a:solidFill>
                  <a:srgbClr val="00B0F0"/>
                </a:solidFill>
                <a:latin typeface="Times New Roman" pitchFamily="18" charset="0"/>
              </a:rPr>
              <a:t>8 </a:t>
            </a:r>
            <a:r>
              <a:rPr kumimoji="1" lang="en-US" altLang="zh-CN" sz="2400" i="1" dirty="0">
                <a:solidFill>
                  <a:srgbClr val="00B0F0"/>
                </a:solidFill>
                <a:latin typeface="Times New Roman" pitchFamily="18" charset="0"/>
              </a:rPr>
              <a:t>A</a:t>
            </a:r>
            <a:r>
              <a:rPr kumimoji="1" lang="en-US" altLang="zh-CN" sz="2400" baseline="-30000" dirty="0">
                <a:solidFill>
                  <a:srgbClr val="00B0F0"/>
                </a:solidFill>
                <a:latin typeface="Times New Roman" pitchFamily="18" charset="0"/>
              </a:rPr>
              <a:t>5 </a:t>
            </a:r>
            <a:r>
              <a:rPr kumimoji="1" lang="en-US" altLang="zh-CN" sz="2400" i="1" dirty="0">
                <a:solidFill>
                  <a:srgbClr val="00B0F0"/>
                </a:solidFill>
                <a:latin typeface="Times New Roman" pitchFamily="18" charset="0"/>
              </a:rPr>
              <a:t>A</a:t>
            </a:r>
            <a:r>
              <a:rPr kumimoji="1" lang="en-US" altLang="zh-CN" sz="2400" baseline="-30000" dirty="0">
                <a:solidFill>
                  <a:srgbClr val="00B0F0"/>
                </a:solidFill>
                <a:latin typeface="Times New Roman" pitchFamily="18" charset="0"/>
              </a:rPr>
              <a:t>10</a:t>
            </a:r>
            <a:r>
              <a:rPr kumimoji="1" lang="en-US" altLang="zh-CN" sz="2400" dirty="0">
                <a:solidFill>
                  <a:srgbClr val="00B0F0"/>
                </a:solidFill>
                <a:latin typeface="Times New Roman" pitchFamily="18" charset="0"/>
              </a:rPr>
              <a:t>.</a:t>
            </a:r>
          </a:p>
        </p:txBody>
      </p:sp>
      <p:grpSp>
        <p:nvGrpSpPr>
          <p:cNvPr id="136197" name="Group 5"/>
          <p:cNvGrpSpPr>
            <a:grpSpLocks/>
          </p:cNvGrpSpPr>
          <p:nvPr/>
        </p:nvGrpSpPr>
        <p:grpSpPr bwMode="auto">
          <a:xfrm>
            <a:off x="885825" y="1995488"/>
            <a:ext cx="7215188" cy="1533525"/>
            <a:chOff x="558" y="1071"/>
            <a:chExt cx="4545" cy="966"/>
          </a:xfrm>
        </p:grpSpPr>
        <p:sp>
          <p:nvSpPr>
            <p:cNvPr id="136198" name="Line 6"/>
            <p:cNvSpPr>
              <a:spLocks noChangeShapeType="1"/>
            </p:cNvSpPr>
            <p:nvPr/>
          </p:nvSpPr>
          <p:spPr bwMode="auto">
            <a:xfrm flipV="1">
              <a:off x="4032" y="1075"/>
              <a:ext cx="0" cy="912"/>
            </a:xfrm>
            <a:prstGeom prst="line">
              <a:avLst/>
            </a:prstGeom>
            <a:noFill/>
            <a:ln w="38100">
              <a:solidFill>
                <a:schemeClr val="tx1"/>
              </a:solidFill>
              <a:round/>
              <a:headEnd/>
              <a:tailEnd/>
            </a:ln>
            <a:effectLst/>
          </p:spPr>
          <p:txBody>
            <a:bodyPr wrap="none"/>
            <a:lstStyle/>
            <a:p>
              <a:endParaRPr lang="zh-CN" altLang="en-US"/>
            </a:p>
          </p:txBody>
        </p:sp>
        <p:grpSp>
          <p:nvGrpSpPr>
            <p:cNvPr id="136199" name="Group 7"/>
            <p:cNvGrpSpPr>
              <a:grpSpLocks/>
            </p:cNvGrpSpPr>
            <p:nvPr/>
          </p:nvGrpSpPr>
          <p:grpSpPr bwMode="auto">
            <a:xfrm>
              <a:off x="558" y="1071"/>
              <a:ext cx="4545" cy="966"/>
              <a:chOff x="543" y="1069"/>
              <a:chExt cx="4545" cy="966"/>
            </a:xfrm>
          </p:grpSpPr>
          <p:sp>
            <p:nvSpPr>
              <p:cNvPr id="136200" name="Line 8"/>
              <p:cNvSpPr>
                <a:spLocks noChangeShapeType="1"/>
              </p:cNvSpPr>
              <p:nvPr/>
            </p:nvSpPr>
            <p:spPr bwMode="auto">
              <a:xfrm>
                <a:off x="543" y="1117"/>
                <a:ext cx="0" cy="912"/>
              </a:xfrm>
              <a:prstGeom prst="line">
                <a:avLst/>
              </a:prstGeom>
              <a:noFill/>
              <a:ln w="38100">
                <a:solidFill>
                  <a:schemeClr val="tx1"/>
                </a:solidFill>
                <a:round/>
                <a:headEnd/>
                <a:tailEnd/>
              </a:ln>
              <a:effectLst/>
            </p:spPr>
            <p:txBody>
              <a:bodyPr wrap="none"/>
              <a:lstStyle/>
              <a:p>
                <a:endParaRPr lang="zh-CN" altLang="en-US"/>
              </a:p>
            </p:txBody>
          </p:sp>
          <p:sp>
            <p:nvSpPr>
              <p:cNvPr id="136201" name="Line 9"/>
              <p:cNvSpPr>
                <a:spLocks noChangeShapeType="1"/>
              </p:cNvSpPr>
              <p:nvPr/>
            </p:nvSpPr>
            <p:spPr bwMode="auto">
              <a:xfrm flipV="1">
                <a:off x="543" y="1117"/>
                <a:ext cx="2400" cy="912"/>
              </a:xfrm>
              <a:prstGeom prst="line">
                <a:avLst/>
              </a:prstGeom>
              <a:noFill/>
              <a:ln w="38100">
                <a:solidFill>
                  <a:schemeClr val="tx1"/>
                </a:solidFill>
                <a:round/>
                <a:headEnd/>
                <a:tailEnd/>
              </a:ln>
              <a:effectLst/>
            </p:spPr>
            <p:txBody>
              <a:bodyPr wrap="none"/>
              <a:lstStyle/>
              <a:p>
                <a:endParaRPr lang="zh-CN" altLang="en-US"/>
              </a:p>
            </p:txBody>
          </p:sp>
          <p:sp>
            <p:nvSpPr>
              <p:cNvPr id="136202" name="Line 10"/>
              <p:cNvSpPr>
                <a:spLocks noChangeShapeType="1"/>
              </p:cNvSpPr>
              <p:nvPr/>
            </p:nvSpPr>
            <p:spPr bwMode="auto">
              <a:xfrm flipH="1">
                <a:off x="1743" y="1108"/>
                <a:ext cx="1200" cy="816"/>
              </a:xfrm>
              <a:prstGeom prst="line">
                <a:avLst/>
              </a:prstGeom>
              <a:noFill/>
              <a:ln w="38100">
                <a:solidFill>
                  <a:schemeClr val="tx1"/>
                </a:solidFill>
                <a:round/>
                <a:headEnd/>
                <a:tailEnd/>
              </a:ln>
              <a:effectLst/>
            </p:spPr>
            <p:txBody>
              <a:bodyPr wrap="none"/>
              <a:lstStyle/>
              <a:p>
                <a:endParaRPr lang="zh-CN" altLang="en-US"/>
              </a:p>
            </p:txBody>
          </p:sp>
          <p:sp>
            <p:nvSpPr>
              <p:cNvPr id="136203" name="Line 11"/>
              <p:cNvSpPr>
                <a:spLocks noChangeShapeType="1"/>
              </p:cNvSpPr>
              <p:nvPr/>
            </p:nvSpPr>
            <p:spPr bwMode="auto">
              <a:xfrm>
                <a:off x="2925" y="1117"/>
                <a:ext cx="1104" cy="864"/>
              </a:xfrm>
              <a:prstGeom prst="line">
                <a:avLst/>
              </a:prstGeom>
              <a:noFill/>
              <a:ln w="38100">
                <a:solidFill>
                  <a:schemeClr val="tx1"/>
                </a:solidFill>
                <a:round/>
                <a:headEnd/>
                <a:tailEnd/>
              </a:ln>
              <a:effectLst/>
            </p:spPr>
            <p:txBody>
              <a:bodyPr wrap="none"/>
              <a:lstStyle/>
              <a:p>
                <a:endParaRPr lang="zh-CN" altLang="en-US"/>
              </a:p>
            </p:txBody>
          </p:sp>
          <p:sp>
            <p:nvSpPr>
              <p:cNvPr id="136204" name="Line 12"/>
              <p:cNvSpPr>
                <a:spLocks noChangeShapeType="1"/>
              </p:cNvSpPr>
              <p:nvPr/>
            </p:nvSpPr>
            <p:spPr bwMode="auto">
              <a:xfrm>
                <a:off x="1743" y="1117"/>
                <a:ext cx="0" cy="816"/>
              </a:xfrm>
              <a:prstGeom prst="line">
                <a:avLst/>
              </a:prstGeom>
              <a:noFill/>
              <a:ln w="38100">
                <a:solidFill>
                  <a:schemeClr val="tx1"/>
                </a:solidFill>
                <a:round/>
                <a:headEnd/>
                <a:tailEnd/>
              </a:ln>
              <a:effectLst/>
            </p:spPr>
            <p:txBody>
              <a:bodyPr wrap="none"/>
              <a:lstStyle/>
              <a:p>
                <a:endParaRPr lang="zh-CN" altLang="en-US"/>
              </a:p>
            </p:txBody>
          </p:sp>
          <p:sp>
            <p:nvSpPr>
              <p:cNvPr id="136205" name="Line 13"/>
              <p:cNvSpPr>
                <a:spLocks noChangeShapeType="1"/>
              </p:cNvSpPr>
              <p:nvPr/>
            </p:nvSpPr>
            <p:spPr bwMode="auto">
              <a:xfrm>
                <a:off x="1743" y="1117"/>
                <a:ext cx="1104" cy="912"/>
              </a:xfrm>
              <a:prstGeom prst="line">
                <a:avLst/>
              </a:prstGeom>
              <a:noFill/>
              <a:ln w="38100">
                <a:solidFill>
                  <a:schemeClr val="tx1"/>
                </a:solidFill>
                <a:round/>
                <a:headEnd/>
                <a:tailEnd/>
              </a:ln>
              <a:effectLst/>
            </p:spPr>
            <p:txBody>
              <a:bodyPr wrap="none"/>
              <a:lstStyle/>
              <a:p>
                <a:endParaRPr lang="zh-CN" altLang="en-US"/>
              </a:p>
            </p:txBody>
          </p:sp>
          <p:sp>
            <p:nvSpPr>
              <p:cNvPr id="136206" name="Line 14"/>
              <p:cNvSpPr>
                <a:spLocks noChangeShapeType="1"/>
              </p:cNvSpPr>
              <p:nvPr/>
            </p:nvSpPr>
            <p:spPr bwMode="auto">
              <a:xfrm flipV="1">
                <a:off x="2835" y="1069"/>
                <a:ext cx="1200" cy="960"/>
              </a:xfrm>
              <a:prstGeom prst="line">
                <a:avLst/>
              </a:prstGeom>
              <a:noFill/>
              <a:ln w="38100">
                <a:solidFill>
                  <a:schemeClr val="tx1"/>
                </a:solidFill>
                <a:round/>
                <a:headEnd/>
                <a:tailEnd/>
              </a:ln>
              <a:effectLst/>
            </p:spPr>
            <p:txBody>
              <a:bodyPr wrap="none"/>
              <a:lstStyle/>
              <a:p>
                <a:endParaRPr lang="zh-CN" altLang="en-US"/>
              </a:p>
            </p:txBody>
          </p:sp>
          <p:sp>
            <p:nvSpPr>
              <p:cNvPr id="136207" name="Line 15"/>
              <p:cNvSpPr>
                <a:spLocks noChangeShapeType="1"/>
              </p:cNvSpPr>
              <p:nvPr/>
            </p:nvSpPr>
            <p:spPr bwMode="auto">
              <a:xfrm flipV="1">
                <a:off x="2832" y="1075"/>
                <a:ext cx="2256" cy="960"/>
              </a:xfrm>
              <a:prstGeom prst="line">
                <a:avLst/>
              </a:prstGeom>
              <a:noFill/>
              <a:ln w="38100">
                <a:solidFill>
                  <a:schemeClr val="tx1"/>
                </a:solidFill>
                <a:round/>
                <a:headEnd/>
                <a:tailEnd/>
              </a:ln>
              <a:effectLst/>
            </p:spPr>
            <p:txBody>
              <a:bodyPr wrap="none"/>
              <a:lstStyle/>
              <a:p>
                <a:endParaRPr lang="zh-CN" altLang="en-US"/>
              </a:p>
            </p:txBody>
          </p:sp>
          <p:sp>
            <p:nvSpPr>
              <p:cNvPr id="136208" name="Line 16"/>
              <p:cNvSpPr>
                <a:spLocks noChangeShapeType="1"/>
              </p:cNvSpPr>
              <p:nvPr/>
            </p:nvSpPr>
            <p:spPr bwMode="auto">
              <a:xfrm>
                <a:off x="5088" y="1075"/>
                <a:ext cx="0" cy="912"/>
              </a:xfrm>
              <a:prstGeom prst="line">
                <a:avLst/>
              </a:prstGeom>
              <a:noFill/>
              <a:ln w="38100">
                <a:solidFill>
                  <a:schemeClr val="tx1"/>
                </a:solidFill>
                <a:round/>
                <a:headEnd/>
                <a:tailEnd/>
              </a:ln>
              <a:effectLst/>
            </p:spPr>
            <p:txBody>
              <a:bodyPr wrap="none"/>
              <a:lstStyle/>
              <a:p>
                <a:endParaRPr lang="zh-CN" altLang="en-US"/>
              </a:p>
            </p:txBody>
          </p:sp>
        </p:grpSp>
      </p:grpSp>
      <p:sp>
        <p:nvSpPr>
          <p:cNvPr id="136209" name="Rectangle 17"/>
          <p:cNvSpPr>
            <a:spLocks noGrp="1" noChangeArrowheads="1"/>
          </p:cNvSpPr>
          <p:nvPr>
            <p:ph type="title" idx="4294967295"/>
          </p:nvPr>
        </p:nvSpPr>
        <p:spPr>
          <a:noFill/>
        </p:spPr>
        <p:txBody>
          <a:bodyPr/>
          <a:lstStyle/>
          <a:p>
            <a:r>
              <a:rPr lang="zh-CN" altLang="en-US" smtClean="0"/>
              <a:t>简化为图论问题</a:t>
            </a:r>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87</a:t>
            </a:fld>
            <a:endParaRPr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6196"/>
                                        </p:tgtEl>
                                        <p:attrNameLst>
                                          <p:attrName>style.visibility</p:attrName>
                                        </p:attrNameLst>
                                      </p:cBhvr>
                                      <p:to>
                                        <p:strVal val="visible"/>
                                      </p:to>
                                    </p:set>
                                    <p:anim calcmode="lin" valueType="num">
                                      <p:cBhvr additive="base">
                                        <p:cTn id="7" dur="500" fill="hold"/>
                                        <p:tgtEl>
                                          <p:spTgt spid="136196"/>
                                        </p:tgtEl>
                                        <p:attrNameLst>
                                          <p:attrName>ppt_x</p:attrName>
                                        </p:attrNameLst>
                                      </p:cBhvr>
                                      <p:tavLst>
                                        <p:tav tm="0">
                                          <p:val>
                                            <p:strVal val="#ppt_x"/>
                                          </p:val>
                                        </p:tav>
                                        <p:tav tm="100000">
                                          <p:val>
                                            <p:strVal val="#ppt_x"/>
                                          </p:val>
                                        </p:tav>
                                      </p:tavLst>
                                    </p:anim>
                                    <p:anim calcmode="lin" valueType="num">
                                      <p:cBhvr additive="base">
                                        <p:cTn id="8" dur="500" fill="hold"/>
                                        <p:tgtEl>
                                          <p:spTgt spid="1361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6"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2267744" y="3356991"/>
            <a:ext cx="6590506" cy="2773933"/>
          </a:xfrm>
        </p:spPr>
        <p:txBody>
          <a:bodyPr/>
          <a:lstStyle/>
          <a:p>
            <a:r>
              <a:rPr lang="en-US" altLang="zh-CN" dirty="0" smtClean="0"/>
              <a:t>End of This Chapter</a:t>
            </a:r>
            <a:endParaRPr lang="zh-CN" altLang="en-US" dirty="0"/>
          </a:p>
        </p:txBody>
      </p:sp>
      <p:sp>
        <p:nvSpPr>
          <p:cNvPr id="4" name="灯片编号占位符 3"/>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88</a:t>
            </a:fld>
            <a:endParaRPr lang="en-US" altLang="zh-CN" dirty="0"/>
          </a:p>
        </p:txBody>
      </p:sp>
    </p:spTree>
    <p:extLst>
      <p:ext uri="{BB962C8B-B14F-4D97-AF65-F5344CB8AC3E}">
        <p14:creationId xmlns:p14="http://schemas.microsoft.com/office/powerpoint/2010/main" val="24107344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3" name="Rectangle 3"/>
          <p:cNvSpPr>
            <a:spLocks noGrp="1" noChangeArrowheads="1"/>
          </p:cNvSpPr>
          <p:nvPr>
            <p:ph type="body" idx="1"/>
          </p:nvPr>
        </p:nvSpPr>
        <p:spPr/>
        <p:txBody>
          <a:bodyPr/>
          <a:lstStyle/>
          <a:p>
            <a:pPr algn="just"/>
            <a:r>
              <a:rPr lang="zh-CN" altLang="en-US" sz="2800" dirty="0">
                <a:cs typeface="Courier New" pitchFamily="49" charset="0"/>
              </a:rPr>
              <a:t>例</a:t>
            </a:r>
            <a:r>
              <a:rPr lang="en-US" altLang="zh-CN" sz="2800" dirty="0">
                <a:cs typeface="Courier New" pitchFamily="49" charset="0"/>
              </a:rPr>
              <a:t>2</a:t>
            </a:r>
            <a:r>
              <a:rPr lang="zh-CN" altLang="en-US" sz="2800" dirty="0">
                <a:cs typeface="Courier New" pitchFamily="49" charset="0"/>
              </a:rPr>
              <a:t>、模式计算</a:t>
            </a:r>
          </a:p>
          <a:p>
            <a:pPr algn="just"/>
            <a:r>
              <a:rPr lang="zh-CN" altLang="en-US" sz="2800" dirty="0">
                <a:solidFill>
                  <a:srgbClr val="FF0066"/>
                </a:solidFill>
                <a:cs typeface="Courier New" pitchFamily="49" charset="0"/>
              </a:rPr>
              <a:t>模式：</a:t>
            </a:r>
            <a:r>
              <a:rPr lang="zh-CN" altLang="en-US" sz="2800" dirty="0">
                <a:cs typeface="Courier New" pitchFamily="49" charset="0"/>
              </a:rPr>
              <a:t>指数组列表中</a:t>
            </a:r>
            <a:r>
              <a:rPr lang="zh-CN" altLang="en-US" sz="2800" dirty="0">
                <a:solidFill>
                  <a:srgbClr val="FF0066"/>
                </a:solidFill>
                <a:cs typeface="Courier New" pitchFamily="49" charset="0"/>
              </a:rPr>
              <a:t>出现次数</a:t>
            </a:r>
            <a:r>
              <a:rPr lang="zh-CN" altLang="en-US" sz="2800" dirty="0">
                <a:cs typeface="Courier New" pitchFamily="49" charset="0"/>
              </a:rPr>
              <a:t>最多的</a:t>
            </a:r>
            <a:r>
              <a:rPr lang="zh-CN" altLang="en-US" sz="2800" dirty="0">
                <a:solidFill>
                  <a:srgbClr val="FF0066"/>
                </a:solidFill>
                <a:cs typeface="Courier New" pitchFamily="49" charset="0"/>
              </a:rPr>
              <a:t>值</a:t>
            </a:r>
            <a:r>
              <a:rPr lang="zh-CN" altLang="en-US" sz="2800" dirty="0">
                <a:cs typeface="Courier New" pitchFamily="49" charset="0"/>
              </a:rPr>
              <a:t>。</a:t>
            </a:r>
          </a:p>
          <a:p>
            <a:pPr algn="just">
              <a:buFontTx/>
              <a:buNone/>
            </a:pPr>
            <a:r>
              <a:rPr lang="zh-CN" altLang="en-US" sz="2800" dirty="0">
                <a:cs typeface="Courier New" pitchFamily="49" charset="0"/>
              </a:rPr>
              <a:t>  </a:t>
            </a:r>
            <a:r>
              <a:rPr lang="zh-CN" altLang="en-US" sz="2800" dirty="0" smtClean="0">
                <a:cs typeface="Courier New" pitchFamily="49" charset="0"/>
              </a:rPr>
              <a:t>             如</a:t>
            </a:r>
            <a:r>
              <a:rPr lang="en-US" altLang="zh-CN" sz="2800" dirty="0">
                <a:cs typeface="Courier New" pitchFamily="49" charset="0"/>
              </a:rPr>
              <a:t>{5,1,5,7,6,5,7}</a:t>
            </a:r>
            <a:r>
              <a:rPr lang="zh-CN" altLang="en-US" sz="2800" dirty="0">
                <a:cs typeface="Courier New" pitchFamily="49" charset="0"/>
              </a:rPr>
              <a:t>中</a:t>
            </a:r>
            <a:r>
              <a:rPr lang="en-US" altLang="zh-CN" sz="2800" dirty="0">
                <a:cs typeface="Courier New" pitchFamily="49" charset="0"/>
              </a:rPr>
              <a:t>5</a:t>
            </a:r>
            <a:r>
              <a:rPr lang="zh-CN" altLang="en-US" sz="2800" dirty="0">
                <a:cs typeface="Courier New" pitchFamily="49" charset="0"/>
              </a:rPr>
              <a:t>是模式</a:t>
            </a:r>
          </a:p>
          <a:p>
            <a:pPr algn="just"/>
            <a:endParaRPr lang="zh-CN" altLang="en-US" sz="2800" dirty="0">
              <a:cs typeface="Courier New" pitchFamily="49" charset="0"/>
            </a:endParaRPr>
          </a:p>
          <a:p>
            <a:pPr algn="just"/>
            <a:r>
              <a:rPr lang="zh-CN" altLang="en-US" sz="2800" dirty="0">
                <a:cs typeface="Courier New" pitchFamily="49" charset="0"/>
              </a:rPr>
              <a:t> 一些</a:t>
            </a:r>
            <a:r>
              <a:rPr lang="zh-CN" altLang="en-US" sz="2800" dirty="0" smtClean="0">
                <a:cs typeface="Courier New" pitchFamily="49" charset="0"/>
              </a:rPr>
              <a:t>求</a:t>
            </a:r>
            <a:r>
              <a:rPr lang="zh-CN" altLang="en-US" sz="2800" dirty="0">
                <a:cs typeface="Courier New" pitchFamily="49" charset="0"/>
              </a:rPr>
              <a:t>模式的方法：</a:t>
            </a:r>
          </a:p>
          <a:p>
            <a:pPr algn="just">
              <a:buFontTx/>
              <a:buNone/>
            </a:pPr>
            <a:r>
              <a:rPr lang="zh-CN" altLang="en-US" sz="2800" dirty="0" smtClean="0">
                <a:cs typeface="Courier New" pitchFamily="49" charset="0"/>
              </a:rPr>
              <a:t> </a:t>
            </a:r>
            <a:r>
              <a:rPr lang="zh-CN" altLang="en-US" sz="2800" dirty="0" smtClean="0">
                <a:solidFill>
                  <a:srgbClr val="C00000"/>
                </a:solidFill>
                <a:cs typeface="Courier New" pitchFamily="49" charset="0"/>
              </a:rPr>
              <a:t>用</a:t>
            </a:r>
            <a:r>
              <a:rPr lang="zh-CN" altLang="en-US" sz="2800" dirty="0">
                <a:solidFill>
                  <a:srgbClr val="C00000"/>
                </a:solidFill>
                <a:cs typeface="Courier New" pitchFamily="49" charset="0"/>
              </a:rPr>
              <a:t>辅助列表</a:t>
            </a:r>
            <a:r>
              <a:rPr lang="zh-CN" altLang="en-US" sz="2800" dirty="0">
                <a:cs typeface="Courier New" pitchFamily="49" charset="0"/>
              </a:rPr>
              <a:t>列出所有元素及其出现频率。</a:t>
            </a:r>
          </a:p>
          <a:p>
            <a:pPr algn="just">
              <a:buFontTx/>
              <a:buNone/>
            </a:pPr>
            <a:r>
              <a:rPr lang="zh-CN" altLang="en-US" sz="2800" dirty="0" smtClean="0">
                <a:cs typeface="Courier New" pitchFamily="49" charset="0"/>
              </a:rPr>
              <a:t>      时空效率</a:t>
            </a:r>
            <a:r>
              <a:rPr lang="zh-CN" altLang="en-US" sz="2800" dirty="0">
                <a:cs typeface="Courier New" pitchFamily="49" charset="0"/>
              </a:rPr>
              <a:t>如何分析？</a:t>
            </a:r>
          </a:p>
          <a:p>
            <a:pPr algn="just">
              <a:buFontTx/>
              <a:buNone/>
            </a:pPr>
            <a:r>
              <a:rPr lang="zh-CN" altLang="en-US" sz="2800" dirty="0" smtClean="0">
                <a:cs typeface="Courier New" pitchFamily="49" charset="0"/>
              </a:rPr>
              <a:t> </a:t>
            </a:r>
            <a:r>
              <a:rPr lang="zh-CN" altLang="en-US" sz="2800" dirty="0" smtClean="0">
                <a:solidFill>
                  <a:srgbClr val="C00000"/>
                </a:solidFill>
                <a:cs typeface="Courier New" pitchFamily="49" charset="0"/>
              </a:rPr>
              <a:t>采用</a:t>
            </a:r>
            <a:r>
              <a:rPr lang="zh-CN" altLang="en-US" sz="2800" dirty="0">
                <a:solidFill>
                  <a:srgbClr val="C00000"/>
                </a:solidFill>
                <a:cs typeface="Courier New" pitchFamily="49" charset="0"/>
              </a:rPr>
              <a:t>排序的思想</a:t>
            </a:r>
          </a:p>
          <a:p>
            <a:pPr algn="just">
              <a:buFontTx/>
              <a:buNone/>
            </a:pPr>
            <a:r>
              <a:rPr lang="zh-CN" altLang="en-US" sz="2800" dirty="0" smtClean="0">
                <a:cs typeface="Courier New" pitchFamily="49" charset="0"/>
              </a:rPr>
              <a:t>     先</a:t>
            </a:r>
            <a:r>
              <a:rPr lang="zh-CN" altLang="en-US" sz="2800" dirty="0">
                <a:cs typeface="Courier New" pitchFamily="49" charset="0"/>
              </a:rPr>
              <a:t>排序后计算相邻接次数最多的等值元素。</a:t>
            </a:r>
          </a:p>
          <a:p>
            <a:pPr algn="just">
              <a:buFontTx/>
              <a:buNone/>
            </a:pPr>
            <a:r>
              <a:rPr lang="zh-CN" altLang="en-US" sz="2800" dirty="0" smtClean="0">
                <a:cs typeface="Courier New" pitchFamily="49" charset="0"/>
              </a:rPr>
              <a:t>     时空效率</a:t>
            </a:r>
            <a:r>
              <a:rPr lang="zh-CN" altLang="en-US" sz="2800" dirty="0">
                <a:cs typeface="Courier New" pitchFamily="49" charset="0"/>
              </a:rPr>
              <a:t>如何分析？</a:t>
            </a:r>
          </a:p>
          <a:p>
            <a:pPr algn="just">
              <a:buFontTx/>
              <a:buNone/>
            </a:pPr>
            <a:endParaRPr lang="zh-CN" altLang="en-US" sz="2800" dirty="0">
              <a:cs typeface="Courier New" pitchFamily="49" charset="0"/>
            </a:endParaRPr>
          </a:p>
          <a:p>
            <a:pPr algn="just"/>
            <a:endParaRPr lang="zh-CN" altLang="en-US" dirty="0">
              <a:latin typeface="Courier New" pitchFamily="49" charset="0"/>
            </a:endParaRPr>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9</a:t>
            </a:fld>
            <a:endParaRPr lang="en-US" altLang="zh-CN" dirty="0"/>
          </a:p>
        </p:txBody>
      </p:sp>
      <p:sp>
        <p:nvSpPr>
          <p:cNvPr id="5" name="矩形 4"/>
          <p:cNvSpPr/>
          <p:nvPr/>
        </p:nvSpPr>
        <p:spPr>
          <a:xfrm>
            <a:off x="2699792" y="449872"/>
            <a:ext cx="2052165" cy="535531"/>
          </a:xfrm>
          <a:prstGeom prst="rect">
            <a:avLst/>
          </a:prstGeom>
        </p:spPr>
        <p:txBody>
          <a:bodyPr wrap="none">
            <a:spAutoFit/>
          </a:bodyPr>
          <a:lstStyle/>
          <a:p>
            <a:pPr>
              <a:lnSpc>
                <a:spcPct val="90000"/>
              </a:lnSpc>
              <a:buFont typeface="Monotype Sorts"/>
              <a:buNone/>
            </a:pPr>
            <a:r>
              <a:rPr lang="en-US" altLang="zh-CN" sz="3200" dirty="0">
                <a:solidFill>
                  <a:schemeClr val="bg1"/>
                </a:solidFill>
              </a:rPr>
              <a:t>Presorting</a:t>
            </a:r>
          </a:p>
        </p:txBody>
      </p:sp>
    </p:spTree>
    <p:extLst>
      <p:ext uri="{BB962C8B-B14F-4D97-AF65-F5344CB8AC3E}">
        <p14:creationId xmlns:p14="http://schemas.microsoft.com/office/powerpoint/2010/main" val="2013085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50563">
                                            <p:txEl>
                                              <p:pRg st="1" end="1"/>
                                            </p:txEl>
                                          </p:spTgt>
                                        </p:tgtEl>
                                        <p:attrNameLst>
                                          <p:attrName>style.visibility</p:attrName>
                                        </p:attrNameLst>
                                      </p:cBhvr>
                                      <p:to>
                                        <p:strVal val="visible"/>
                                      </p:to>
                                    </p:set>
                                    <p:animEffect transition="in" filter="blinds(horizontal)">
                                      <p:cBhvr>
                                        <p:cTn id="7" dur="500"/>
                                        <p:tgtEl>
                                          <p:spTgt spid="45056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50563">
                                            <p:txEl>
                                              <p:pRg st="2" end="2"/>
                                            </p:txEl>
                                          </p:spTgt>
                                        </p:tgtEl>
                                        <p:attrNameLst>
                                          <p:attrName>style.visibility</p:attrName>
                                        </p:attrNameLst>
                                      </p:cBhvr>
                                      <p:to>
                                        <p:strVal val="visible"/>
                                      </p:to>
                                    </p:set>
                                    <p:animEffect transition="in" filter="blinds(horizontal)">
                                      <p:cBhvr>
                                        <p:cTn id="12" dur="500"/>
                                        <p:tgtEl>
                                          <p:spTgt spid="45056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50563">
                                            <p:txEl>
                                              <p:pRg st="4" end="4"/>
                                            </p:txEl>
                                          </p:spTgt>
                                        </p:tgtEl>
                                        <p:attrNameLst>
                                          <p:attrName>style.visibility</p:attrName>
                                        </p:attrNameLst>
                                      </p:cBhvr>
                                      <p:to>
                                        <p:strVal val="visible"/>
                                      </p:to>
                                    </p:set>
                                    <p:animEffect transition="in" filter="blinds(horizontal)">
                                      <p:cBhvr>
                                        <p:cTn id="17" dur="500"/>
                                        <p:tgtEl>
                                          <p:spTgt spid="45056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50563">
                                            <p:txEl>
                                              <p:pRg st="5" end="5"/>
                                            </p:txEl>
                                          </p:spTgt>
                                        </p:tgtEl>
                                        <p:attrNameLst>
                                          <p:attrName>style.visibility</p:attrName>
                                        </p:attrNameLst>
                                      </p:cBhvr>
                                      <p:to>
                                        <p:strVal val="visible"/>
                                      </p:to>
                                    </p:set>
                                    <p:animEffect transition="in" filter="blinds(horizontal)">
                                      <p:cBhvr>
                                        <p:cTn id="22" dur="500"/>
                                        <p:tgtEl>
                                          <p:spTgt spid="450563">
                                            <p:txEl>
                                              <p:pRg st="5" end="5"/>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450563">
                                            <p:txEl>
                                              <p:pRg st="6" end="6"/>
                                            </p:txEl>
                                          </p:spTgt>
                                        </p:tgtEl>
                                        <p:attrNameLst>
                                          <p:attrName>style.visibility</p:attrName>
                                        </p:attrNameLst>
                                      </p:cBhvr>
                                      <p:to>
                                        <p:strVal val="visible"/>
                                      </p:to>
                                    </p:set>
                                    <p:animEffect transition="in" filter="blinds(horizontal)">
                                      <p:cBhvr>
                                        <p:cTn id="25" dur="500"/>
                                        <p:tgtEl>
                                          <p:spTgt spid="45056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450563">
                                            <p:txEl>
                                              <p:pRg st="7" end="7"/>
                                            </p:txEl>
                                          </p:spTgt>
                                        </p:tgtEl>
                                        <p:attrNameLst>
                                          <p:attrName>style.visibility</p:attrName>
                                        </p:attrNameLst>
                                      </p:cBhvr>
                                      <p:to>
                                        <p:strVal val="visible"/>
                                      </p:to>
                                    </p:set>
                                    <p:animEffect transition="in" filter="blinds(horizontal)">
                                      <p:cBhvr>
                                        <p:cTn id="30" dur="500"/>
                                        <p:tgtEl>
                                          <p:spTgt spid="450563">
                                            <p:txEl>
                                              <p:pRg st="7" end="7"/>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450563">
                                            <p:txEl>
                                              <p:pRg st="8" end="8"/>
                                            </p:txEl>
                                          </p:spTgt>
                                        </p:tgtEl>
                                        <p:attrNameLst>
                                          <p:attrName>style.visibility</p:attrName>
                                        </p:attrNameLst>
                                      </p:cBhvr>
                                      <p:to>
                                        <p:strVal val="visible"/>
                                      </p:to>
                                    </p:set>
                                    <p:animEffect transition="in" filter="blinds(horizontal)">
                                      <p:cBhvr>
                                        <p:cTn id="33" dur="500"/>
                                        <p:tgtEl>
                                          <p:spTgt spid="450563">
                                            <p:txEl>
                                              <p:pRg st="8" end="8"/>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450563">
                                            <p:txEl>
                                              <p:pRg st="9" end="9"/>
                                            </p:txEl>
                                          </p:spTgt>
                                        </p:tgtEl>
                                        <p:attrNameLst>
                                          <p:attrName>style.visibility</p:attrName>
                                        </p:attrNameLst>
                                      </p:cBhvr>
                                      <p:to>
                                        <p:strVal val="visible"/>
                                      </p:to>
                                    </p:set>
                                    <p:animEffect transition="in" filter="blinds(horizontal)">
                                      <p:cBhvr>
                                        <p:cTn id="36" dur="500"/>
                                        <p:tgtEl>
                                          <p:spTgt spid="45056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atermark">
  <a:themeElements>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fontScheme name="Watermark">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Watermark</Template>
  <TotalTime>2248</TotalTime>
  <Words>4749</Words>
  <Application>Microsoft Office PowerPoint</Application>
  <PresentationFormat>全屏显示(4:3)</PresentationFormat>
  <Paragraphs>778</Paragraphs>
  <Slides>88</Slides>
  <Notes>76</Notes>
  <HiddenSlides>14</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2</vt:i4>
      </vt:variant>
      <vt:variant>
        <vt:lpstr>幻灯片标题</vt:lpstr>
      </vt:variant>
      <vt:variant>
        <vt:i4>88</vt:i4>
      </vt:variant>
    </vt:vector>
  </HeadingPairs>
  <TitlesOfParts>
    <vt:vector size="105" baseType="lpstr">
      <vt:lpstr>Monotype Sorts</vt:lpstr>
      <vt:lpstr>ＭＳ Ｐゴシック</vt:lpstr>
      <vt:lpstr>方正书宋简体</vt:lpstr>
      <vt:lpstr>黑体</vt:lpstr>
      <vt:lpstr>宋体</vt:lpstr>
      <vt:lpstr>微软雅黑</vt:lpstr>
      <vt:lpstr>微软雅黑</vt:lpstr>
      <vt:lpstr>Arial</vt:lpstr>
      <vt:lpstr>Courier New</vt:lpstr>
      <vt:lpstr>Euclid Symbol</vt:lpstr>
      <vt:lpstr>Symbol</vt:lpstr>
      <vt:lpstr>Tahoma</vt:lpstr>
      <vt:lpstr>Times New Roman</vt:lpstr>
      <vt:lpstr>Wingdings</vt:lpstr>
      <vt:lpstr>Watermark</vt:lpstr>
      <vt:lpstr>公式</vt:lpstr>
      <vt:lpstr>Equation</vt:lpstr>
      <vt:lpstr>PowerPoint 演示文稿</vt:lpstr>
      <vt:lpstr>Review</vt:lpstr>
      <vt:lpstr>Review </vt:lpstr>
      <vt:lpstr>   Transform and Conquer</vt:lpstr>
      <vt:lpstr>6.1 Instance simplification</vt:lpstr>
      <vt:lpstr>How fast can we sort ?</vt:lpstr>
      <vt:lpstr>Example 1:Element Uniqueness</vt:lpstr>
      <vt:lpstr>Presorting</vt:lpstr>
      <vt:lpstr>PowerPoint 演示文稿</vt:lpstr>
      <vt:lpstr>PowerPoint 演示文稿</vt:lpstr>
      <vt:lpstr>PowerPoint 演示文稿</vt:lpstr>
      <vt:lpstr>6.1 Instance simplification</vt:lpstr>
      <vt:lpstr>Gaussian Elimination (cont.)</vt:lpstr>
      <vt:lpstr>Gaussian Elimination (cont.)</vt:lpstr>
      <vt:lpstr>Gaussian Elimination (cont.)</vt:lpstr>
      <vt:lpstr>Pseudocode and Efficiency of Gaussian Elimination</vt:lpstr>
      <vt:lpstr>Gaussian Elimination (cont.)</vt:lpstr>
      <vt:lpstr>Gaussian Elimination (cont.)</vt:lpstr>
      <vt:lpstr>Gaussian Elimination (cont.)</vt:lpstr>
      <vt:lpstr>Gaussian Elimination (cont.)</vt:lpstr>
      <vt:lpstr>Gauss消去法-LU分解</vt:lpstr>
      <vt:lpstr>Gauss消去法-LU分解</vt:lpstr>
      <vt:lpstr>Gauss消去法-LU分解</vt:lpstr>
      <vt:lpstr>LU分解</vt:lpstr>
      <vt:lpstr>Searching Problem</vt:lpstr>
      <vt:lpstr>Searching with presorting</vt:lpstr>
      <vt:lpstr>Searching with presorting</vt:lpstr>
      <vt:lpstr>Taxonomy of Searching Algorithms</vt:lpstr>
      <vt:lpstr>Binary Search Tree</vt:lpstr>
      <vt:lpstr>Dictionary Operations on Binary Search Trees</vt:lpstr>
      <vt:lpstr>Balanced Search Trees </vt:lpstr>
      <vt:lpstr>Balanced trees:  AVL trees</vt:lpstr>
      <vt:lpstr>Rotations</vt:lpstr>
      <vt:lpstr>General case: Single R-rotation</vt:lpstr>
      <vt:lpstr>General case: Double LR-rotation</vt:lpstr>
      <vt:lpstr>PowerPoint 演示文稿</vt:lpstr>
      <vt:lpstr>AVL tree construction - an example</vt:lpstr>
      <vt:lpstr>AVL tree construction - an example (cont.)</vt:lpstr>
      <vt:lpstr>Analysis of AVL trees</vt:lpstr>
      <vt:lpstr>Multiway Search Trees</vt:lpstr>
      <vt:lpstr>2-3 Tree </vt:lpstr>
      <vt:lpstr>2-3 tree construction – an example</vt:lpstr>
      <vt:lpstr>PowerPoint 演示文稿</vt:lpstr>
      <vt:lpstr>PowerPoint 演示文稿</vt:lpstr>
      <vt:lpstr>2-3树的效率分析</vt:lpstr>
      <vt:lpstr>Heaps and Heapsort</vt:lpstr>
      <vt:lpstr>Illustration of the heap’s definition</vt:lpstr>
      <vt:lpstr>Some Important Properties of a Heap</vt:lpstr>
      <vt:lpstr>Heap’s Array Representation</vt:lpstr>
      <vt:lpstr>Heap Construction (bottom-up)</vt:lpstr>
      <vt:lpstr>Example of Heap Construction</vt:lpstr>
      <vt:lpstr>Heap Construction (top-down)</vt:lpstr>
      <vt:lpstr>PowerPoint 演示文稿</vt:lpstr>
      <vt:lpstr>Pseudopodia of bottom-up heap construction</vt:lpstr>
      <vt:lpstr>Heap</vt:lpstr>
      <vt:lpstr>Heap</vt:lpstr>
      <vt:lpstr>Heapsort</vt:lpstr>
      <vt:lpstr>Example of Sorting by Heapsort</vt:lpstr>
      <vt:lpstr>Analysis of Heapsort</vt:lpstr>
      <vt:lpstr>Analysis of Heapsort</vt:lpstr>
      <vt:lpstr>Priority Queue</vt:lpstr>
      <vt:lpstr>Insertion of a New Element into a Heap</vt:lpstr>
      <vt:lpstr>PowerPoint 演示文稿</vt:lpstr>
      <vt:lpstr>Horner’s Rule For Polynomial Evaluation</vt:lpstr>
      <vt:lpstr>Horner’s Rule</vt:lpstr>
      <vt:lpstr>Horner’s Rule pseudocode</vt:lpstr>
      <vt:lpstr>Computing  an  (revisited)</vt:lpstr>
      <vt:lpstr>Binary Exponentiation</vt:lpstr>
      <vt:lpstr>Computing  an  (cont.)</vt:lpstr>
      <vt:lpstr>Binary Exponentiation</vt:lpstr>
      <vt:lpstr>例子</vt:lpstr>
      <vt:lpstr>例子</vt:lpstr>
      <vt:lpstr>Problem Reduction</vt:lpstr>
      <vt:lpstr>Problem Reduction</vt:lpstr>
      <vt:lpstr>Examples of Solving Problems by Reduction</vt:lpstr>
      <vt:lpstr>计算图中的路径数</vt:lpstr>
      <vt:lpstr>优化问题的化简</vt:lpstr>
      <vt:lpstr>Examples of Solving Problems by Reduction</vt:lpstr>
      <vt:lpstr>Liner Programming</vt:lpstr>
      <vt:lpstr>线性规划(Liner Programming)</vt:lpstr>
      <vt:lpstr>线性规划</vt:lpstr>
      <vt:lpstr>线性规划</vt:lpstr>
      <vt:lpstr>线性规划(Liner Programming)</vt:lpstr>
      <vt:lpstr>简化为图问题</vt:lpstr>
      <vt:lpstr>简化为图论问题</vt:lpstr>
      <vt:lpstr>简化为图论问题</vt:lpstr>
      <vt:lpstr>简化为图论问题</vt:lpstr>
      <vt:lpstr>PowerPoint 演示文稿</vt:lpstr>
    </vt:vector>
  </TitlesOfParts>
  <Company>CS of SWUST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算法分析与设计 The Analysis and Design of Algorithms</dc:title>
  <dc:creator>YU Lasheng</dc:creator>
  <cp:lastModifiedBy>余腊生</cp:lastModifiedBy>
  <cp:revision>274</cp:revision>
  <dcterms:created xsi:type="dcterms:W3CDTF">2005-08-20T01:59:54Z</dcterms:created>
  <dcterms:modified xsi:type="dcterms:W3CDTF">2022-04-15T07:28:18Z</dcterms:modified>
</cp:coreProperties>
</file>